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7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14" r:id="rId55"/>
    <p:sldId id="310" r:id="rId56"/>
    <p:sldId id="315" r:id="rId57"/>
    <p:sldId id="318" r:id="rId58"/>
    <p:sldId id="319" r:id="rId59"/>
    <p:sldId id="308" r:id="rId60"/>
    <p:sldId id="317" r:id="rId61"/>
    <p:sldId id="309" r:id="rId62"/>
    <p:sldId id="316" r:id="rId63"/>
    <p:sldId id="312" r:id="rId64"/>
    <p:sldId id="313" r:id="rId65"/>
    <p:sldId id="311" r:id="rId66"/>
    <p:sldId id="326" r:id="rId67"/>
    <p:sldId id="327" r:id="rId68"/>
    <p:sldId id="322" r:id="rId69"/>
    <p:sldId id="320" r:id="rId70"/>
    <p:sldId id="323" r:id="rId71"/>
    <p:sldId id="324" r:id="rId72"/>
    <p:sldId id="321" r:id="rId73"/>
    <p:sldId id="325" r:id="rId74"/>
  </p:sldIdLst>
  <p:sldSz cx="9144000" cy="5143500" type="screen16x9"/>
  <p:notesSz cx="6858000" cy="9144000"/>
  <p:embeddedFontLst>
    <p:embeddedFont>
      <p:font typeface="Roboto" panose="02000000000000000000"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9"/>
    <p:restoredTop sz="94762"/>
  </p:normalViewPr>
  <p:slideViewPr>
    <p:cSldViewPr snapToGrid="0">
      <p:cViewPr>
        <p:scale>
          <a:sx n="67" d="100"/>
          <a:sy n="67" d="100"/>
        </p:scale>
        <p:origin x="2424" y="17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3.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7e12bd5b54_1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7e12bd5b54_1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7e12bd5b54_1_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7e12bd5b54_1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7e12bd5b54_1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7e12bd5b54_1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7e12bd5b54_1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7e12bd5b54_1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7e12bd5b54_1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7e12bd5b54_1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7e12bd5b54_1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7e12bd5b54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7e12bd5b54_1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7e12bd5b54_1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7e12bd5b54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7e12bd5b5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HRNR is from sift sorting list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7e12bd5b54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7e12bd5b54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7e12bd5b54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7e12bd5b54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7e12bd5b54_1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7e12bd5b54_1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7e12bd5b54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7e12bd5b5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7e12bd5b54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7e12bd5b54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7e12bd5b54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7e12bd5b54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7e12bd5b54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7e12bd5b54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7e12bd5b54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7e12bd5b54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Then we studied how their expression profiles vary across tissues. We</a:t>
            </a:r>
            <a:endParaRPr/>
          </a:p>
          <a:p>
            <a:pPr marL="0" lvl="0" indent="0" algn="l" rtl="0">
              <a:lnSpc>
                <a:spcPct val="115000"/>
              </a:lnSpc>
              <a:spcBef>
                <a:spcPts val="0"/>
              </a:spcBef>
              <a:spcAft>
                <a:spcPts val="0"/>
              </a:spcAft>
              <a:buClr>
                <a:schemeClr val="dk1"/>
              </a:buClr>
              <a:buSzPts val="1100"/>
              <a:buFont typeface="Arial"/>
              <a:buNone/>
            </a:pPr>
            <a:r>
              <a:rPr lang="en"/>
              <a:t>review the known functional roles of the ten genes with the highest mutational burden and an</a:t>
            </a:r>
            <a:endParaRPr/>
          </a:p>
          <a:p>
            <a:pPr marL="0" lvl="0" indent="0" algn="l" rtl="0">
              <a:lnSpc>
                <a:spcPct val="115000"/>
              </a:lnSpc>
              <a:spcBef>
                <a:spcPts val="0"/>
              </a:spcBef>
              <a:spcAft>
                <a:spcPts val="0"/>
              </a:spcAft>
              <a:buClr>
                <a:schemeClr val="dk1"/>
              </a:buClr>
              <a:buSzPts val="1100"/>
              <a:buFont typeface="Arial"/>
              <a:buNone/>
            </a:pPr>
            <a:r>
              <a:rPr lang="en"/>
              <a:t>additional one called PNMA2.</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7e12bd5b54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7e12bd5b54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7e12bd5b54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7e12bd5b54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7e12bd5b54_1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7e12bd5b5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7e12bd5b54_1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7e12bd5b54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7e12bd5b54_1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7e12bd5b54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7e12bd5b54_1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7e12bd5b54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7e12bd5b54_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7e12bd5b5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7e12bd5b54_1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7e12bd5b54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7e12bd5b54_1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7e12bd5b54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7e12bd5b54_1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7e12bd5b54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7e12bd5b54_1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7e12bd5b54_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7e12bd5b54_1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7e12bd5b54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7e12bd5b54_1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7e12bd5b54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7e12bd5b54_1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7e12bd5b54_1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7e12bd5b54_1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7e12bd5b54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7e12bd5b54_1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7e12bd5b54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7e12bd5b54_1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7e12bd5b54_1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4c131f72e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24c131f72e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4c131f72e0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24c131f72e0_0_6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4c131f72e0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24c131f72e0_0_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4c131f72e0_0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24c131f72e0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One Slide Summary (Wenya or Burhan)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4c131f72e0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g24c131f72e0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50">
              <a:solidFill>
                <a:schemeClr val="dk1"/>
              </a:solidFill>
              <a:highlight>
                <a:srgbClr val="FFFFFF"/>
              </a:highlight>
              <a:latin typeface="Courier New"/>
              <a:ea typeface="Courier New"/>
              <a:cs typeface="Courier New"/>
              <a:sym typeface="Courier New"/>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4c131f72e0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0" name="Google Shape;640;g24c131f72e0_0_4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Prioritization:</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a:t>Protein Summary Results:</a:t>
            </a: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Hi all, this is group 2 and we were assigned chromosome 20. We prioritized Dr. Zimmer’s genes based on exonic mutational burden, meaning that we prioritized genes that had the most mutations in all of their exons combined. We first prioritized genes based on number of mutations from the transcription start site and end site, but given our goal of visualizing how mutations affect protein structure, we then refined our selection based on nonsynonymous exonic mutational burden. This resulted in a set of 10 genes, which you see on the slide. The proteins that these genes code for have a diverse set of functions.</a:t>
            </a:r>
            <a:endParaRPr/>
          </a:p>
          <a:p>
            <a:pPr marL="0" lvl="0" indent="0" algn="l" rtl="0">
              <a:lnSpc>
                <a:spcPct val="115000"/>
              </a:lnSpc>
              <a:spcBef>
                <a:spcPts val="0"/>
              </a:spcBef>
              <a:spcAft>
                <a:spcPts val="0"/>
              </a:spcAft>
              <a:buSzPts val="1100"/>
              <a:buNone/>
            </a:pPr>
            <a:r>
              <a:rPr lang="en"/>
              <a:t>The proteins we investigated spanned laminin, sialoadhesin, and cadherin proteins responsible for cell attachment, enzymes such as helicase, transacylases, and phosphatases, structural proteins such as junctophilin needed for excitation coupling and cardiomyocytes, and chaperone proteins. Ultimately we found that there were no significant changes or deleterious mutations as many of the mutations were in loop regions and were permissive to the overall protein structure. Even among genes with high mutational burden with the two highest number of exonic mutations being 30 and 26, these mutations were either synonymous or missense mutations in non-disruptive, loop regions of the protein. Many of the missense mutations were natural variants and none were associated with disease – even if the mutation was to an amino acid with highly different biochemical properties. Overall, we did not find medically devastating changes in chromosome 20. Thank you for listening.</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4c131f72e0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g24c131f72e0_0_7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4c131f72e0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24c131f72e0_0_8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4c131f72e0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g24c131f72e0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investigate Carl’s gene mutations, first we used ANNOVAR to </a:t>
            </a:r>
            <a:r>
              <a:rPr lang="en" sz="1050">
                <a:solidFill>
                  <a:srgbClr val="4D5156"/>
                </a:solidFill>
                <a:highlight>
                  <a:srgbClr val="FFFFFF"/>
                </a:highlight>
                <a:latin typeface="Roboto"/>
                <a:ea typeface="Roboto"/>
                <a:cs typeface="Roboto"/>
                <a:sym typeface="Roboto"/>
              </a:rPr>
              <a:t>annotate genetic variants, which we </a:t>
            </a:r>
            <a:r>
              <a:rPr lang="en">
                <a:solidFill>
                  <a:schemeClr val="dk1"/>
                </a:solidFill>
              </a:rPr>
              <a:t>ranked by the number of AA changes caused by variants. We chose the top 10 and conducted a literature review for these on UNIPROT, a </a:t>
            </a:r>
            <a:r>
              <a:rPr lang="en" sz="1050">
                <a:solidFill>
                  <a:srgbClr val="4D5156"/>
                </a:solidFill>
                <a:highlight>
                  <a:srgbClr val="FFFFFF"/>
                </a:highlight>
                <a:latin typeface="Roboto"/>
                <a:ea typeface="Roboto"/>
                <a:cs typeface="Roboto"/>
                <a:sym typeface="Roboto"/>
              </a:rPr>
              <a:t>database of protein sequence and functional information</a:t>
            </a:r>
            <a:r>
              <a:rPr lang="en">
                <a:solidFill>
                  <a:schemeClr val="dk1"/>
                </a:solidFill>
              </a:rPr>
              <a:t>. In this presentation, we synthesized the interesting findings, for the genes that were well-studied and led to phenotypic effect, and located the site of structural change using AlphaFold.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4c131f72e0_0_4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 name="Google Shape;707;g24c131f72e0_0_4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investigate Carl’s gene mutations, first we used ANNOVAR to </a:t>
            </a:r>
            <a:r>
              <a:rPr lang="en" sz="1050">
                <a:solidFill>
                  <a:srgbClr val="4D5156"/>
                </a:solidFill>
                <a:highlight>
                  <a:srgbClr val="FFFFFF"/>
                </a:highlight>
                <a:latin typeface="Roboto"/>
                <a:ea typeface="Roboto"/>
                <a:cs typeface="Roboto"/>
                <a:sym typeface="Roboto"/>
              </a:rPr>
              <a:t>annotate genetic variants, which we </a:t>
            </a:r>
            <a:r>
              <a:rPr lang="en">
                <a:solidFill>
                  <a:schemeClr val="dk1"/>
                </a:solidFill>
              </a:rPr>
              <a:t>ranked by the number of AA changes caused by variants. We chose the top 10 and conducted a literature review for these on UNIPROT, a </a:t>
            </a:r>
            <a:r>
              <a:rPr lang="en" sz="1050">
                <a:solidFill>
                  <a:srgbClr val="4D5156"/>
                </a:solidFill>
                <a:highlight>
                  <a:srgbClr val="FFFFFF"/>
                </a:highlight>
                <a:latin typeface="Roboto"/>
                <a:ea typeface="Roboto"/>
                <a:cs typeface="Roboto"/>
                <a:sym typeface="Roboto"/>
              </a:rPr>
              <a:t>database of protein sequence and functional information</a:t>
            </a:r>
            <a:r>
              <a:rPr lang="en">
                <a:solidFill>
                  <a:schemeClr val="dk1"/>
                </a:solidFill>
              </a:rPr>
              <a:t>. In this presentation, we synthesized the interesting findings, for the genes that were well-studied and led to phenotypic effect, and located the site of structural change using AlphaFold.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7e12bd5b54_1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7e12bd5b54_1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4c131f72e0_0_8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9" name="Google Shape;719;g24c131f72e0_0_8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investigate Carl’s gene mutations, first we used ANNOVAR to </a:t>
            </a:r>
            <a:r>
              <a:rPr lang="en" sz="1050">
                <a:solidFill>
                  <a:srgbClr val="4D5156"/>
                </a:solidFill>
                <a:highlight>
                  <a:srgbClr val="FFFFFF"/>
                </a:highlight>
                <a:latin typeface="Roboto"/>
                <a:ea typeface="Roboto"/>
                <a:cs typeface="Roboto"/>
                <a:sym typeface="Roboto"/>
              </a:rPr>
              <a:t>annotate genetic variants, which we </a:t>
            </a:r>
            <a:r>
              <a:rPr lang="en">
                <a:solidFill>
                  <a:schemeClr val="dk1"/>
                </a:solidFill>
              </a:rPr>
              <a:t>ranked by the number of AA changes caused by variants. We chose the top 10 and conducted a literature review for these on UNIPROT, a </a:t>
            </a:r>
            <a:r>
              <a:rPr lang="en" sz="1050">
                <a:solidFill>
                  <a:srgbClr val="4D5156"/>
                </a:solidFill>
                <a:highlight>
                  <a:srgbClr val="FFFFFF"/>
                </a:highlight>
                <a:latin typeface="Roboto"/>
                <a:ea typeface="Roboto"/>
                <a:cs typeface="Roboto"/>
                <a:sym typeface="Roboto"/>
              </a:rPr>
              <a:t>database of protein sequence and functional information</a:t>
            </a:r>
            <a:r>
              <a:rPr lang="en">
                <a:solidFill>
                  <a:schemeClr val="dk1"/>
                </a:solidFill>
              </a:rPr>
              <a:t>. In this presentation, we synthesized the interesting findings, for the genes that were well-studied and led to phenotypic effect, and located the site of structural change using AlphaFold.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4c131f72e0_0_8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g24c131f72e0_0_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chemeClr val="dk1"/>
                </a:solidFill>
              </a:rPr>
              <a:t>encoding amyloid beta precursor protein</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F078A-DC3B-A54D-B858-8C5E876BD64A}" type="slidenum">
              <a:rPr lang="en-US" smtClean="0"/>
              <a:t>68</a:t>
            </a:fld>
            <a:endParaRPr lang="en-US"/>
          </a:p>
        </p:txBody>
      </p:sp>
    </p:spTree>
    <p:extLst>
      <p:ext uri="{BB962C8B-B14F-4D97-AF65-F5344CB8AC3E}">
        <p14:creationId xmlns:p14="http://schemas.microsoft.com/office/powerpoint/2010/main" val="3255919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7e12bd5b54_1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7e12bd5b54_1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7e12bd5b54_1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7e12bd5b54_1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7e12bd5b54_1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7e12bd5b54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7e12bd5b54_1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7e12bd5b54_1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0" name="Google Shape;60;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DD30-15D2-774E-F5DA-70FDCCD1C6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57035-3217-4B98-322A-020FF8AFFC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8DBF1-F42B-5F80-8A37-DA63ED37FEB5}"/>
              </a:ext>
            </a:extLst>
          </p:cNvPr>
          <p:cNvSpPr>
            <a:spLocks noGrp="1"/>
          </p:cNvSpPr>
          <p:nvPr>
            <p:ph type="dt" sz="half" idx="10"/>
          </p:nvPr>
        </p:nvSpPr>
        <p:spPr/>
        <p:txBody>
          <a:bodyPr/>
          <a:lstStyle/>
          <a:p>
            <a:fld id="{CF48BDB7-2815-3646-8C74-742BA2F930C5}" type="datetimeFigureOut">
              <a:rPr lang="en-US" smtClean="0"/>
              <a:t>5/7/26</a:t>
            </a:fld>
            <a:endParaRPr lang="en-US"/>
          </a:p>
        </p:txBody>
      </p:sp>
      <p:sp>
        <p:nvSpPr>
          <p:cNvPr id="5" name="Footer Placeholder 4">
            <a:extLst>
              <a:ext uri="{FF2B5EF4-FFF2-40B4-BE49-F238E27FC236}">
                <a16:creationId xmlns:a16="http://schemas.microsoft.com/office/drawing/2014/main" id="{DC02B2A2-C4D1-8858-E36E-BA2763D6A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BA2DA-BCC8-6F5B-7F2E-1310E242E1CB}"/>
              </a:ext>
            </a:extLst>
          </p:cNvPr>
          <p:cNvSpPr>
            <a:spLocks noGrp="1"/>
          </p:cNvSpPr>
          <p:nvPr>
            <p:ph type="sldNum" sz="quarter" idx="12"/>
          </p:nvPr>
        </p:nvSpPr>
        <p:spPr/>
        <p:txBody>
          <a:bodyPr/>
          <a:lstStyle/>
          <a:p>
            <a:fld id="{6072A70F-679C-764D-B1B5-5E195428876C}" type="slidenum">
              <a:rPr lang="en-US" smtClean="0"/>
              <a:t>‹#›</a:t>
            </a:fld>
            <a:endParaRPr lang="en-US"/>
          </a:p>
        </p:txBody>
      </p:sp>
    </p:spTree>
    <p:extLst>
      <p:ext uri="{BB962C8B-B14F-4D97-AF65-F5344CB8AC3E}">
        <p14:creationId xmlns:p14="http://schemas.microsoft.com/office/powerpoint/2010/main" val="2184081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081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24.xml"/><Relationship Id="rId5" Type="http://schemas.openxmlformats.org/officeDocument/2006/relationships/image" Target="../media/image94.png"/><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8" y="744575"/>
            <a:ext cx="8520600" cy="2052600"/>
          </a:xfrm>
          <a:prstGeom prst="rect">
            <a:avLst/>
          </a:prstGeom>
          <a:solidFill>
            <a:srgbClr val="D0E0E3"/>
          </a:solidFill>
        </p:spPr>
        <p:txBody>
          <a:bodyPr spcFirstLastPara="1" wrap="square" lIns="91425" tIns="91425" rIns="91425" bIns="91425" anchor="b" anchorCtr="0">
            <a:normAutofit/>
          </a:bodyPr>
          <a:lstStyle/>
          <a:p>
            <a:pPr marL="0" lvl="0" indent="0" algn="ctr" rtl="0">
              <a:spcBef>
                <a:spcPts val="0"/>
              </a:spcBef>
              <a:spcAft>
                <a:spcPts val="0"/>
              </a:spcAft>
              <a:buNone/>
            </a:pPr>
            <a:r>
              <a:rPr lang="en"/>
              <a:t>Zimmerone Projects summary slides</a:t>
            </a:r>
            <a:endParaRPr/>
          </a:p>
        </p:txBody>
      </p:sp>
      <p:sp>
        <p:nvSpPr>
          <p:cNvPr id="100" name="Google Shape;100;p25"/>
          <p:cNvSpPr txBox="1">
            <a:spLocks noGrp="1"/>
          </p:cNvSpPr>
          <p:nvPr>
            <p:ph type="subTitle" idx="1"/>
          </p:nvPr>
        </p:nvSpPr>
        <p:spPr>
          <a:xfrm>
            <a:off x="311700" y="2834125"/>
            <a:ext cx="8520600" cy="792600"/>
          </a:xfrm>
          <a:prstGeom prst="rect">
            <a:avLst/>
          </a:prstGeom>
          <a:solidFill>
            <a:srgbClr val="C9DAF8"/>
          </a:solidFill>
        </p:spPr>
        <p:txBody>
          <a:bodyPr spcFirstLastPara="1" wrap="square" lIns="91425" tIns="91425" rIns="91425" bIns="91425" anchor="t" anchorCtr="0">
            <a:normAutofit/>
          </a:bodyPr>
          <a:lstStyle/>
          <a:p>
            <a:pPr marL="0" lvl="0" indent="0" algn="ctr" rtl="0">
              <a:spcBef>
                <a:spcPts val="0"/>
              </a:spcBef>
              <a:spcAft>
                <a:spcPts val="0"/>
              </a:spcAft>
              <a:buNone/>
            </a:pPr>
            <a:r>
              <a:rPr lang="en" dirty="0"/>
              <a:t>2017-2026</a:t>
            </a:r>
            <a:endParaRPr dirty="0"/>
          </a:p>
        </p:txBody>
      </p:sp>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4"/>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1 </a:t>
            </a:r>
            <a:endParaRPr sz="1887"/>
          </a:p>
        </p:txBody>
      </p:sp>
      <p:sp>
        <p:nvSpPr>
          <p:cNvPr id="206" name="Google Shape;206;p34"/>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07" name="Google Shape;207;p34"/>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08" name="Google Shape;208;p34"/>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09" name="Google Shape;209;p34"/>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0" name="Google Shape;210;p34"/>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a:t>
            </a:r>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Compare Carl’s genome with the Neanderthal data</a:t>
            </a:r>
            <a:endParaRPr sz="13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Neanderthal variants have been observed in humans in a frequency higher than expected by chance; some of these variants are associated with disease risk.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Retrieved Neanderthal data came from The Max Planck Institute and used bedtools intersect to analyze basic statistics of %N SNP composition of Carl’s SNP set</a:t>
            </a:r>
            <a:endParaRPr/>
          </a:p>
        </p:txBody>
      </p:sp>
      <p:sp>
        <p:nvSpPr>
          <p:cNvPr id="211" name="Google Shape;21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212" name="Google Shape;212;p34"/>
          <p:cNvPicPr preferRelativeResize="0"/>
          <p:nvPr/>
        </p:nvPicPr>
        <p:blipFill>
          <a:blip r:embed="rId3">
            <a:alphaModFix/>
          </a:blip>
          <a:stretch>
            <a:fillRect/>
          </a:stretch>
        </p:blipFill>
        <p:spPr>
          <a:xfrm>
            <a:off x="3039000" y="450151"/>
            <a:ext cx="5704523" cy="1698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2</a:t>
            </a:r>
            <a:endParaRPr sz="1887"/>
          </a:p>
        </p:txBody>
      </p:sp>
      <p:sp>
        <p:nvSpPr>
          <p:cNvPr id="218" name="Google Shape;218;p35"/>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9" name="Google Shape;219;p35"/>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20" name="Google Shape;220;p35"/>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21" name="Google Shape;221;p35"/>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2" name="Google Shape;222;p35"/>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Summary:</a:t>
            </a:r>
            <a:endParaRPr>
              <a:solidFill>
                <a:schemeClr val="dk1"/>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sz="1300">
                <a:solidFill>
                  <a:schemeClr val="dk2"/>
                </a:solidFill>
              </a:rPr>
              <a:t>Compare the variants in Carl’s genome with those in GTEx </a:t>
            </a:r>
            <a:r>
              <a:rPr lang="en">
                <a:solidFill>
                  <a:schemeClr val="dk2"/>
                </a:solidFill>
              </a:rPr>
              <a:t>databases to assess whether Carl should take up sprinting</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Carl’s genome indicates that he:</a:t>
            </a:r>
            <a:endParaRPr>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may have abnormal regulation of axon guidance (related to Parkinson’s)</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may have more (or less!) explosive fast-twitch muscles than average</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may be at risk for gastrointestinal tract cancer</a:t>
            </a:r>
            <a:endParaRPr sz="1300">
              <a:solidFill>
                <a:schemeClr val="dk2"/>
              </a:solidFill>
            </a:endParaRPr>
          </a:p>
          <a:p>
            <a:pPr marL="457200" lvl="0" indent="0" algn="l" rtl="0">
              <a:lnSpc>
                <a:spcPct val="115000"/>
              </a:lnSpc>
              <a:spcBef>
                <a:spcPts val="0"/>
              </a:spcBef>
              <a:spcAft>
                <a:spcPts val="0"/>
              </a:spcAft>
              <a:buNone/>
            </a:pPr>
            <a:endParaRPr>
              <a:solidFill>
                <a:schemeClr val="dk2"/>
              </a:solidFill>
            </a:endParaRPr>
          </a:p>
        </p:txBody>
      </p:sp>
      <p:sp>
        <p:nvSpPr>
          <p:cNvPr id="223" name="Google Shape;22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224" name="Google Shape;224;p35"/>
          <p:cNvPicPr preferRelativeResize="0"/>
          <p:nvPr/>
        </p:nvPicPr>
        <p:blipFill>
          <a:blip r:embed="rId3">
            <a:alphaModFix/>
          </a:blip>
          <a:stretch>
            <a:fillRect/>
          </a:stretch>
        </p:blipFill>
        <p:spPr>
          <a:xfrm>
            <a:off x="3342550" y="449875"/>
            <a:ext cx="2560234" cy="1641525"/>
          </a:xfrm>
          <a:prstGeom prst="rect">
            <a:avLst/>
          </a:prstGeom>
          <a:noFill/>
          <a:ln>
            <a:noFill/>
          </a:ln>
        </p:spPr>
      </p:pic>
      <p:pic>
        <p:nvPicPr>
          <p:cNvPr id="225" name="Google Shape;225;p35"/>
          <p:cNvPicPr preferRelativeResize="0"/>
          <p:nvPr/>
        </p:nvPicPr>
        <p:blipFill>
          <a:blip r:embed="rId4">
            <a:alphaModFix/>
          </a:blip>
          <a:stretch>
            <a:fillRect/>
          </a:stretch>
        </p:blipFill>
        <p:spPr>
          <a:xfrm>
            <a:off x="6021702" y="449876"/>
            <a:ext cx="2625073" cy="1641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3 </a:t>
            </a:r>
            <a:endParaRPr sz="1887"/>
          </a:p>
        </p:txBody>
      </p:sp>
      <p:sp>
        <p:nvSpPr>
          <p:cNvPr id="231" name="Google Shape;231;p36"/>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32" name="Google Shape;232;p36"/>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33" name="Google Shape;233;p36"/>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34" name="Google Shape;234;p36"/>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5" name="Google Shape;235;p36"/>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Summary:</a:t>
            </a:r>
            <a:endParaRPr sz="1300">
              <a:solidFill>
                <a:srgbClr val="666666"/>
              </a:solidFill>
            </a:endParaRPr>
          </a:p>
          <a:p>
            <a:pPr marL="457200" lvl="0" indent="-311150" algn="l" rtl="0">
              <a:lnSpc>
                <a:spcPct val="115000"/>
              </a:lnSpc>
              <a:spcBef>
                <a:spcPts val="0"/>
              </a:spcBef>
              <a:spcAft>
                <a:spcPts val="0"/>
              </a:spcAft>
              <a:buClr>
                <a:srgbClr val="666666"/>
              </a:buClr>
              <a:buSzPts val="1300"/>
              <a:buAutoNum type="arabicPeriod"/>
            </a:pPr>
            <a:r>
              <a:rPr lang="en" sz="1300">
                <a:solidFill>
                  <a:srgbClr val="666666"/>
                </a:solidFill>
              </a:rPr>
              <a:t>Project purpose: predict gene expression values from carl's snp information </a:t>
            </a:r>
            <a:endParaRPr sz="1300">
              <a:solidFill>
                <a:srgbClr val="666666"/>
              </a:solidFill>
            </a:endParaRPr>
          </a:p>
          <a:p>
            <a:pPr marL="457200" lvl="0" indent="-311150" algn="l" rtl="0">
              <a:lnSpc>
                <a:spcPct val="115000"/>
              </a:lnSpc>
              <a:spcBef>
                <a:spcPts val="0"/>
              </a:spcBef>
              <a:spcAft>
                <a:spcPts val="0"/>
              </a:spcAft>
              <a:buClr>
                <a:srgbClr val="666666"/>
              </a:buClr>
              <a:buSzPts val="1300"/>
              <a:buAutoNum type="arabicPeriod"/>
            </a:pPr>
            <a:r>
              <a:rPr lang="en" sz="1300">
                <a:solidFill>
                  <a:srgbClr val="666666"/>
                </a:solidFill>
              </a:rPr>
              <a:t>Potentially higher risk of Parkinson’s disease</a:t>
            </a:r>
            <a:endParaRPr sz="1300">
              <a:solidFill>
                <a:srgbClr val="666666"/>
              </a:solidFill>
            </a:endParaRPr>
          </a:p>
          <a:p>
            <a:pPr marL="914400" lvl="1" indent="-311150" algn="l" rtl="0">
              <a:lnSpc>
                <a:spcPct val="115000"/>
              </a:lnSpc>
              <a:spcBef>
                <a:spcPts val="0"/>
              </a:spcBef>
              <a:spcAft>
                <a:spcPts val="0"/>
              </a:spcAft>
              <a:buClr>
                <a:srgbClr val="666666"/>
              </a:buClr>
              <a:buSzPts val="1300"/>
              <a:buAutoNum type="alphaLcPeriod"/>
            </a:pPr>
            <a:r>
              <a:rPr lang="en" sz="1300">
                <a:solidFill>
                  <a:srgbClr val="666666"/>
                </a:solidFill>
              </a:rPr>
              <a:t>Lowered expression level for a protective gene AGAP1</a:t>
            </a:r>
            <a:endParaRPr sz="1300">
              <a:solidFill>
                <a:srgbClr val="666666"/>
              </a:solidFill>
            </a:endParaRPr>
          </a:p>
          <a:p>
            <a:pPr marL="914400" lvl="1" indent="-311150" algn="l" rtl="0">
              <a:lnSpc>
                <a:spcPct val="115000"/>
              </a:lnSpc>
              <a:spcBef>
                <a:spcPts val="0"/>
              </a:spcBef>
              <a:spcAft>
                <a:spcPts val="0"/>
              </a:spcAft>
              <a:buClr>
                <a:srgbClr val="666666"/>
              </a:buClr>
              <a:buSzPts val="1300"/>
              <a:buAutoNum type="alphaLcPeriod"/>
            </a:pPr>
            <a:r>
              <a:rPr lang="en" sz="1300">
                <a:solidFill>
                  <a:srgbClr val="666666"/>
                </a:solidFill>
              </a:rPr>
              <a:t>Lowered expression level for a important gene KANSL1 (in mental</a:t>
            </a:r>
            <a:endParaRPr sz="1300">
              <a:solidFill>
                <a:srgbClr val="666666"/>
              </a:solidFill>
            </a:endParaRPr>
          </a:p>
          <a:p>
            <a:pPr marL="0" lvl="0" indent="0" algn="l" rtl="0">
              <a:lnSpc>
                <a:spcPct val="115000"/>
              </a:lnSpc>
              <a:spcBef>
                <a:spcPts val="0"/>
              </a:spcBef>
              <a:spcAft>
                <a:spcPts val="0"/>
              </a:spcAft>
              <a:buClr>
                <a:schemeClr val="dk1"/>
              </a:buClr>
              <a:buSzPts val="1100"/>
              <a:buFont typeface="Arial"/>
              <a:buNone/>
            </a:pPr>
            <a:r>
              <a:rPr lang="en" sz="1300">
                <a:solidFill>
                  <a:srgbClr val="666666"/>
                </a:solidFill>
              </a:rPr>
              <a:t>development)</a:t>
            </a:r>
            <a:endParaRPr sz="1300">
              <a:solidFill>
                <a:srgbClr val="666666"/>
              </a:solidFill>
            </a:endParaRPr>
          </a:p>
          <a:p>
            <a:pPr marL="457200" lvl="0" indent="-311150" algn="l" rtl="0">
              <a:lnSpc>
                <a:spcPct val="115000"/>
              </a:lnSpc>
              <a:spcBef>
                <a:spcPts val="0"/>
              </a:spcBef>
              <a:spcAft>
                <a:spcPts val="0"/>
              </a:spcAft>
              <a:buClr>
                <a:srgbClr val="666666"/>
              </a:buClr>
              <a:buSzPts val="1300"/>
              <a:buAutoNum type="arabicPeriod"/>
            </a:pPr>
            <a:r>
              <a:rPr lang="en" sz="1300">
                <a:solidFill>
                  <a:srgbClr val="666666"/>
                </a:solidFill>
              </a:rPr>
              <a:t>Potentially higher risk for Alzheimer’s disease</a:t>
            </a:r>
            <a:endParaRPr sz="1300">
              <a:solidFill>
                <a:srgbClr val="666666"/>
              </a:solidFill>
            </a:endParaRPr>
          </a:p>
          <a:p>
            <a:pPr marL="914400" lvl="1" indent="-311150" algn="l" rtl="0">
              <a:lnSpc>
                <a:spcPct val="115000"/>
              </a:lnSpc>
              <a:spcBef>
                <a:spcPts val="0"/>
              </a:spcBef>
              <a:spcAft>
                <a:spcPts val="0"/>
              </a:spcAft>
              <a:buClr>
                <a:srgbClr val="666666"/>
              </a:buClr>
              <a:buSzPts val="1300"/>
              <a:buAutoNum type="alphaLcPeriod"/>
            </a:pPr>
            <a:r>
              <a:rPr lang="en" sz="1300">
                <a:solidFill>
                  <a:srgbClr val="666666"/>
                </a:solidFill>
              </a:rPr>
              <a:t>Increased expression level for a risk gene SLC10A2</a:t>
            </a:r>
            <a:endParaRPr sz="1300">
              <a:solidFill>
                <a:srgbClr val="666666"/>
              </a:solidFill>
            </a:endParaRPr>
          </a:p>
          <a:p>
            <a:pPr marL="457200" lvl="0" indent="-311150" algn="l" rtl="0">
              <a:lnSpc>
                <a:spcPct val="115000"/>
              </a:lnSpc>
              <a:spcBef>
                <a:spcPts val="0"/>
              </a:spcBef>
              <a:spcAft>
                <a:spcPts val="0"/>
              </a:spcAft>
              <a:buClr>
                <a:srgbClr val="666666"/>
              </a:buClr>
              <a:buSzPts val="1300"/>
              <a:buAutoNum type="arabicPeriod"/>
            </a:pPr>
            <a:r>
              <a:rPr lang="en" sz="1300">
                <a:solidFill>
                  <a:srgbClr val="666666"/>
                </a:solidFill>
              </a:rPr>
              <a:t>More likely to have a longer life span</a:t>
            </a:r>
            <a:endParaRPr sz="1300">
              <a:solidFill>
                <a:srgbClr val="666666"/>
              </a:solidFill>
            </a:endParaRPr>
          </a:p>
          <a:p>
            <a:pPr marL="457200" lvl="0" indent="-311150" algn="l" rtl="0">
              <a:lnSpc>
                <a:spcPct val="115000"/>
              </a:lnSpc>
              <a:spcBef>
                <a:spcPts val="0"/>
              </a:spcBef>
              <a:spcAft>
                <a:spcPts val="0"/>
              </a:spcAft>
              <a:buClr>
                <a:srgbClr val="666666"/>
              </a:buClr>
              <a:buSzPts val="1300"/>
              <a:buAutoNum type="arabicPeriod"/>
            </a:pPr>
            <a:r>
              <a:rPr lang="en" sz="1300">
                <a:solidFill>
                  <a:srgbClr val="666666"/>
                </a:solidFill>
              </a:rPr>
              <a:t>Increased expression for two protective genes (ASCC2 and MRP4)</a:t>
            </a:r>
            <a:endParaRPr sz="1300">
              <a:solidFill>
                <a:srgbClr val="666666"/>
              </a:solidFill>
            </a:endParaRPr>
          </a:p>
        </p:txBody>
      </p:sp>
      <p:sp>
        <p:nvSpPr>
          <p:cNvPr id="236" name="Google Shape;236;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237" name="Google Shape;237;p36"/>
          <p:cNvPicPr preferRelativeResize="0"/>
          <p:nvPr/>
        </p:nvPicPr>
        <p:blipFill>
          <a:blip r:embed="rId3">
            <a:alphaModFix/>
          </a:blip>
          <a:stretch>
            <a:fillRect/>
          </a:stretch>
        </p:blipFill>
        <p:spPr>
          <a:xfrm>
            <a:off x="2640475" y="436375"/>
            <a:ext cx="1446276" cy="1434059"/>
          </a:xfrm>
          <a:prstGeom prst="rect">
            <a:avLst/>
          </a:prstGeom>
          <a:noFill/>
          <a:ln>
            <a:noFill/>
          </a:ln>
        </p:spPr>
      </p:pic>
      <p:pic>
        <p:nvPicPr>
          <p:cNvPr id="238" name="Google Shape;238;p36"/>
          <p:cNvPicPr preferRelativeResize="0"/>
          <p:nvPr/>
        </p:nvPicPr>
        <p:blipFill>
          <a:blip r:embed="rId4">
            <a:alphaModFix/>
          </a:blip>
          <a:stretch>
            <a:fillRect/>
          </a:stretch>
        </p:blipFill>
        <p:spPr>
          <a:xfrm>
            <a:off x="4094475" y="431950"/>
            <a:ext cx="1446277" cy="1442901"/>
          </a:xfrm>
          <a:prstGeom prst="rect">
            <a:avLst/>
          </a:prstGeom>
          <a:noFill/>
          <a:ln>
            <a:noFill/>
          </a:ln>
        </p:spPr>
      </p:pic>
      <p:pic>
        <p:nvPicPr>
          <p:cNvPr id="239" name="Google Shape;239;p36"/>
          <p:cNvPicPr preferRelativeResize="0"/>
          <p:nvPr/>
        </p:nvPicPr>
        <p:blipFill rotWithShape="1">
          <a:blip r:embed="rId5">
            <a:alphaModFix/>
          </a:blip>
          <a:srcRect l="-1770"/>
          <a:stretch/>
        </p:blipFill>
        <p:spPr>
          <a:xfrm>
            <a:off x="5464550" y="431950"/>
            <a:ext cx="3251801" cy="14429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7"/>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4 </a:t>
            </a:r>
            <a:endParaRPr sz="1887"/>
          </a:p>
        </p:txBody>
      </p:sp>
      <p:sp>
        <p:nvSpPr>
          <p:cNvPr id="245" name="Google Shape;245;p37"/>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46" name="Google Shape;246;p37"/>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47" name="Google Shape;247;p37"/>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48" name="Google Shape;248;p37"/>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9" name="Google Shape;249;p37"/>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Summary:</a:t>
            </a:r>
            <a:endParaRPr>
              <a:solidFill>
                <a:schemeClr val="dk1"/>
              </a:solidFill>
            </a:endParaRPr>
          </a:p>
          <a:p>
            <a:pPr marL="457200" lvl="0" indent="-317500" algn="l" rtl="0">
              <a:lnSpc>
                <a:spcPct val="115000"/>
              </a:lnSpc>
              <a:spcBef>
                <a:spcPts val="0"/>
              </a:spcBef>
              <a:spcAft>
                <a:spcPts val="0"/>
              </a:spcAft>
              <a:buClr>
                <a:srgbClr val="666666"/>
              </a:buClr>
              <a:buSzPts val="1400"/>
              <a:buAutoNum type="arabicPeriod"/>
            </a:pPr>
            <a:r>
              <a:rPr lang="en">
                <a:solidFill>
                  <a:srgbClr val="666666"/>
                </a:solidFill>
              </a:rPr>
              <a:t>Project purpose: analyzing a common variant associated with inflammatory response</a:t>
            </a:r>
            <a:endParaRPr>
              <a:solidFill>
                <a:srgbClr val="666666"/>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Investigated in cannabinoid receptor type 2</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The CC variant is the common and ancestral variant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Cannabinoid receptor type 2 is involved in immune signaling</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Disease significance: the cannabinoid receptor type 2 Q63R variant increases the risk of celiac disease</a:t>
            </a:r>
            <a:endParaRPr>
              <a:solidFill>
                <a:schemeClr val="dk2"/>
              </a:solidFill>
            </a:endParaRPr>
          </a:p>
          <a:p>
            <a:pPr marL="457200" lvl="0" indent="0" algn="l" rtl="0">
              <a:lnSpc>
                <a:spcPct val="115000"/>
              </a:lnSpc>
              <a:spcBef>
                <a:spcPts val="0"/>
              </a:spcBef>
              <a:spcAft>
                <a:spcPts val="0"/>
              </a:spcAft>
              <a:buNone/>
            </a:pPr>
            <a:endParaRPr sz="1300">
              <a:solidFill>
                <a:srgbClr val="666666"/>
              </a:solidFill>
            </a:endParaRPr>
          </a:p>
        </p:txBody>
      </p:sp>
      <p:sp>
        <p:nvSpPr>
          <p:cNvPr id="250" name="Google Shape;25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251" name="Google Shape;251;p37"/>
          <p:cNvPicPr preferRelativeResize="0"/>
          <p:nvPr/>
        </p:nvPicPr>
        <p:blipFill>
          <a:blip r:embed="rId3">
            <a:alphaModFix/>
          </a:blip>
          <a:stretch>
            <a:fillRect/>
          </a:stretch>
        </p:blipFill>
        <p:spPr>
          <a:xfrm>
            <a:off x="4004800" y="196400"/>
            <a:ext cx="4888893" cy="1952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5</a:t>
            </a:r>
            <a:endParaRPr sz="1887"/>
          </a:p>
        </p:txBody>
      </p:sp>
      <p:sp>
        <p:nvSpPr>
          <p:cNvPr id="257" name="Google Shape;257;p38"/>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58" name="Google Shape;258;p38"/>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59" name="Google Shape;259;p38"/>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60" name="Google Shape;260;p38"/>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1" name="Google Shape;261;p38"/>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chemeClr val="dk1"/>
                </a:solidFill>
              </a:rPr>
              <a:t>Summary:</a:t>
            </a:r>
            <a:endParaRPr>
              <a:solidFill>
                <a:schemeClr val="dk1"/>
              </a:solidFill>
            </a:endParaRPr>
          </a:p>
          <a:p>
            <a:pPr marL="457200" lvl="0" indent="-317500" algn="l" rtl="0">
              <a:lnSpc>
                <a:spcPct val="115000"/>
              </a:lnSpc>
              <a:spcBef>
                <a:spcPts val="0"/>
              </a:spcBef>
              <a:spcAft>
                <a:spcPts val="0"/>
              </a:spcAft>
              <a:buClr>
                <a:srgbClr val="666666"/>
              </a:buClr>
              <a:buSzPts val="1400"/>
              <a:buAutoNum type="arabicPeriod"/>
            </a:pPr>
            <a:r>
              <a:rPr lang="en">
                <a:solidFill>
                  <a:srgbClr val="666666"/>
                </a:solidFill>
              </a:rPr>
              <a:t>Project purpose: calculating Carl’s risk for Alzheimer's disease</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Alzheimer’s disease phenotype is indicated by the amyloid cascade hypothesis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Carl  has 10 out of 22 associated SNPs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Probability of Alzheimer’s is 13.72% vs probability of Alzheimer’s in general population is 10%</a:t>
            </a:r>
            <a:endParaRPr>
              <a:solidFill>
                <a:schemeClr val="dk2"/>
              </a:solidFill>
            </a:endParaRPr>
          </a:p>
          <a:p>
            <a:pPr marL="914400" lvl="0" indent="0" algn="l" rtl="0">
              <a:lnSpc>
                <a:spcPct val="115000"/>
              </a:lnSpc>
              <a:spcBef>
                <a:spcPts val="0"/>
              </a:spcBef>
              <a:spcAft>
                <a:spcPts val="0"/>
              </a:spcAft>
              <a:buNone/>
            </a:pPr>
            <a:endParaRPr sz="1300">
              <a:solidFill>
                <a:schemeClr val="dk2"/>
              </a:solidFill>
            </a:endParaRPr>
          </a:p>
        </p:txBody>
      </p:sp>
      <p:sp>
        <p:nvSpPr>
          <p:cNvPr id="262" name="Google Shape;26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263" name="Google Shape;263;p38"/>
          <p:cNvPicPr preferRelativeResize="0"/>
          <p:nvPr/>
        </p:nvPicPr>
        <p:blipFill>
          <a:blip r:embed="rId3">
            <a:alphaModFix/>
          </a:blip>
          <a:stretch>
            <a:fillRect/>
          </a:stretch>
        </p:blipFill>
        <p:spPr>
          <a:xfrm>
            <a:off x="4310548" y="140788"/>
            <a:ext cx="2908152" cy="2025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9"/>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6 </a:t>
            </a:r>
            <a:endParaRPr sz="1887"/>
          </a:p>
        </p:txBody>
      </p:sp>
      <p:sp>
        <p:nvSpPr>
          <p:cNvPr id="269" name="Google Shape;269;p39"/>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0" name="Google Shape;270;p39"/>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71" name="Google Shape;271;p39"/>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2" name="Google Shape;272;p39"/>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3" name="Google Shape;273;p39"/>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chemeClr val="dk1"/>
                </a:solidFill>
              </a:rPr>
              <a:t>Summary:</a:t>
            </a:r>
            <a:endParaRPr>
              <a:solidFill>
                <a:schemeClr val="dk1"/>
              </a:solidFill>
            </a:endParaRPr>
          </a:p>
          <a:p>
            <a:pPr marL="457200" lvl="0" indent="-317500" algn="l" rtl="0">
              <a:lnSpc>
                <a:spcPct val="115000"/>
              </a:lnSpc>
              <a:spcBef>
                <a:spcPts val="0"/>
              </a:spcBef>
              <a:spcAft>
                <a:spcPts val="0"/>
              </a:spcAft>
              <a:buClr>
                <a:srgbClr val="666666"/>
              </a:buClr>
              <a:buSzPts val="1400"/>
              <a:buAutoNum type="arabicPeriod"/>
            </a:pPr>
            <a:r>
              <a:rPr lang="en">
                <a:solidFill>
                  <a:srgbClr val="666666"/>
                </a:solidFill>
              </a:rPr>
              <a:t>Project purpose: identifying significant protein-coding mutations in Carl’s genome </a:t>
            </a:r>
            <a:endParaRPr>
              <a:solidFill>
                <a:srgbClr val="666666"/>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Hypothesizes that Carl’s mutation will not drastically decrease protein functionality and thus not increase his risk of developing cancer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Conclusions: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Mutations appear to be tolerated in coding regions </a:t>
            </a:r>
            <a:endParaRPr>
              <a:solidFill>
                <a:schemeClr val="dk2"/>
              </a:solidFill>
            </a:endParaRPr>
          </a:p>
          <a:p>
            <a:pPr marL="914400" lvl="0" indent="-317500" algn="l" rtl="0">
              <a:lnSpc>
                <a:spcPct val="115000"/>
              </a:lnSpc>
              <a:spcBef>
                <a:spcPts val="0"/>
              </a:spcBef>
              <a:spcAft>
                <a:spcPts val="0"/>
              </a:spcAft>
              <a:buClr>
                <a:schemeClr val="dk2"/>
              </a:buClr>
              <a:buSzPts val="1400"/>
              <a:buAutoNum type="alphaLcPeriod"/>
            </a:pPr>
            <a:r>
              <a:rPr lang="en">
                <a:solidFill>
                  <a:schemeClr val="dk2"/>
                </a:solidFill>
              </a:rPr>
              <a:t>Olfactory receptors </a:t>
            </a:r>
            <a:endParaRPr>
              <a:solidFill>
                <a:schemeClr val="dk2"/>
              </a:solidFill>
            </a:endParaRPr>
          </a:p>
          <a:p>
            <a:pPr marL="914400" lvl="0" indent="-317500" algn="l" rtl="0">
              <a:lnSpc>
                <a:spcPct val="115000"/>
              </a:lnSpc>
              <a:spcBef>
                <a:spcPts val="0"/>
              </a:spcBef>
              <a:spcAft>
                <a:spcPts val="0"/>
              </a:spcAft>
              <a:buClr>
                <a:schemeClr val="dk2"/>
              </a:buClr>
              <a:buSzPts val="1400"/>
              <a:buAutoNum type="alphaLcPeriod"/>
            </a:pPr>
            <a:r>
              <a:rPr lang="en">
                <a:solidFill>
                  <a:schemeClr val="dk2"/>
                </a:solidFill>
              </a:rPr>
              <a:t>Polarity is preserved among most mutation </a:t>
            </a:r>
            <a:endParaRPr>
              <a:solidFill>
                <a:schemeClr val="dk2"/>
              </a:solidFill>
            </a:endParaRPr>
          </a:p>
        </p:txBody>
      </p:sp>
      <p:sp>
        <p:nvSpPr>
          <p:cNvPr id="274" name="Google Shape;27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275" name="Google Shape;275;p39"/>
          <p:cNvPicPr preferRelativeResize="0"/>
          <p:nvPr/>
        </p:nvPicPr>
        <p:blipFill rotWithShape="1">
          <a:blip r:embed="rId3">
            <a:alphaModFix/>
          </a:blip>
          <a:srcRect l="3809" t="7740"/>
          <a:stretch/>
        </p:blipFill>
        <p:spPr>
          <a:xfrm>
            <a:off x="3994950" y="158300"/>
            <a:ext cx="4061239" cy="1990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2018 group 7 </a:t>
            </a:r>
            <a:endParaRPr sz="1887"/>
          </a:p>
        </p:txBody>
      </p:sp>
      <p:sp>
        <p:nvSpPr>
          <p:cNvPr id="281" name="Google Shape;281;p40"/>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82" name="Google Shape;282;p40"/>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283" name="Google Shape;283;p40"/>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84" name="Google Shape;284;p40"/>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85" name="Google Shape;285;p40"/>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chemeClr val="dk1"/>
                </a:solidFill>
              </a:rPr>
              <a:t>Su</a:t>
            </a:r>
            <a:r>
              <a:rPr lang="en" sz="1300">
                <a:solidFill>
                  <a:schemeClr val="dk1"/>
                </a:solidFill>
              </a:rPr>
              <a:t>mmary:</a:t>
            </a:r>
            <a:endParaRPr sz="1300">
              <a:solidFill>
                <a:schemeClr val="dk1"/>
              </a:solidFill>
            </a:endParaRPr>
          </a:p>
          <a:p>
            <a:pPr marL="457200" lvl="0" indent="-317500" algn="l" rtl="0">
              <a:lnSpc>
                <a:spcPct val="115000"/>
              </a:lnSpc>
              <a:spcBef>
                <a:spcPts val="0"/>
              </a:spcBef>
              <a:spcAft>
                <a:spcPts val="0"/>
              </a:spcAft>
              <a:buClr>
                <a:srgbClr val="666666"/>
              </a:buClr>
              <a:buSzPts val="1400"/>
              <a:buAutoNum type="arabicPeriod"/>
            </a:pPr>
            <a:r>
              <a:rPr lang="en">
                <a:solidFill>
                  <a:srgbClr val="666666"/>
                </a:solidFill>
              </a:rPr>
              <a:t>Project purpose: PRS prediction in coronary artery disease, type II diabetes, and schizophrenia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Pre-processed Carl’s genotype file then calculated his polygenic risk scores for coronary artery disease, type II diabetes, and schizophrenia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Limitations: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PRS is only interpretable when compared to that of cases/controls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Simulation result is not robust and depends heavily on simulation hypothesis</a:t>
            </a:r>
            <a:endParaRPr>
              <a:solidFill>
                <a:schemeClr val="dk2"/>
              </a:solidFill>
            </a:endParaRPr>
          </a:p>
        </p:txBody>
      </p:sp>
      <p:sp>
        <p:nvSpPr>
          <p:cNvPr id="286" name="Google Shape;286;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287" name="Google Shape;287;p40"/>
          <p:cNvPicPr preferRelativeResize="0"/>
          <p:nvPr/>
        </p:nvPicPr>
        <p:blipFill>
          <a:blip r:embed="rId3">
            <a:alphaModFix/>
          </a:blip>
          <a:stretch>
            <a:fillRect/>
          </a:stretch>
        </p:blipFill>
        <p:spPr>
          <a:xfrm>
            <a:off x="3967825" y="158300"/>
            <a:ext cx="4819768" cy="1990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2019 group 1 (chr 1)</a:t>
            </a:r>
            <a:endParaRPr sz="1887"/>
          </a:p>
        </p:txBody>
      </p:sp>
      <p:sp>
        <p:nvSpPr>
          <p:cNvPr id="293" name="Google Shape;293;p41"/>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94" name="Google Shape;294;p41"/>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NBPF19</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LMX1A</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OBSCN </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KIAA1324</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HSPG2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TESK2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UBXN11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SPATA6</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ADORA1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DCAF6</a:t>
            </a:r>
            <a:endParaRPr sz="1300">
              <a:solidFill>
                <a:schemeClr val="dk1"/>
              </a:solidFill>
            </a:endParaRPr>
          </a:p>
          <a:p>
            <a:pPr marL="0" lvl="0" indent="0" algn="l" rtl="0">
              <a:lnSpc>
                <a:spcPct val="150000"/>
              </a:lnSpc>
              <a:spcBef>
                <a:spcPts val="0"/>
              </a:spcBef>
              <a:spcAft>
                <a:spcPts val="0"/>
              </a:spcAft>
              <a:buNone/>
            </a:pPr>
            <a:r>
              <a:rPr lang="en" sz="1000">
                <a:solidFill>
                  <a:schemeClr val="dk1"/>
                </a:solidFill>
              </a:rPr>
              <a:t>      Additional Gene(s)</a:t>
            </a:r>
            <a:endParaRPr sz="1000">
              <a:solidFill>
                <a:schemeClr val="dk1"/>
              </a:solidFill>
            </a:endParaRPr>
          </a:p>
          <a:p>
            <a:pPr marL="457200" lvl="0" indent="0" algn="l" rtl="0">
              <a:lnSpc>
                <a:spcPct val="150000"/>
              </a:lnSpc>
              <a:spcBef>
                <a:spcPts val="0"/>
              </a:spcBef>
              <a:spcAft>
                <a:spcPts val="0"/>
              </a:spcAft>
              <a:buNone/>
            </a:pPr>
            <a:r>
              <a:rPr lang="en" sz="1300">
                <a:solidFill>
                  <a:schemeClr val="dk1"/>
                </a:solidFill>
              </a:rPr>
              <a:t>HRNR</a:t>
            </a:r>
            <a:endParaRPr sz="1300">
              <a:solidFill>
                <a:schemeClr val="dk1"/>
              </a:solidFill>
            </a:endParaRPr>
          </a:p>
        </p:txBody>
      </p:sp>
      <p:sp>
        <p:nvSpPr>
          <p:cNvPr id="295" name="Google Shape;295;p41"/>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96" name="Google Shape;296;p41"/>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7" name="Google Shape;297;p41"/>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exonic mutational burden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of protein interactions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STRING analysis of the HSPG2 gene shows that Carl has six SNPs  associated with Schwartz Jampel syndrome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STRING analysis of the HRNR gene (from the SIFT sorting list) shows that Carl has one SNP that’s associated with eczema in caucasian Europeans </a:t>
            </a:r>
            <a:endParaRPr sz="1200"/>
          </a:p>
        </p:txBody>
      </p:sp>
      <p:pic>
        <p:nvPicPr>
          <p:cNvPr id="298" name="Google Shape;298;p41"/>
          <p:cNvPicPr preferRelativeResize="0"/>
          <p:nvPr/>
        </p:nvPicPr>
        <p:blipFill>
          <a:blip r:embed="rId3">
            <a:alphaModFix/>
          </a:blip>
          <a:stretch>
            <a:fillRect/>
          </a:stretch>
        </p:blipFill>
        <p:spPr>
          <a:xfrm>
            <a:off x="4318850" y="197412"/>
            <a:ext cx="2963177" cy="1911975"/>
          </a:xfrm>
          <a:prstGeom prst="rect">
            <a:avLst/>
          </a:prstGeom>
          <a:noFill/>
          <a:ln>
            <a:noFill/>
          </a:ln>
        </p:spPr>
      </p:pic>
      <p:sp>
        <p:nvSpPr>
          <p:cNvPr id="299" name="Google Shape;29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2"/>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2019 group 2 (chr 2)</a:t>
            </a:r>
            <a:endParaRPr sz="1887"/>
          </a:p>
        </p:txBody>
      </p:sp>
      <p:sp>
        <p:nvSpPr>
          <p:cNvPr id="305" name="Google Shape;305;p42"/>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06" name="Google Shape;306;p42"/>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LRP1B</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AC007682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CTNNA2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NRXN1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ERBB4</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AC009499</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ALK</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THSD7B</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DPP10</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CNTNAP5</a:t>
            </a:r>
            <a:endParaRPr sz="1300">
              <a:solidFill>
                <a:schemeClr val="dk1"/>
              </a:solidFill>
            </a:endParaRPr>
          </a:p>
          <a:p>
            <a:pPr marL="0" lvl="0" indent="0" algn="l" rtl="0">
              <a:lnSpc>
                <a:spcPct val="150000"/>
              </a:lnSpc>
              <a:spcBef>
                <a:spcPts val="0"/>
              </a:spcBef>
              <a:spcAft>
                <a:spcPts val="0"/>
              </a:spcAft>
              <a:buNone/>
            </a:pPr>
            <a:r>
              <a:rPr lang="en" sz="1000">
                <a:solidFill>
                  <a:schemeClr val="dk1"/>
                </a:solidFill>
              </a:rPr>
              <a:t>         Additional Gene(s)</a:t>
            </a:r>
            <a:endParaRPr sz="1000">
              <a:solidFill>
                <a:schemeClr val="dk1"/>
              </a:solidFill>
            </a:endParaRPr>
          </a:p>
          <a:p>
            <a:pPr marL="457200" lvl="0" indent="0" algn="l" rtl="0">
              <a:lnSpc>
                <a:spcPct val="150000"/>
              </a:lnSpc>
              <a:spcBef>
                <a:spcPts val="0"/>
              </a:spcBef>
              <a:spcAft>
                <a:spcPts val="0"/>
              </a:spcAft>
              <a:buNone/>
            </a:pPr>
            <a:r>
              <a:rPr lang="en" sz="1300">
                <a:solidFill>
                  <a:schemeClr val="dk1"/>
                </a:solidFill>
              </a:rPr>
              <a:t>C2orf16</a:t>
            </a:r>
            <a:endParaRPr sz="1000">
              <a:solidFill>
                <a:schemeClr val="dk1"/>
              </a:solidFill>
            </a:endParaRPr>
          </a:p>
          <a:p>
            <a:pPr marL="0" lvl="0" indent="0" algn="l" rtl="0">
              <a:lnSpc>
                <a:spcPct val="150000"/>
              </a:lnSpc>
              <a:spcBef>
                <a:spcPts val="0"/>
              </a:spcBef>
              <a:spcAft>
                <a:spcPts val="0"/>
              </a:spcAft>
              <a:buNone/>
            </a:pPr>
            <a:endParaRPr sz="1000">
              <a:solidFill>
                <a:schemeClr val="dk1"/>
              </a:solidFill>
            </a:endParaRPr>
          </a:p>
        </p:txBody>
      </p:sp>
      <p:sp>
        <p:nvSpPr>
          <p:cNvPr id="307" name="Google Shape;307;p42"/>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08" name="Google Shape;308;p42"/>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9" name="Google Shape;309;p42"/>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a:t>
            </a:r>
            <a:endParaRPr sz="16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Prioritization approach: mutational burden</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Downstream analysis: gene expression analysis </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Findings: </a:t>
            </a:r>
            <a:endParaRPr sz="1500">
              <a:solidFill>
                <a:schemeClr val="dk2"/>
              </a:solidFill>
            </a:endParaRPr>
          </a:p>
          <a:p>
            <a:pPr marL="914400" lvl="1" indent="-323850" algn="l" rtl="0">
              <a:lnSpc>
                <a:spcPct val="115000"/>
              </a:lnSpc>
              <a:spcBef>
                <a:spcPts val="0"/>
              </a:spcBef>
              <a:spcAft>
                <a:spcPts val="0"/>
              </a:spcAft>
              <a:buClr>
                <a:schemeClr val="dk2"/>
              </a:buClr>
              <a:buSzPts val="1500"/>
              <a:buAutoNum type="alphaLcPeriod"/>
            </a:pPr>
            <a:r>
              <a:rPr lang="en" sz="1500">
                <a:solidFill>
                  <a:schemeClr val="dk2"/>
                </a:solidFill>
              </a:rPr>
              <a:t>NRXN1,CTNNA2, ERBB4, DPP10, LRP1B have high expression levels in brain </a:t>
            </a:r>
            <a:endParaRPr sz="1500">
              <a:solidFill>
                <a:schemeClr val="dk2"/>
              </a:solidFill>
            </a:endParaRPr>
          </a:p>
          <a:p>
            <a:pPr marL="914400" lvl="1" indent="-323850" algn="l" rtl="0">
              <a:lnSpc>
                <a:spcPct val="115000"/>
              </a:lnSpc>
              <a:spcBef>
                <a:spcPts val="0"/>
              </a:spcBef>
              <a:spcAft>
                <a:spcPts val="0"/>
              </a:spcAft>
              <a:buClr>
                <a:schemeClr val="dk2"/>
              </a:buClr>
              <a:buSzPts val="1500"/>
              <a:buAutoNum type="alphaLcPeriod"/>
            </a:pPr>
            <a:r>
              <a:rPr lang="en" sz="1500">
                <a:solidFill>
                  <a:schemeClr val="dk2"/>
                </a:solidFill>
              </a:rPr>
              <a:t>SNP in C2orf16 is associated with the MEtabolic Syndrome </a:t>
            </a:r>
            <a:endParaRPr sz="1500">
              <a:solidFill>
                <a:schemeClr val="dk2"/>
              </a:solidFill>
            </a:endParaRPr>
          </a:p>
          <a:p>
            <a:pPr marL="457200" lvl="0" indent="0" algn="l" rtl="0">
              <a:lnSpc>
                <a:spcPct val="115000"/>
              </a:lnSpc>
              <a:spcBef>
                <a:spcPts val="1200"/>
              </a:spcBef>
              <a:spcAft>
                <a:spcPts val="1200"/>
              </a:spcAft>
              <a:buNone/>
            </a:pPr>
            <a:endParaRPr sz="1600">
              <a:solidFill>
                <a:schemeClr val="dk2"/>
              </a:solidFill>
            </a:endParaRPr>
          </a:p>
        </p:txBody>
      </p:sp>
      <p:pic>
        <p:nvPicPr>
          <p:cNvPr id="310" name="Google Shape;310;p42"/>
          <p:cNvPicPr preferRelativeResize="0"/>
          <p:nvPr/>
        </p:nvPicPr>
        <p:blipFill>
          <a:blip r:embed="rId3">
            <a:alphaModFix/>
          </a:blip>
          <a:stretch>
            <a:fillRect/>
          </a:stretch>
        </p:blipFill>
        <p:spPr>
          <a:xfrm>
            <a:off x="2665125" y="456550"/>
            <a:ext cx="6271877" cy="1663025"/>
          </a:xfrm>
          <a:prstGeom prst="rect">
            <a:avLst/>
          </a:prstGeom>
          <a:noFill/>
          <a:ln>
            <a:noFill/>
          </a:ln>
        </p:spPr>
      </p:pic>
      <p:sp>
        <p:nvSpPr>
          <p:cNvPr id="311" name="Google Shape;31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3"/>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2019 group 3 (chr 3)</a:t>
            </a:r>
            <a:endParaRPr sz="1887"/>
          </a:p>
        </p:txBody>
      </p:sp>
      <p:sp>
        <p:nvSpPr>
          <p:cNvPr id="317" name="Google Shape;317;p43"/>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18" name="Google Shape;318;p43"/>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MUC4</a:t>
            </a:r>
            <a:endParaRPr sz="1300"/>
          </a:p>
          <a:p>
            <a:pPr marL="457200" lvl="0" indent="-311150" algn="l" rtl="0">
              <a:lnSpc>
                <a:spcPct val="150000"/>
              </a:lnSpc>
              <a:spcBef>
                <a:spcPts val="0"/>
              </a:spcBef>
              <a:spcAft>
                <a:spcPts val="0"/>
              </a:spcAft>
              <a:buSzPts val="1300"/>
              <a:buAutoNum type="arabicPeriod"/>
            </a:pPr>
            <a:r>
              <a:rPr lang="en" sz="1300"/>
              <a:t>SLC9C1</a:t>
            </a:r>
            <a:endParaRPr sz="1300"/>
          </a:p>
          <a:p>
            <a:pPr marL="457200" lvl="0" indent="-311150" algn="l" rtl="0">
              <a:lnSpc>
                <a:spcPct val="150000"/>
              </a:lnSpc>
              <a:spcBef>
                <a:spcPts val="0"/>
              </a:spcBef>
              <a:spcAft>
                <a:spcPts val="0"/>
              </a:spcAft>
              <a:buSzPts val="1300"/>
              <a:buAutoNum type="arabicPeriod"/>
            </a:pPr>
            <a:r>
              <a:rPr lang="en" sz="1300"/>
              <a:t>CAND2</a:t>
            </a:r>
            <a:endParaRPr sz="1300"/>
          </a:p>
          <a:p>
            <a:pPr marL="457200" lvl="0" indent="-311150" algn="l" rtl="0">
              <a:lnSpc>
                <a:spcPct val="150000"/>
              </a:lnSpc>
              <a:spcBef>
                <a:spcPts val="0"/>
              </a:spcBef>
              <a:spcAft>
                <a:spcPts val="0"/>
              </a:spcAft>
              <a:buSzPts val="1300"/>
              <a:buAutoNum type="arabicPeriod"/>
            </a:pPr>
            <a:r>
              <a:rPr lang="en" sz="1300"/>
              <a:t>C0L6A5</a:t>
            </a:r>
            <a:endParaRPr sz="1300"/>
          </a:p>
          <a:p>
            <a:pPr marL="457200" lvl="0" indent="-311150" algn="l" rtl="0">
              <a:lnSpc>
                <a:spcPct val="150000"/>
              </a:lnSpc>
              <a:spcBef>
                <a:spcPts val="0"/>
              </a:spcBef>
              <a:spcAft>
                <a:spcPts val="0"/>
              </a:spcAft>
              <a:buSzPts val="1300"/>
              <a:buAutoNum type="arabicPeriod"/>
            </a:pPr>
            <a:r>
              <a:rPr lang="en" sz="1300"/>
              <a:t>OR5H8</a:t>
            </a:r>
            <a:endParaRPr sz="1300"/>
          </a:p>
          <a:p>
            <a:pPr marL="457200" lvl="0" indent="-311150" algn="l" rtl="0">
              <a:lnSpc>
                <a:spcPct val="150000"/>
              </a:lnSpc>
              <a:spcBef>
                <a:spcPts val="0"/>
              </a:spcBef>
              <a:spcAft>
                <a:spcPts val="0"/>
              </a:spcAft>
              <a:buSzPts val="1300"/>
              <a:buAutoNum type="arabicPeriod"/>
            </a:pPr>
            <a:r>
              <a:rPr lang="en" sz="1300"/>
              <a:t>CFAP44</a:t>
            </a:r>
            <a:endParaRPr sz="1300"/>
          </a:p>
          <a:p>
            <a:pPr marL="457200" lvl="0" indent="-311150" algn="l" rtl="0">
              <a:lnSpc>
                <a:spcPct val="150000"/>
              </a:lnSpc>
              <a:spcBef>
                <a:spcPts val="0"/>
              </a:spcBef>
              <a:spcAft>
                <a:spcPts val="0"/>
              </a:spcAft>
              <a:buSzPts val="1300"/>
              <a:buAutoNum type="arabicPeriod"/>
            </a:pPr>
            <a:r>
              <a:rPr lang="en" sz="1300"/>
              <a:t>DNAH12</a:t>
            </a:r>
            <a:endParaRPr sz="1300"/>
          </a:p>
          <a:p>
            <a:pPr marL="457200" lvl="0" indent="-311150" algn="l" rtl="0">
              <a:lnSpc>
                <a:spcPct val="150000"/>
              </a:lnSpc>
              <a:spcBef>
                <a:spcPts val="0"/>
              </a:spcBef>
              <a:spcAft>
                <a:spcPts val="0"/>
              </a:spcAft>
              <a:buSzPts val="1300"/>
              <a:buAutoNum type="arabicPeriod"/>
            </a:pPr>
            <a:r>
              <a:rPr lang="en" sz="1300"/>
              <a:t>FYC01</a:t>
            </a:r>
            <a:endParaRPr sz="1300"/>
          </a:p>
          <a:p>
            <a:pPr marL="457200" lvl="0" indent="-311150" algn="l" rtl="0">
              <a:lnSpc>
                <a:spcPct val="150000"/>
              </a:lnSpc>
              <a:spcBef>
                <a:spcPts val="0"/>
              </a:spcBef>
              <a:spcAft>
                <a:spcPts val="0"/>
              </a:spcAft>
              <a:buSzPts val="1300"/>
              <a:buAutoNum type="arabicPeriod"/>
            </a:pPr>
            <a:r>
              <a:rPr lang="en" sz="1300"/>
              <a:t>HRG</a:t>
            </a:r>
            <a:endParaRPr sz="1300"/>
          </a:p>
          <a:p>
            <a:pPr marL="457200" lvl="0" indent="-311150" algn="l" rtl="0">
              <a:lnSpc>
                <a:spcPct val="150000"/>
              </a:lnSpc>
              <a:spcBef>
                <a:spcPts val="0"/>
              </a:spcBef>
              <a:spcAft>
                <a:spcPts val="0"/>
              </a:spcAft>
              <a:buSzPts val="1300"/>
              <a:buAutoNum type="arabicPeriod"/>
            </a:pPr>
            <a:r>
              <a:rPr lang="en" sz="1300"/>
              <a:t>NAALADL2</a:t>
            </a:r>
            <a:endParaRPr sz="1300"/>
          </a:p>
        </p:txBody>
      </p:sp>
      <p:sp>
        <p:nvSpPr>
          <p:cNvPr id="319" name="Google Shape;319;p43"/>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20" name="Google Shape;320;p43"/>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1" name="Google Shape;321;p43"/>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number of nonsynonymous SNVs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 Downstream analysis: text mining analysis through APIs and PubTator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Different SNPs in the same gene may have distinct consequences: one SNP in CAND2 is associated with Atrial fibrillation and Ataxia Telangiectasia while another SNP is related to obesity</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Identified a gene that has high rare nonsynonymous SNVs burden: ALDH1L, which has a SNP that’s associated with Cleft Palate </a:t>
            </a:r>
            <a:endParaRPr sz="1200">
              <a:solidFill>
                <a:schemeClr val="dk2"/>
              </a:solidFill>
            </a:endParaRPr>
          </a:p>
          <a:p>
            <a:pPr marL="0" lvl="0" indent="0" algn="l" rtl="0">
              <a:lnSpc>
                <a:spcPct val="115000"/>
              </a:lnSpc>
              <a:spcBef>
                <a:spcPts val="1200"/>
              </a:spcBef>
              <a:spcAft>
                <a:spcPts val="1200"/>
              </a:spcAft>
              <a:buNone/>
            </a:pPr>
            <a:endParaRPr sz="1200"/>
          </a:p>
        </p:txBody>
      </p:sp>
      <p:pic>
        <p:nvPicPr>
          <p:cNvPr id="322" name="Google Shape;322;p43"/>
          <p:cNvPicPr preferRelativeResize="0"/>
          <p:nvPr/>
        </p:nvPicPr>
        <p:blipFill>
          <a:blip r:embed="rId3">
            <a:alphaModFix/>
          </a:blip>
          <a:stretch>
            <a:fillRect/>
          </a:stretch>
        </p:blipFill>
        <p:spPr>
          <a:xfrm>
            <a:off x="2891000" y="494025"/>
            <a:ext cx="1907525" cy="1574375"/>
          </a:xfrm>
          <a:prstGeom prst="rect">
            <a:avLst/>
          </a:prstGeom>
          <a:noFill/>
          <a:ln>
            <a:noFill/>
          </a:ln>
        </p:spPr>
      </p:pic>
      <p:pic>
        <p:nvPicPr>
          <p:cNvPr id="323" name="Google Shape;323;p43"/>
          <p:cNvPicPr preferRelativeResize="0"/>
          <p:nvPr/>
        </p:nvPicPr>
        <p:blipFill>
          <a:blip r:embed="rId4">
            <a:alphaModFix/>
          </a:blip>
          <a:stretch>
            <a:fillRect/>
          </a:stretch>
        </p:blipFill>
        <p:spPr>
          <a:xfrm>
            <a:off x="5141933" y="158300"/>
            <a:ext cx="3157967" cy="1990200"/>
          </a:xfrm>
          <a:prstGeom prst="rect">
            <a:avLst/>
          </a:prstGeom>
          <a:noFill/>
          <a:ln>
            <a:noFill/>
          </a:ln>
        </p:spPr>
      </p:pic>
      <p:sp>
        <p:nvSpPr>
          <p:cNvPr id="324" name="Google Shape;32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1 </a:t>
            </a:r>
            <a:endParaRPr sz="1887"/>
          </a:p>
        </p:txBody>
      </p:sp>
      <p:sp>
        <p:nvSpPr>
          <p:cNvPr id="107" name="Google Shape;107;p26"/>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8" name="Google Shape;108;p26"/>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09" name="Google Shape;109;p26"/>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0" name="Google Shape;110;p26"/>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1" name="Google Shape;111;p26"/>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lnSpc>
                <a:spcPct val="115000"/>
              </a:lnSpc>
              <a:spcBef>
                <a:spcPts val="0"/>
              </a:spcBef>
              <a:spcAft>
                <a:spcPts val="0"/>
              </a:spcAft>
              <a:buNone/>
            </a:pPr>
            <a:r>
              <a:rPr lang="en"/>
              <a:t>Summary:</a:t>
            </a:r>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Compare the variant in Carl’s genome with those in genomAD and 1000 genome databases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genomic databases are important for understanding the “normal” range of genetic variation</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vcfR retrieves online references</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ANNOVAR retrieves genome frequencies and annotations</a:t>
            </a:r>
            <a:endParaRPr>
              <a:solidFill>
                <a:schemeClr val="dk2"/>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2" name="Google Shape;11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113" name="Google Shape;113;p26"/>
          <p:cNvPicPr preferRelativeResize="0"/>
          <p:nvPr/>
        </p:nvPicPr>
        <p:blipFill>
          <a:blip r:embed="rId3">
            <a:alphaModFix/>
          </a:blip>
          <a:stretch>
            <a:fillRect/>
          </a:stretch>
        </p:blipFill>
        <p:spPr>
          <a:xfrm>
            <a:off x="4267900" y="129600"/>
            <a:ext cx="2202550" cy="19902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2019 group 4 (chr 4)</a:t>
            </a:r>
            <a:endParaRPr sz="1887"/>
          </a:p>
        </p:txBody>
      </p:sp>
      <p:sp>
        <p:nvSpPr>
          <p:cNvPr id="330" name="Google Shape;330;p44"/>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31" name="Google Shape;331;p44"/>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FAT1</a:t>
            </a:r>
            <a:endParaRPr sz="1300"/>
          </a:p>
          <a:p>
            <a:pPr marL="457200" lvl="0" indent="-311150" algn="l" rtl="0">
              <a:lnSpc>
                <a:spcPct val="150000"/>
              </a:lnSpc>
              <a:spcBef>
                <a:spcPts val="0"/>
              </a:spcBef>
              <a:spcAft>
                <a:spcPts val="0"/>
              </a:spcAft>
              <a:buSzPts val="1300"/>
              <a:buAutoNum type="arabicPeriod"/>
            </a:pPr>
            <a:r>
              <a:rPr lang="en" sz="1300"/>
              <a:t>DCHS2</a:t>
            </a:r>
            <a:endParaRPr sz="1300"/>
          </a:p>
          <a:p>
            <a:pPr marL="457200" lvl="0" indent="-311150" algn="l" rtl="0">
              <a:lnSpc>
                <a:spcPct val="150000"/>
              </a:lnSpc>
              <a:spcBef>
                <a:spcPts val="0"/>
              </a:spcBef>
              <a:spcAft>
                <a:spcPts val="0"/>
              </a:spcAft>
              <a:buSzPts val="1300"/>
              <a:buAutoNum type="arabicPeriod"/>
            </a:pPr>
            <a:r>
              <a:rPr lang="en" sz="1300">
                <a:solidFill>
                  <a:schemeClr val="dk1"/>
                </a:solidFill>
              </a:rPr>
              <a:t>DUX4L4</a:t>
            </a:r>
            <a:endParaRPr sz="1300"/>
          </a:p>
          <a:p>
            <a:pPr marL="457200" lvl="0" indent="-311150" algn="l" rtl="0">
              <a:lnSpc>
                <a:spcPct val="150000"/>
              </a:lnSpc>
              <a:spcBef>
                <a:spcPts val="0"/>
              </a:spcBef>
              <a:spcAft>
                <a:spcPts val="0"/>
              </a:spcAft>
              <a:buSzPts val="1300"/>
              <a:buAutoNum type="arabicPeriod"/>
            </a:pPr>
            <a:r>
              <a:rPr lang="en" sz="1300"/>
              <a:t>FRAS1</a:t>
            </a:r>
            <a:endParaRPr sz="1300"/>
          </a:p>
          <a:p>
            <a:pPr marL="457200" lvl="0" indent="-311150" algn="l" rtl="0">
              <a:lnSpc>
                <a:spcPct val="150000"/>
              </a:lnSpc>
              <a:spcBef>
                <a:spcPts val="0"/>
              </a:spcBef>
              <a:spcAft>
                <a:spcPts val="0"/>
              </a:spcAft>
              <a:buSzPts val="1300"/>
              <a:buAutoNum type="arabicPeriod"/>
            </a:pPr>
            <a:r>
              <a:rPr lang="en" sz="1300"/>
              <a:t>KIAA1211</a:t>
            </a:r>
            <a:endParaRPr sz="1300"/>
          </a:p>
          <a:p>
            <a:pPr marL="457200" lvl="0" indent="-311150" algn="l" rtl="0">
              <a:lnSpc>
                <a:spcPct val="150000"/>
              </a:lnSpc>
              <a:spcBef>
                <a:spcPts val="0"/>
              </a:spcBef>
              <a:spcAft>
                <a:spcPts val="0"/>
              </a:spcAft>
              <a:buSzPts val="1300"/>
              <a:buAutoNum type="arabicPeriod"/>
            </a:pPr>
            <a:r>
              <a:rPr lang="en" sz="1300"/>
              <a:t>MTTP</a:t>
            </a:r>
            <a:endParaRPr sz="1300"/>
          </a:p>
          <a:p>
            <a:pPr marL="457200" lvl="0" indent="-311150" algn="l" rtl="0">
              <a:lnSpc>
                <a:spcPct val="150000"/>
              </a:lnSpc>
              <a:spcBef>
                <a:spcPts val="0"/>
              </a:spcBef>
              <a:spcAft>
                <a:spcPts val="0"/>
              </a:spcAft>
              <a:buSzPts val="1300"/>
              <a:buAutoNum type="arabicPeriod"/>
            </a:pPr>
            <a:r>
              <a:rPr lang="en" sz="1300"/>
              <a:t>NEIL3</a:t>
            </a:r>
            <a:endParaRPr sz="1300"/>
          </a:p>
          <a:p>
            <a:pPr marL="457200" lvl="0" indent="-311150" algn="l" rtl="0">
              <a:lnSpc>
                <a:spcPct val="150000"/>
              </a:lnSpc>
              <a:spcBef>
                <a:spcPts val="0"/>
              </a:spcBef>
              <a:spcAft>
                <a:spcPts val="0"/>
              </a:spcAft>
              <a:buSzPts val="1300"/>
              <a:buAutoNum type="arabicPeriod"/>
            </a:pPr>
            <a:r>
              <a:rPr lang="en" sz="1300"/>
              <a:t>PIGG</a:t>
            </a:r>
            <a:endParaRPr sz="1300"/>
          </a:p>
          <a:p>
            <a:pPr marL="457200" lvl="0" indent="-311150" algn="l" rtl="0">
              <a:lnSpc>
                <a:spcPct val="150000"/>
              </a:lnSpc>
              <a:spcBef>
                <a:spcPts val="0"/>
              </a:spcBef>
              <a:spcAft>
                <a:spcPts val="0"/>
              </a:spcAft>
              <a:buSzPts val="1300"/>
              <a:buAutoNum type="arabicPeriod"/>
            </a:pPr>
            <a:r>
              <a:rPr lang="en" sz="1300"/>
              <a:t>SHROOM3</a:t>
            </a:r>
            <a:endParaRPr sz="1300"/>
          </a:p>
          <a:p>
            <a:pPr marL="457200" lvl="0" indent="-311150" algn="l" rtl="0">
              <a:lnSpc>
                <a:spcPct val="150000"/>
              </a:lnSpc>
              <a:spcBef>
                <a:spcPts val="0"/>
              </a:spcBef>
              <a:spcAft>
                <a:spcPts val="0"/>
              </a:spcAft>
              <a:buSzPts val="1300"/>
              <a:buAutoNum type="arabicPeriod"/>
            </a:pPr>
            <a:r>
              <a:rPr lang="en" sz="1300"/>
              <a:t>ALKPK1</a:t>
            </a:r>
            <a:endParaRPr sz="1300"/>
          </a:p>
        </p:txBody>
      </p:sp>
      <p:sp>
        <p:nvSpPr>
          <p:cNvPr id="332" name="Google Shape;332;p44"/>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33" name="Google Shape;333;p44"/>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4" name="Google Shape;334;p44"/>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 of nonsynonymous variants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PDB structural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Found three variants DDX60L has that could potentially reduce the ability of this protein’s ability to perform its protective function</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However, without structural information this is highly speculative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Found variation in MTTP, a gene associated with abetalipoproteinemia when functionality is reduced </a:t>
            </a:r>
            <a:endParaRPr sz="1200">
              <a:solidFill>
                <a:schemeClr val="dk2"/>
              </a:solidFill>
            </a:endParaRPr>
          </a:p>
          <a:p>
            <a:pPr marL="0" lvl="0" indent="0" algn="l" rtl="0">
              <a:lnSpc>
                <a:spcPct val="115000"/>
              </a:lnSpc>
              <a:spcBef>
                <a:spcPts val="1200"/>
              </a:spcBef>
              <a:spcAft>
                <a:spcPts val="1200"/>
              </a:spcAft>
              <a:buNone/>
            </a:pPr>
            <a:endParaRPr sz="1200"/>
          </a:p>
        </p:txBody>
      </p:sp>
      <p:pic>
        <p:nvPicPr>
          <p:cNvPr id="335" name="Google Shape;335;p44"/>
          <p:cNvPicPr preferRelativeResize="0"/>
          <p:nvPr/>
        </p:nvPicPr>
        <p:blipFill>
          <a:blip r:embed="rId3">
            <a:alphaModFix/>
          </a:blip>
          <a:stretch>
            <a:fillRect/>
          </a:stretch>
        </p:blipFill>
        <p:spPr>
          <a:xfrm>
            <a:off x="4603526" y="158300"/>
            <a:ext cx="2260801" cy="1990201"/>
          </a:xfrm>
          <a:prstGeom prst="rect">
            <a:avLst/>
          </a:prstGeom>
          <a:noFill/>
          <a:ln>
            <a:noFill/>
          </a:ln>
        </p:spPr>
      </p:pic>
      <p:sp>
        <p:nvSpPr>
          <p:cNvPr id="336" name="Google Shape;33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5"/>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2019 group 5</a:t>
            </a:r>
            <a:endParaRPr sz="1887"/>
          </a:p>
          <a:p>
            <a:pPr marL="0" lvl="0" indent="0" algn="l" rtl="0">
              <a:spcBef>
                <a:spcPts val="0"/>
              </a:spcBef>
              <a:spcAft>
                <a:spcPts val="0"/>
              </a:spcAft>
              <a:buSzPts val="891"/>
              <a:buNone/>
            </a:pPr>
            <a:r>
              <a:rPr lang="en" sz="1887"/>
              <a:t>(chr 5)</a:t>
            </a:r>
            <a:endParaRPr sz="1887"/>
          </a:p>
        </p:txBody>
      </p:sp>
      <p:sp>
        <p:nvSpPr>
          <p:cNvPr id="342" name="Google Shape;342;p45"/>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43" name="Google Shape;343;p45"/>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CDH12</a:t>
            </a:r>
            <a:endParaRPr sz="1300"/>
          </a:p>
          <a:p>
            <a:pPr marL="457200" lvl="0" indent="-311150" algn="l" rtl="0">
              <a:lnSpc>
                <a:spcPct val="150000"/>
              </a:lnSpc>
              <a:spcBef>
                <a:spcPts val="0"/>
              </a:spcBef>
              <a:spcAft>
                <a:spcPts val="0"/>
              </a:spcAft>
              <a:buSzPts val="1300"/>
              <a:buAutoNum type="arabicPeriod"/>
            </a:pPr>
            <a:r>
              <a:rPr lang="en" sz="1300"/>
              <a:t>CDH18</a:t>
            </a:r>
            <a:endParaRPr sz="1300"/>
          </a:p>
          <a:p>
            <a:pPr marL="457200" lvl="0" indent="-311150" algn="l" rtl="0">
              <a:lnSpc>
                <a:spcPct val="150000"/>
              </a:lnSpc>
              <a:spcBef>
                <a:spcPts val="0"/>
              </a:spcBef>
              <a:spcAft>
                <a:spcPts val="0"/>
              </a:spcAft>
              <a:buSzPts val="1300"/>
              <a:buAutoNum type="arabicPeriod"/>
            </a:pPr>
            <a:r>
              <a:rPr lang="en" sz="1300"/>
              <a:t>PDE4D</a:t>
            </a:r>
            <a:endParaRPr sz="1300"/>
          </a:p>
          <a:p>
            <a:pPr marL="457200" lvl="0" indent="-311150" algn="l" rtl="0">
              <a:lnSpc>
                <a:spcPct val="150000"/>
              </a:lnSpc>
              <a:spcBef>
                <a:spcPts val="0"/>
              </a:spcBef>
              <a:spcAft>
                <a:spcPts val="0"/>
              </a:spcAft>
              <a:buSzPts val="1300"/>
              <a:buAutoNum type="arabicPeriod"/>
            </a:pPr>
            <a:r>
              <a:rPr lang="en" sz="1300"/>
              <a:t>CTNND2</a:t>
            </a:r>
            <a:endParaRPr sz="1300"/>
          </a:p>
          <a:p>
            <a:pPr marL="457200" lvl="0" indent="-311150" algn="l" rtl="0">
              <a:lnSpc>
                <a:spcPct val="150000"/>
              </a:lnSpc>
              <a:spcBef>
                <a:spcPts val="0"/>
              </a:spcBef>
              <a:spcAft>
                <a:spcPts val="0"/>
              </a:spcAft>
              <a:buSzPts val="1300"/>
              <a:buAutoNum type="arabicPeriod"/>
            </a:pPr>
            <a:r>
              <a:rPr lang="en" sz="1300"/>
              <a:t>SGCD</a:t>
            </a:r>
            <a:endParaRPr sz="1300"/>
          </a:p>
          <a:p>
            <a:pPr marL="457200" lvl="0" indent="-311150" algn="l" rtl="0">
              <a:lnSpc>
                <a:spcPct val="150000"/>
              </a:lnSpc>
              <a:spcBef>
                <a:spcPts val="0"/>
              </a:spcBef>
              <a:spcAft>
                <a:spcPts val="0"/>
              </a:spcAft>
              <a:buSzPts val="1300"/>
              <a:buAutoNum type="arabicPeriod"/>
            </a:pPr>
            <a:r>
              <a:rPr lang="en" sz="1300"/>
              <a:t>SPOCK1</a:t>
            </a:r>
            <a:endParaRPr sz="1300"/>
          </a:p>
          <a:p>
            <a:pPr marL="457200" lvl="0" indent="-311150" algn="l" rtl="0">
              <a:lnSpc>
                <a:spcPct val="150000"/>
              </a:lnSpc>
              <a:spcBef>
                <a:spcPts val="0"/>
              </a:spcBef>
              <a:spcAft>
                <a:spcPts val="0"/>
              </a:spcAft>
              <a:buSzPts val="1300"/>
              <a:buAutoNum type="arabicPeriod"/>
            </a:pPr>
            <a:r>
              <a:rPr lang="en" sz="1300"/>
              <a:t>MCC</a:t>
            </a:r>
            <a:endParaRPr sz="1300"/>
          </a:p>
          <a:p>
            <a:pPr marL="457200" lvl="0" indent="-311150" algn="l" rtl="0">
              <a:lnSpc>
                <a:spcPct val="150000"/>
              </a:lnSpc>
              <a:spcBef>
                <a:spcPts val="0"/>
              </a:spcBef>
              <a:spcAft>
                <a:spcPts val="0"/>
              </a:spcAft>
              <a:buSzPts val="1300"/>
              <a:buAutoNum type="arabicPeriod"/>
            </a:pPr>
            <a:r>
              <a:rPr lang="en" sz="1300"/>
              <a:t>SLC25A48</a:t>
            </a:r>
            <a:endParaRPr sz="1300"/>
          </a:p>
          <a:p>
            <a:pPr marL="457200" lvl="0" indent="-311150" algn="l" rtl="0">
              <a:lnSpc>
                <a:spcPct val="150000"/>
              </a:lnSpc>
              <a:spcBef>
                <a:spcPts val="0"/>
              </a:spcBef>
              <a:spcAft>
                <a:spcPts val="0"/>
              </a:spcAft>
              <a:buSzPts val="1300"/>
              <a:buAutoNum type="arabicPeriod"/>
            </a:pPr>
            <a:r>
              <a:rPr lang="en" sz="1300"/>
              <a:t>TENM2</a:t>
            </a:r>
            <a:endParaRPr sz="1300"/>
          </a:p>
          <a:p>
            <a:pPr marL="457200" lvl="0" indent="-311150" algn="l" rtl="0">
              <a:lnSpc>
                <a:spcPct val="150000"/>
              </a:lnSpc>
              <a:spcBef>
                <a:spcPts val="0"/>
              </a:spcBef>
              <a:spcAft>
                <a:spcPts val="0"/>
              </a:spcAft>
              <a:buSzPts val="1300"/>
              <a:buAutoNum type="arabicPeriod"/>
            </a:pPr>
            <a:r>
              <a:rPr lang="en" sz="1300"/>
              <a:t>SLIT3</a:t>
            </a:r>
            <a:endParaRPr sz="1300"/>
          </a:p>
        </p:txBody>
      </p:sp>
      <p:sp>
        <p:nvSpPr>
          <p:cNvPr id="344" name="Google Shape;344;p45"/>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45" name="Google Shape;345;p45"/>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6" name="Google Shape;346;p45"/>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Genes from original mutational burden analysis shows connection with cadherin proteins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Carl has high mutational burden for multiple genes linked to CDH12</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Chromosome 5p deletion including CDH12 causes cri-du-chat syndrome </a:t>
            </a:r>
            <a:endParaRPr sz="1200">
              <a:solidFill>
                <a:schemeClr val="dk2"/>
              </a:solidFill>
            </a:endParaRPr>
          </a:p>
          <a:p>
            <a:pPr marL="0" lvl="0" indent="0" algn="l" rtl="0">
              <a:lnSpc>
                <a:spcPct val="115000"/>
              </a:lnSpc>
              <a:spcBef>
                <a:spcPts val="1200"/>
              </a:spcBef>
              <a:spcAft>
                <a:spcPts val="1200"/>
              </a:spcAft>
              <a:buNone/>
            </a:pPr>
            <a:endParaRPr sz="1200"/>
          </a:p>
        </p:txBody>
      </p:sp>
      <p:sp>
        <p:nvSpPr>
          <p:cNvPr id="347" name="Google Shape;34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348" name="Google Shape;348;p45"/>
          <p:cNvPicPr preferRelativeResize="0"/>
          <p:nvPr/>
        </p:nvPicPr>
        <p:blipFill>
          <a:blip r:embed="rId3">
            <a:alphaModFix/>
          </a:blip>
          <a:stretch>
            <a:fillRect/>
          </a:stretch>
        </p:blipFill>
        <p:spPr>
          <a:xfrm>
            <a:off x="2790113" y="445050"/>
            <a:ext cx="5708225" cy="1649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6"/>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1 (chr 6)</a:t>
            </a:r>
            <a:endParaRPr sz="1887"/>
          </a:p>
        </p:txBody>
      </p:sp>
      <p:sp>
        <p:nvSpPr>
          <p:cNvPr id="354" name="Google Shape;354;p46"/>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55" name="Google Shape;355;p46"/>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100"/>
          </a:p>
          <a:p>
            <a:pPr marL="457200" lvl="0" indent="-298450" algn="l" rtl="0">
              <a:lnSpc>
                <a:spcPct val="150000"/>
              </a:lnSpc>
              <a:spcBef>
                <a:spcPts val="0"/>
              </a:spcBef>
              <a:spcAft>
                <a:spcPts val="0"/>
              </a:spcAft>
              <a:buSzPts val="1100"/>
              <a:buAutoNum type="arabicPeriod"/>
            </a:pPr>
            <a:r>
              <a:rPr lang="en" sz="1100"/>
              <a:t>HLA-DRB1</a:t>
            </a:r>
            <a:endParaRPr sz="1100"/>
          </a:p>
          <a:p>
            <a:pPr marL="457200" lvl="0" indent="-298450" algn="l" rtl="0">
              <a:lnSpc>
                <a:spcPct val="150000"/>
              </a:lnSpc>
              <a:spcBef>
                <a:spcPts val="0"/>
              </a:spcBef>
              <a:spcAft>
                <a:spcPts val="0"/>
              </a:spcAft>
              <a:buSzPts val="1100"/>
              <a:buAutoNum type="arabicPeriod"/>
            </a:pPr>
            <a:r>
              <a:rPr lang="en" sz="1100"/>
              <a:t>HLA-DRB5</a:t>
            </a:r>
            <a:endParaRPr sz="1100"/>
          </a:p>
          <a:p>
            <a:pPr marL="457200" lvl="0" indent="-298450" algn="l" rtl="0">
              <a:lnSpc>
                <a:spcPct val="150000"/>
              </a:lnSpc>
              <a:spcBef>
                <a:spcPts val="0"/>
              </a:spcBef>
              <a:spcAft>
                <a:spcPts val="0"/>
              </a:spcAft>
              <a:buSzPts val="1100"/>
              <a:buAutoNum type="arabicPeriod"/>
            </a:pPr>
            <a:r>
              <a:rPr lang="en" sz="1100"/>
              <a:t>HLA-DRB6</a:t>
            </a:r>
            <a:endParaRPr sz="1100"/>
          </a:p>
          <a:p>
            <a:pPr marL="457200" lvl="0" indent="-298450" algn="l" rtl="0">
              <a:lnSpc>
                <a:spcPct val="150000"/>
              </a:lnSpc>
              <a:spcBef>
                <a:spcPts val="0"/>
              </a:spcBef>
              <a:spcAft>
                <a:spcPts val="0"/>
              </a:spcAft>
              <a:buSzPts val="1100"/>
              <a:buAutoNum type="arabicPeriod"/>
            </a:pPr>
            <a:r>
              <a:rPr lang="en" sz="1100"/>
              <a:t>HLA-DRA</a:t>
            </a:r>
            <a:endParaRPr sz="1100"/>
          </a:p>
          <a:p>
            <a:pPr marL="457200" lvl="0" indent="-298450" algn="l" rtl="0">
              <a:lnSpc>
                <a:spcPct val="150000"/>
              </a:lnSpc>
              <a:spcBef>
                <a:spcPts val="0"/>
              </a:spcBef>
              <a:spcAft>
                <a:spcPts val="0"/>
              </a:spcAft>
              <a:buSzPts val="1100"/>
              <a:buAutoNum type="arabicPeriod"/>
            </a:pPr>
            <a:r>
              <a:rPr lang="en" sz="1100"/>
              <a:t>HLA-DQA1</a:t>
            </a:r>
            <a:endParaRPr sz="1100"/>
          </a:p>
          <a:p>
            <a:pPr marL="457200" lvl="0" indent="-298450" algn="l" rtl="0">
              <a:lnSpc>
                <a:spcPct val="150000"/>
              </a:lnSpc>
              <a:spcBef>
                <a:spcPts val="0"/>
              </a:spcBef>
              <a:spcAft>
                <a:spcPts val="0"/>
              </a:spcAft>
              <a:buSzPts val="1100"/>
              <a:buAutoNum type="arabicPeriod"/>
            </a:pPr>
            <a:r>
              <a:rPr lang="en" sz="1100"/>
              <a:t>HLAB</a:t>
            </a:r>
            <a:endParaRPr sz="1100"/>
          </a:p>
          <a:p>
            <a:pPr marL="457200" lvl="0" indent="-298450" algn="l" rtl="0">
              <a:lnSpc>
                <a:spcPct val="150000"/>
              </a:lnSpc>
              <a:spcBef>
                <a:spcPts val="0"/>
              </a:spcBef>
              <a:spcAft>
                <a:spcPts val="0"/>
              </a:spcAft>
              <a:buSzPts val="1100"/>
              <a:buAutoNum type="arabicPeriod"/>
            </a:pPr>
            <a:r>
              <a:rPr lang="en" sz="1100"/>
              <a:t>GRIK2</a:t>
            </a:r>
            <a:endParaRPr sz="1100"/>
          </a:p>
          <a:p>
            <a:pPr marL="457200" lvl="0" indent="-298450" algn="l" rtl="0">
              <a:lnSpc>
                <a:spcPct val="150000"/>
              </a:lnSpc>
              <a:spcBef>
                <a:spcPts val="0"/>
              </a:spcBef>
              <a:spcAft>
                <a:spcPts val="0"/>
              </a:spcAft>
              <a:buSzPts val="1100"/>
              <a:buAutoNum type="arabicPeriod"/>
            </a:pPr>
            <a:r>
              <a:rPr lang="en" sz="1100"/>
              <a:t>PACRG</a:t>
            </a:r>
            <a:endParaRPr sz="1100"/>
          </a:p>
          <a:p>
            <a:pPr marL="457200" lvl="0" indent="-298450" algn="l" rtl="0">
              <a:lnSpc>
                <a:spcPct val="150000"/>
              </a:lnSpc>
              <a:spcBef>
                <a:spcPts val="0"/>
              </a:spcBef>
              <a:spcAft>
                <a:spcPts val="0"/>
              </a:spcAft>
              <a:buSzPts val="1100"/>
              <a:buAutoNum type="arabicPeriod"/>
            </a:pPr>
            <a:r>
              <a:rPr lang="en" sz="1100"/>
              <a:t>DDR1</a:t>
            </a:r>
            <a:endParaRPr sz="1100"/>
          </a:p>
          <a:p>
            <a:pPr marL="457200" lvl="0" indent="-298450" algn="l" rtl="0">
              <a:lnSpc>
                <a:spcPct val="150000"/>
              </a:lnSpc>
              <a:spcBef>
                <a:spcPts val="0"/>
              </a:spcBef>
              <a:spcAft>
                <a:spcPts val="0"/>
              </a:spcAft>
              <a:buSzPts val="1100"/>
              <a:buAutoNum type="arabicPeriod"/>
            </a:pPr>
            <a:r>
              <a:rPr lang="en" sz="1100"/>
              <a:t>CCHCR1</a:t>
            </a:r>
            <a:endParaRPr sz="1100"/>
          </a:p>
        </p:txBody>
      </p:sp>
      <p:sp>
        <p:nvSpPr>
          <p:cNvPr id="356" name="Google Shape;356;p46"/>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57" name="Google Shape;357;p46"/>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8" name="Google Shape;358;p46"/>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Putative variant impact and total count of variants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Biggest Aggregation of rare SNVs are located near a gene complex (HLA) coding for  major histocompatibility complex on Chromosome 6 </a:t>
            </a:r>
            <a:endParaRPr sz="12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PACRG has high degrees in the network analysis and are associated with Parkinson Disease </a:t>
            </a:r>
            <a:endParaRPr sz="1200">
              <a:solidFill>
                <a:schemeClr val="dk2"/>
              </a:solidFill>
            </a:endParaRPr>
          </a:p>
          <a:p>
            <a:pPr marL="0" lvl="0" indent="0" algn="l" rtl="0">
              <a:lnSpc>
                <a:spcPct val="115000"/>
              </a:lnSpc>
              <a:spcBef>
                <a:spcPts val="1200"/>
              </a:spcBef>
              <a:spcAft>
                <a:spcPts val="0"/>
              </a:spcAft>
              <a:buNone/>
            </a:pPr>
            <a:endParaRPr sz="1600">
              <a:solidFill>
                <a:schemeClr val="dk2"/>
              </a:solidFill>
            </a:endParaRPr>
          </a:p>
          <a:p>
            <a:pPr marL="0" lvl="0" indent="0" algn="l" rtl="0">
              <a:lnSpc>
                <a:spcPct val="115000"/>
              </a:lnSpc>
              <a:spcBef>
                <a:spcPts val="1200"/>
              </a:spcBef>
              <a:spcAft>
                <a:spcPts val="0"/>
              </a:spcAft>
              <a:buNone/>
            </a:pPr>
            <a:endParaRPr sz="1600">
              <a:solidFill>
                <a:schemeClr val="dk2"/>
              </a:solidFill>
            </a:endParaRPr>
          </a:p>
          <a:p>
            <a:pPr marL="0" lvl="0" indent="0" algn="l" rtl="0">
              <a:lnSpc>
                <a:spcPct val="115000"/>
              </a:lnSpc>
              <a:spcBef>
                <a:spcPts val="1200"/>
              </a:spcBef>
              <a:spcAft>
                <a:spcPts val="1200"/>
              </a:spcAft>
              <a:buNone/>
            </a:pPr>
            <a:endParaRPr sz="1200"/>
          </a:p>
        </p:txBody>
      </p:sp>
      <p:sp>
        <p:nvSpPr>
          <p:cNvPr id="359" name="Google Shape;359;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pic>
        <p:nvPicPr>
          <p:cNvPr id="360" name="Google Shape;360;p46"/>
          <p:cNvPicPr preferRelativeResize="0"/>
          <p:nvPr/>
        </p:nvPicPr>
        <p:blipFill rotWithShape="1">
          <a:blip r:embed="rId3">
            <a:alphaModFix/>
          </a:blip>
          <a:srcRect t="-12082"/>
          <a:stretch/>
        </p:blipFill>
        <p:spPr>
          <a:xfrm>
            <a:off x="4035575" y="-94400"/>
            <a:ext cx="3955132" cy="2242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7"/>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2 (chr 7)</a:t>
            </a:r>
            <a:endParaRPr sz="1887"/>
          </a:p>
        </p:txBody>
      </p:sp>
      <p:sp>
        <p:nvSpPr>
          <p:cNvPr id="366" name="Google Shape;366;p47"/>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7" name="Google Shape;367;p47"/>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CNTNAP2</a:t>
            </a:r>
            <a:endParaRPr sz="1300"/>
          </a:p>
          <a:p>
            <a:pPr marL="457200" lvl="0" indent="-311150" algn="l" rtl="0">
              <a:lnSpc>
                <a:spcPct val="150000"/>
              </a:lnSpc>
              <a:spcBef>
                <a:spcPts val="0"/>
              </a:spcBef>
              <a:spcAft>
                <a:spcPts val="0"/>
              </a:spcAft>
              <a:buSzPts val="1300"/>
              <a:buAutoNum type="arabicPeriod"/>
            </a:pPr>
            <a:r>
              <a:rPr lang="en" sz="1300"/>
              <a:t>MAGI2</a:t>
            </a:r>
            <a:endParaRPr sz="1300"/>
          </a:p>
          <a:p>
            <a:pPr marL="457200" lvl="0" indent="-311150" algn="l" rtl="0">
              <a:lnSpc>
                <a:spcPct val="150000"/>
              </a:lnSpc>
              <a:spcBef>
                <a:spcPts val="0"/>
              </a:spcBef>
              <a:spcAft>
                <a:spcPts val="0"/>
              </a:spcAft>
              <a:buSzPts val="1300"/>
              <a:buAutoNum type="arabicPeriod"/>
            </a:pPr>
            <a:r>
              <a:rPr lang="en" sz="1300"/>
              <a:t>PTPRN2</a:t>
            </a:r>
            <a:endParaRPr sz="1300"/>
          </a:p>
          <a:p>
            <a:pPr marL="457200" lvl="0" indent="-311150" algn="l" rtl="0">
              <a:lnSpc>
                <a:spcPct val="150000"/>
              </a:lnSpc>
              <a:spcBef>
                <a:spcPts val="0"/>
              </a:spcBef>
              <a:spcAft>
                <a:spcPts val="0"/>
              </a:spcAft>
              <a:buSzPts val="1300"/>
              <a:buAutoNum type="arabicPeriod"/>
            </a:pPr>
            <a:r>
              <a:rPr lang="en" sz="1300"/>
              <a:t>DPP6</a:t>
            </a:r>
            <a:endParaRPr sz="1300"/>
          </a:p>
          <a:p>
            <a:pPr marL="457200" lvl="0" indent="-311150" algn="l" rtl="0">
              <a:lnSpc>
                <a:spcPct val="150000"/>
              </a:lnSpc>
              <a:spcBef>
                <a:spcPts val="0"/>
              </a:spcBef>
              <a:spcAft>
                <a:spcPts val="0"/>
              </a:spcAft>
              <a:buSzPts val="1300"/>
              <a:buAutoNum type="arabicPeriod"/>
            </a:pPr>
            <a:r>
              <a:rPr lang="en" sz="1300"/>
              <a:t>SDK1</a:t>
            </a:r>
            <a:endParaRPr sz="1300"/>
          </a:p>
          <a:p>
            <a:pPr marL="457200" lvl="0" indent="-311150" algn="l" rtl="0">
              <a:lnSpc>
                <a:spcPct val="150000"/>
              </a:lnSpc>
              <a:spcBef>
                <a:spcPts val="0"/>
              </a:spcBef>
              <a:spcAft>
                <a:spcPts val="0"/>
              </a:spcAft>
              <a:buSzPts val="1300"/>
              <a:buAutoNum type="arabicPeriod"/>
            </a:pPr>
            <a:r>
              <a:rPr lang="en" sz="1300"/>
              <a:t>DGKB</a:t>
            </a:r>
            <a:endParaRPr sz="1300"/>
          </a:p>
          <a:p>
            <a:pPr marL="457200" lvl="0" indent="-311150" algn="l" rtl="0">
              <a:lnSpc>
                <a:spcPct val="150000"/>
              </a:lnSpc>
              <a:spcBef>
                <a:spcPts val="0"/>
              </a:spcBef>
              <a:spcAft>
                <a:spcPts val="0"/>
              </a:spcAft>
              <a:buSzPts val="1300"/>
              <a:buAutoNum type="arabicPeriod"/>
            </a:pPr>
            <a:r>
              <a:rPr lang="en" sz="1300"/>
              <a:t>AUTS2</a:t>
            </a:r>
            <a:endParaRPr sz="1300"/>
          </a:p>
          <a:p>
            <a:pPr marL="457200" lvl="0" indent="-311150" algn="l" rtl="0">
              <a:lnSpc>
                <a:spcPct val="150000"/>
              </a:lnSpc>
              <a:spcBef>
                <a:spcPts val="0"/>
              </a:spcBef>
              <a:spcAft>
                <a:spcPts val="0"/>
              </a:spcAft>
              <a:buSzPts val="1300"/>
              <a:buAutoNum type="arabicPeriod"/>
            </a:pPr>
            <a:r>
              <a:rPr lang="en" sz="1300"/>
              <a:t>HDAC9</a:t>
            </a:r>
            <a:endParaRPr sz="1300"/>
          </a:p>
          <a:p>
            <a:pPr marL="457200" lvl="0" indent="-311150" algn="l" rtl="0">
              <a:lnSpc>
                <a:spcPct val="150000"/>
              </a:lnSpc>
              <a:spcBef>
                <a:spcPts val="0"/>
              </a:spcBef>
              <a:spcAft>
                <a:spcPts val="0"/>
              </a:spcAft>
              <a:buSzPts val="1300"/>
              <a:buAutoNum type="arabicPeriod"/>
            </a:pPr>
            <a:r>
              <a:rPr lang="en" sz="1300"/>
              <a:t>GRM8</a:t>
            </a:r>
            <a:endParaRPr sz="1300"/>
          </a:p>
          <a:p>
            <a:pPr marL="457200" lvl="0" indent="-311150" algn="l" rtl="0">
              <a:lnSpc>
                <a:spcPct val="150000"/>
              </a:lnSpc>
              <a:spcBef>
                <a:spcPts val="0"/>
              </a:spcBef>
              <a:spcAft>
                <a:spcPts val="0"/>
              </a:spcAft>
              <a:buSzPts val="1300"/>
              <a:buAutoNum type="arabicPeriod"/>
            </a:pPr>
            <a:r>
              <a:rPr lang="en" sz="1300"/>
              <a:t>PDE1C</a:t>
            </a:r>
            <a:endParaRPr sz="1300"/>
          </a:p>
        </p:txBody>
      </p:sp>
      <p:sp>
        <p:nvSpPr>
          <p:cNvPr id="368" name="Google Shape;368;p47"/>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9" name="Google Shape;369;p47"/>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0" name="Google Shape;370;p47"/>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PDB structural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 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Among the top 10 most mutated genes on chromosome 7, there are 6 missense variants within 4 genes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Only one variant, conferring a protein, is characterized: GRM8</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PolyPhen analysis shows that substitution at pos 362 from F to Y is predicted to be tolerated </a:t>
            </a:r>
            <a:endParaRPr sz="1200">
              <a:solidFill>
                <a:schemeClr val="dk2"/>
              </a:solidFill>
            </a:endParaRPr>
          </a:p>
          <a:p>
            <a:pPr marL="0" lvl="0" indent="0" algn="l" rtl="0">
              <a:lnSpc>
                <a:spcPct val="115000"/>
              </a:lnSpc>
              <a:spcBef>
                <a:spcPts val="1200"/>
              </a:spcBef>
              <a:spcAft>
                <a:spcPts val="1200"/>
              </a:spcAft>
              <a:buNone/>
            </a:pPr>
            <a:endParaRPr sz="1200"/>
          </a:p>
        </p:txBody>
      </p:sp>
      <p:sp>
        <p:nvSpPr>
          <p:cNvPr id="371" name="Google Shape;37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372" name="Google Shape;372;p47"/>
          <p:cNvPicPr preferRelativeResize="0"/>
          <p:nvPr/>
        </p:nvPicPr>
        <p:blipFill rotWithShape="1">
          <a:blip r:embed="rId3">
            <a:alphaModFix/>
          </a:blip>
          <a:srcRect l="-5251" t="5576" r="2876" b="2258"/>
          <a:stretch/>
        </p:blipFill>
        <p:spPr>
          <a:xfrm>
            <a:off x="2401675" y="539975"/>
            <a:ext cx="2506551" cy="1491750"/>
          </a:xfrm>
          <a:prstGeom prst="rect">
            <a:avLst/>
          </a:prstGeom>
          <a:noFill/>
          <a:ln>
            <a:noFill/>
          </a:ln>
        </p:spPr>
      </p:pic>
      <p:pic>
        <p:nvPicPr>
          <p:cNvPr id="373" name="Google Shape;373;p47"/>
          <p:cNvPicPr preferRelativeResize="0"/>
          <p:nvPr/>
        </p:nvPicPr>
        <p:blipFill>
          <a:blip r:embed="rId4">
            <a:alphaModFix/>
          </a:blip>
          <a:stretch>
            <a:fillRect/>
          </a:stretch>
        </p:blipFill>
        <p:spPr>
          <a:xfrm>
            <a:off x="4896400" y="674275"/>
            <a:ext cx="4066724" cy="1274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8"/>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3 (chr 8)</a:t>
            </a:r>
            <a:endParaRPr sz="1887"/>
          </a:p>
        </p:txBody>
      </p:sp>
      <p:sp>
        <p:nvSpPr>
          <p:cNvPr id="379" name="Google Shape;379;p48"/>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80" name="Google Shape;380;p48"/>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CSMD1</a:t>
            </a:r>
            <a:endParaRPr sz="1300"/>
          </a:p>
          <a:p>
            <a:pPr marL="457200" lvl="0" indent="-311150" algn="l" rtl="0">
              <a:lnSpc>
                <a:spcPct val="150000"/>
              </a:lnSpc>
              <a:spcBef>
                <a:spcPts val="0"/>
              </a:spcBef>
              <a:spcAft>
                <a:spcPts val="0"/>
              </a:spcAft>
              <a:buSzPts val="1300"/>
              <a:buAutoNum type="arabicPeriod"/>
            </a:pPr>
            <a:r>
              <a:rPr lang="en" sz="1300"/>
              <a:t>SGCZ</a:t>
            </a:r>
            <a:endParaRPr sz="1300"/>
          </a:p>
          <a:p>
            <a:pPr marL="457200" lvl="0" indent="-311150" algn="l" rtl="0">
              <a:lnSpc>
                <a:spcPct val="150000"/>
              </a:lnSpc>
              <a:spcBef>
                <a:spcPts val="0"/>
              </a:spcBef>
              <a:spcAft>
                <a:spcPts val="0"/>
              </a:spcAft>
              <a:buSzPts val="1300"/>
              <a:buAutoNum type="arabicPeriod"/>
            </a:pPr>
            <a:r>
              <a:rPr lang="en" sz="1300"/>
              <a:t>LINC02055</a:t>
            </a:r>
            <a:endParaRPr sz="1300"/>
          </a:p>
          <a:p>
            <a:pPr marL="457200" lvl="0" indent="-311150" algn="l" rtl="0">
              <a:lnSpc>
                <a:spcPct val="150000"/>
              </a:lnSpc>
              <a:spcBef>
                <a:spcPts val="0"/>
              </a:spcBef>
              <a:spcAft>
                <a:spcPts val="0"/>
              </a:spcAft>
              <a:buSzPts val="1300"/>
              <a:buAutoNum type="arabicPeriod"/>
            </a:pPr>
            <a:r>
              <a:rPr lang="en" sz="1300"/>
              <a:t>NRG1</a:t>
            </a:r>
            <a:endParaRPr sz="1300"/>
          </a:p>
          <a:p>
            <a:pPr marL="457200" lvl="0" indent="-311150" algn="l" rtl="0">
              <a:lnSpc>
                <a:spcPct val="150000"/>
              </a:lnSpc>
              <a:spcBef>
                <a:spcPts val="0"/>
              </a:spcBef>
              <a:spcAft>
                <a:spcPts val="0"/>
              </a:spcAft>
              <a:buSzPts val="1300"/>
              <a:buAutoNum type="arabicPeriod"/>
            </a:pPr>
            <a:r>
              <a:rPr lang="en" sz="1300"/>
              <a:t>DLGAP2</a:t>
            </a:r>
            <a:endParaRPr sz="1300"/>
          </a:p>
          <a:p>
            <a:pPr marL="457200" lvl="0" indent="-311150" algn="l" rtl="0">
              <a:lnSpc>
                <a:spcPct val="150000"/>
              </a:lnSpc>
              <a:spcBef>
                <a:spcPts val="0"/>
              </a:spcBef>
              <a:spcAft>
                <a:spcPts val="0"/>
              </a:spcAft>
              <a:buSzPts val="1300"/>
              <a:buAutoNum type="arabicPeriod"/>
            </a:pPr>
            <a:r>
              <a:rPr lang="en" sz="1300"/>
              <a:t>DLC1</a:t>
            </a:r>
            <a:endParaRPr sz="1300"/>
          </a:p>
          <a:p>
            <a:pPr marL="457200" lvl="0" indent="-311150" algn="l" rtl="0">
              <a:lnSpc>
                <a:spcPct val="150000"/>
              </a:lnSpc>
              <a:spcBef>
                <a:spcPts val="0"/>
              </a:spcBef>
              <a:spcAft>
                <a:spcPts val="0"/>
              </a:spcAft>
              <a:buSzPts val="1300"/>
              <a:buAutoNum type="arabicPeriod"/>
            </a:pPr>
            <a:r>
              <a:rPr lang="en" sz="1300"/>
              <a:t>CSMD3</a:t>
            </a:r>
            <a:endParaRPr sz="1300"/>
          </a:p>
          <a:p>
            <a:pPr marL="457200" lvl="0" indent="-311150" algn="l" rtl="0">
              <a:lnSpc>
                <a:spcPct val="150000"/>
              </a:lnSpc>
              <a:spcBef>
                <a:spcPts val="0"/>
              </a:spcBef>
              <a:spcAft>
                <a:spcPts val="0"/>
              </a:spcAft>
              <a:buSzPts val="1300"/>
              <a:buAutoNum type="arabicPeriod"/>
            </a:pPr>
            <a:r>
              <a:rPr lang="en" sz="1300"/>
              <a:t>CCDC26</a:t>
            </a:r>
            <a:endParaRPr sz="1300"/>
          </a:p>
          <a:p>
            <a:pPr marL="457200" lvl="0" indent="-311150" algn="l" rtl="0">
              <a:lnSpc>
                <a:spcPct val="150000"/>
              </a:lnSpc>
              <a:spcBef>
                <a:spcPts val="0"/>
              </a:spcBef>
              <a:spcAft>
                <a:spcPts val="0"/>
              </a:spcAft>
              <a:buSzPts val="1300"/>
              <a:buAutoNum type="arabicPeriod"/>
            </a:pPr>
            <a:r>
              <a:rPr lang="en" sz="1300"/>
              <a:t>PSD3</a:t>
            </a:r>
            <a:endParaRPr sz="1300"/>
          </a:p>
          <a:p>
            <a:pPr marL="457200" lvl="0" indent="-311150" algn="l" rtl="0">
              <a:lnSpc>
                <a:spcPct val="150000"/>
              </a:lnSpc>
              <a:spcBef>
                <a:spcPts val="0"/>
              </a:spcBef>
              <a:spcAft>
                <a:spcPts val="0"/>
              </a:spcAft>
              <a:buSzPts val="1300"/>
              <a:buAutoNum type="arabicPeriod"/>
            </a:pPr>
            <a:r>
              <a:rPr lang="en" sz="1300"/>
              <a:t>NKAIN3</a:t>
            </a:r>
            <a:endParaRPr sz="1300"/>
          </a:p>
          <a:p>
            <a:pPr marL="0" lvl="0" indent="0" algn="l" rtl="0">
              <a:lnSpc>
                <a:spcPct val="150000"/>
              </a:lnSpc>
              <a:spcBef>
                <a:spcPts val="0"/>
              </a:spcBef>
              <a:spcAft>
                <a:spcPts val="0"/>
              </a:spcAft>
              <a:buNone/>
            </a:pPr>
            <a:r>
              <a:rPr lang="en" sz="1000">
                <a:solidFill>
                  <a:schemeClr val="dk1"/>
                </a:solidFill>
              </a:rPr>
              <a:t>          Additional Gene(s)</a:t>
            </a:r>
            <a:endParaRPr sz="1000">
              <a:solidFill>
                <a:schemeClr val="dk1"/>
              </a:solidFill>
            </a:endParaRPr>
          </a:p>
          <a:p>
            <a:pPr marL="457200" lvl="0" indent="0" algn="l" rtl="0">
              <a:lnSpc>
                <a:spcPct val="150000"/>
              </a:lnSpc>
              <a:spcBef>
                <a:spcPts val="0"/>
              </a:spcBef>
              <a:spcAft>
                <a:spcPts val="0"/>
              </a:spcAft>
              <a:buNone/>
            </a:pPr>
            <a:r>
              <a:rPr lang="en" sz="1300">
                <a:solidFill>
                  <a:schemeClr val="dk1"/>
                </a:solidFill>
              </a:rPr>
              <a:t>PNMA2</a:t>
            </a:r>
            <a:endParaRPr sz="1300"/>
          </a:p>
        </p:txBody>
      </p:sp>
      <p:sp>
        <p:nvSpPr>
          <p:cNvPr id="381" name="Google Shape;381;p48"/>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82" name="Google Shape;382;p48"/>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3" name="Google Shape;383;p48"/>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PNMA2 is highly expressed in the brain and is implicated in cancer and neurological disorders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PNMA2 C&gt;T causes nonsynonymous variant which lies in the dimerization domain</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384" name="Google Shape;384;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385" name="Google Shape;385;p48"/>
          <p:cNvPicPr preferRelativeResize="0"/>
          <p:nvPr/>
        </p:nvPicPr>
        <p:blipFill>
          <a:blip r:embed="rId3">
            <a:alphaModFix/>
          </a:blip>
          <a:stretch>
            <a:fillRect/>
          </a:stretch>
        </p:blipFill>
        <p:spPr>
          <a:xfrm>
            <a:off x="2624575" y="508500"/>
            <a:ext cx="2999640" cy="1530176"/>
          </a:xfrm>
          <a:prstGeom prst="rect">
            <a:avLst/>
          </a:prstGeom>
          <a:noFill/>
          <a:ln>
            <a:noFill/>
          </a:ln>
        </p:spPr>
      </p:pic>
      <p:pic>
        <p:nvPicPr>
          <p:cNvPr id="386" name="Google Shape;386;p48"/>
          <p:cNvPicPr preferRelativeResize="0"/>
          <p:nvPr/>
        </p:nvPicPr>
        <p:blipFill>
          <a:blip r:embed="rId4">
            <a:alphaModFix/>
          </a:blip>
          <a:stretch>
            <a:fillRect/>
          </a:stretch>
        </p:blipFill>
        <p:spPr>
          <a:xfrm>
            <a:off x="5662225" y="508500"/>
            <a:ext cx="3320665" cy="1530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9"/>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4 (chr 9)</a:t>
            </a:r>
            <a:endParaRPr sz="1887"/>
          </a:p>
        </p:txBody>
      </p:sp>
      <p:sp>
        <p:nvSpPr>
          <p:cNvPr id="392" name="Google Shape;392;p49"/>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93" name="Google Shape;393;p49"/>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PTPRD</a:t>
            </a:r>
            <a:endParaRPr sz="1300"/>
          </a:p>
          <a:p>
            <a:pPr marL="457200" lvl="0" indent="-311150" algn="l" rtl="0">
              <a:lnSpc>
                <a:spcPct val="150000"/>
              </a:lnSpc>
              <a:spcBef>
                <a:spcPts val="0"/>
              </a:spcBef>
              <a:spcAft>
                <a:spcPts val="0"/>
              </a:spcAft>
              <a:buSzPts val="1300"/>
              <a:buAutoNum type="arabicPeriod"/>
            </a:pPr>
            <a:r>
              <a:rPr lang="en" sz="1300"/>
              <a:t>ASTN2</a:t>
            </a:r>
            <a:endParaRPr sz="1300"/>
          </a:p>
          <a:p>
            <a:pPr marL="457200" lvl="0" indent="-311150" algn="l" rtl="0">
              <a:lnSpc>
                <a:spcPct val="150000"/>
              </a:lnSpc>
              <a:spcBef>
                <a:spcPts val="0"/>
              </a:spcBef>
              <a:spcAft>
                <a:spcPts val="0"/>
              </a:spcAft>
              <a:buSzPts val="1300"/>
              <a:buAutoNum type="arabicPeriod"/>
            </a:pPr>
            <a:r>
              <a:rPr lang="en" sz="1300"/>
              <a:t>TRPM3</a:t>
            </a:r>
            <a:endParaRPr sz="1300"/>
          </a:p>
          <a:p>
            <a:pPr marL="457200" lvl="0" indent="-311150" algn="l" rtl="0">
              <a:lnSpc>
                <a:spcPct val="150000"/>
              </a:lnSpc>
              <a:spcBef>
                <a:spcPts val="0"/>
              </a:spcBef>
              <a:spcAft>
                <a:spcPts val="0"/>
              </a:spcAft>
              <a:buSzPts val="1300"/>
              <a:buAutoNum type="arabicPeriod"/>
            </a:pPr>
            <a:r>
              <a:rPr lang="en" sz="1300"/>
              <a:t>LINGO2</a:t>
            </a:r>
            <a:endParaRPr sz="1300"/>
          </a:p>
          <a:p>
            <a:pPr marL="457200" lvl="0" indent="-311150" algn="l" rtl="0">
              <a:lnSpc>
                <a:spcPct val="150000"/>
              </a:lnSpc>
              <a:spcBef>
                <a:spcPts val="0"/>
              </a:spcBef>
              <a:spcAft>
                <a:spcPts val="0"/>
              </a:spcAft>
              <a:buSzPts val="1300"/>
              <a:buAutoNum type="arabicPeriod"/>
            </a:pPr>
            <a:r>
              <a:rPr lang="en" sz="1300"/>
              <a:t>KDM4C</a:t>
            </a:r>
            <a:endParaRPr sz="1300"/>
          </a:p>
          <a:p>
            <a:pPr marL="457200" lvl="0" indent="-311150" algn="l" rtl="0">
              <a:lnSpc>
                <a:spcPct val="150000"/>
              </a:lnSpc>
              <a:spcBef>
                <a:spcPts val="0"/>
              </a:spcBef>
              <a:spcAft>
                <a:spcPts val="0"/>
              </a:spcAft>
              <a:buSzPts val="1300"/>
              <a:buAutoNum type="arabicPeriod"/>
            </a:pPr>
            <a:r>
              <a:rPr lang="en" sz="1300"/>
              <a:t>GLIS3</a:t>
            </a:r>
            <a:endParaRPr sz="1300"/>
          </a:p>
          <a:p>
            <a:pPr marL="457200" lvl="0" indent="-311150" algn="l" rtl="0">
              <a:lnSpc>
                <a:spcPct val="150000"/>
              </a:lnSpc>
              <a:spcBef>
                <a:spcPts val="0"/>
              </a:spcBef>
              <a:spcAft>
                <a:spcPts val="0"/>
              </a:spcAft>
              <a:buSzPts val="1300"/>
              <a:buAutoNum type="arabicPeriod"/>
            </a:pPr>
            <a:r>
              <a:rPr lang="en" sz="1300"/>
              <a:t>ADAMTSL1</a:t>
            </a:r>
            <a:endParaRPr sz="1300"/>
          </a:p>
          <a:p>
            <a:pPr marL="457200" lvl="0" indent="-311150" algn="l" rtl="0">
              <a:lnSpc>
                <a:spcPct val="150000"/>
              </a:lnSpc>
              <a:spcBef>
                <a:spcPts val="0"/>
              </a:spcBef>
              <a:spcAft>
                <a:spcPts val="0"/>
              </a:spcAft>
              <a:buSzPts val="1300"/>
              <a:buAutoNum type="arabicPeriod"/>
            </a:pPr>
            <a:r>
              <a:rPr lang="en" sz="1300"/>
              <a:t>CCDC171</a:t>
            </a:r>
            <a:endParaRPr sz="1300"/>
          </a:p>
          <a:p>
            <a:pPr marL="457200" lvl="0" indent="-311150" algn="l" rtl="0">
              <a:lnSpc>
                <a:spcPct val="150000"/>
              </a:lnSpc>
              <a:spcBef>
                <a:spcPts val="0"/>
              </a:spcBef>
              <a:spcAft>
                <a:spcPts val="0"/>
              </a:spcAft>
              <a:buSzPts val="1300"/>
              <a:buAutoNum type="arabicPeriod"/>
            </a:pPr>
            <a:r>
              <a:rPr lang="en" sz="1300"/>
              <a:t>BNC2</a:t>
            </a:r>
            <a:endParaRPr sz="1300"/>
          </a:p>
          <a:p>
            <a:pPr marL="457200" lvl="0" indent="-311150" algn="l" rtl="0">
              <a:lnSpc>
                <a:spcPct val="150000"/>
              </a:lnSpc>
              <a:spcBef>
                <a:spcPts val="0"/>
              </a:spcBef>
              <a:spcAft>
                <a:spcPts val="0"/>
              </a:spcAft>
              <a:buSzPts val="1300"/>
              <a:buAutoNum type="arabicPeriod"/>
            </a:pPr>
            <a:r>
              <a:rPr lang="en" sz="1300"/>
              <a:t>PCSK5</a:t>
            </a:r>
            <a:endParaRPr sz="1300"/>
          </a:p>
        </p:txBody>
      </p:sp>
      <p:sp>
        <p:nvSpPr>
          <p:cNvPr id="394" name="Google Shape;394;p49"/>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95" name="Google Shape;395;p49"/>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6" name="Google Shape;396;p49"/>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ADAMTSL1 is an interesting genes that’s involved in extracellular matrix organization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BNC2 is found to be strongly associated with congenital lower urinary-tract obstruction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Gene PTPRD has been implicated as a locus for restless legs syndrome and genetic variants of PTPRD are associated with bronchial asthma </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397" name="Google Shape;39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pic>
        <p:nvPicPr>
          <p:cNvPr id="398" name="Google Shape;398;p49"/>
          <p:cNvPicPr preferRelativeResize="0"/>
          <p:nvPr/>
        </p:nvPicPr>
        <p:blipFill>
          <a:blip r:embed="rId3">
            <a:alphaModFix/>
          </a:blip>
          <a:stretch>
            <a:fillRect/>
          </a:stretch>
        </p:blipFill>
        <p:spPr>
          <a:xfrm>
            <a:off x="4104350" y="196400"/>
            <a:ext cx="3852771" cy="1914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0"/>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5 (chr 10)</a:t>
            </a:r>
            <a:endParaRPr sz="1887"/>
          </a:p>
        </p:txBody>
      </p:sp>
      <p:sp>
        <p:nvSpPr>
          <p:cNvPr id="404" name="Google Shape;404;p50"/>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05" name="Google Shape;405;p50"/>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AKR1E2</a:t>
            </a:r>
            <a:endParaRPr sz="1300"/>
          </a:p>
          <a:p>
            <a:pPr marL="457200" lvl="0" indent="-311150" algn="l" rtl="0">
              <a:lnSpc>
                <a:spcPct val="150000"/>
              </a:lnSpc>
              <a:spcBef>
                <a:spcPts val="0"/>
              </a:spcBef>
              <a:spcAft>
                <a:spcPts val="0"/>
              </a:spcAft>
              <a:buSzPts val="1300"/>
              <a:buAutoNum type="arabicPeriod"/>
            </a:pPr>
            <a:r>
              <a:rPr lang="en" sz="1300"/>
              <a:t>AKR1C2</a:t>
            </a:r>
            <a:endParaRPr sz="1300"/>
          </a:p>
          <a:p>
            <a:pPr marL="457200" lvl="0" indent="-311150" algn="l" rtl="0">
              <a:lnSpc>
                <a:spcPct val="150000"/>
              </a:lnSpc>
              <a:spcBef>
                <a:spcPts val="0"/>
              </a:spcBef>
              <a:spcAft>
                <a:spcPts val="0"/>
              </a:spcAft>
              <a:buSzPts val="1300"/>
              <a:buAutoNum type="arabicPeriod"/>
            </a:pPr>
            <a:r>
              <a:rPr lang="en" sz="1300"/>
              <a:t>AKR1C3</a:t>
            </a:r>
            <a:endParaRPr sz="1300"/>
          </a:p>
          <a:p>
            <a:pPr marL="457200" lvl="0" indent="-311150" algn="l" rtl="0">
              <a:lnSpc>
                <a:spcPct val="150000"/>
              </a:lnSpc>
              <a:spcBef>
                <a:spcPts val="0"/>
              </a:spcBef>
              <a:spcAft>
                <a:spcPts val="0"/>
              </a:spcAft>
              <a:buSzPts val="1300"/>
              <a:buAutoNum type="arabicPeriod"/>
            </a:pPr>
            <a:r>
              <a:rPr lang="en" sz="1300"/>
              <a:t>TMEM254-AS1</a:t>
            </a:r>
            <a:endParaRPr sz="1300"/>
          </a:p>
          <a:p>
            <a:pPr marL="457200" lvl="0" indent="-311150" algn="l" rtl="0">
              <a:lnSpc>
                <a:spcPct val="150000"/>
              </a:lnSpc>
              <a:spcBef>
                <a:spcPts val="0"/>
              </a:spcBef>
              <a:spcAft>
                <a:spcPts val="0"/>
              </a:spcAft>
              <a:buSzPts val="1300"/>
              <a:buAutoNum type="arabicPeriod"/>
            </a:pPr>
            <a:r>
              <a:rPr lang="en" sz="1300"/>
              <a:t>ASAH2B</a:t>
            </a:r>
            <a:endParaRPr sz="1300"/>
          </a:p>
          <a:p>
            <a:pPr marL="457200" lvl="0" indent="-311150" algn="l" rtl="0">
              <a:lnSpc>
                <a:spcPct val="150000"/>
              </a:lnSpc>
              <a:spcBef>
                <a:spcPts val="0"/>
              </a:spcBef>
              <a:spcAft>
                <a:spcPts val="0"/>
              </a:spcAft>
              <a:buSzPts val="1300"/>
              <a:buAutoNum type="arabicPeriod"/>
            </a:pPr>
            <a:r>
              <a:rPr lang="en" sz="1300"/>
              <a:t>WDR37</a:t>
            </a:r>
            <a:endParaRPr sz="1300"/>
          </a:p>
          <a:p>
            <a:pPr marL="457200" lvl="0" indent="-311150" algn="l" rtl="0">
              <a:lnSpc>
                <a:spcPct val="150000"/>
              </a:lnSpc>
              <a:spcBef>
                <a:spcPts val="0"/>
              </a:spcBef>
              <a:spcAft>
                <a:spcPts val="0"/>
              </a:spcAft>
              <a:buSzPts val="1300"/>
              <a:buAutoNum type="arabicPeriod"/>
            </a:pPr>
            <a:r>
              <a:rPr lang="en" sz="1300"/>
              <a:t>SEPHS1</a:t>
            </a:r>
            <a:endParaRPr sz="1300"/>
          </a:p>
          <a:p>
            <a:pPr marL="457200" lvl="0" indent="-311150" algn="l" rtl="0">
              <a:lnSpc>
                <a:spcPct val="150000"/>
              </a:lnSpc>
              <a:spcBef>
                <a:spcPts val="0"/>
              </a:spcBef>
              <a:spcAft>
                <a:spcPts val="0"/>
              </a:spcAft>
              <a:buSzPts val="1300"/>
              <a:buAutoNum type="arabicPeriod"/>
            </a:pPr>
            <a:r>
              <a:rPr lang="en" sz="1300"/>
              <a:t>PTCHD3</a:t>
            </a:r>
            <a:endParaRPr sz="1300"/>
          </a:p>
          <a:p>
            <a:pPr marL="457200" lvl="0" indent="-311150" algn="l" rtl="0">
              <a:lnSpc>
                <a:spcPct val="150000"/>
              </a:lnSpc>
              <a:spcBef>
                <a:spcPts val="0"/>
              </a:spcBef>
              <a:spcAft>
                <a:spcPts val="0"/>
              </a:spcAft>
              <a:buSzPts val="1300"/>
              <a:buAutoNum type="arabicPeriod"/>
            </a:pPr>
            <a:r>
              <a:rPr lang="en" sz="1300"/>
              <a:t>SNCG</a:t>
            </a:r>
            <a:endParaRPr sz="1300"/>
          </a:p>
          <a:p>
            <a:pPr marL="457200" lvl="0" indent="-311150" algn="l" rtl="0">
              <a:lnSpc>
                <a:spcPct val="150000"/>
              </a:lnSpc>
              <a:spcBef>
                <a:spcPts val="0"/>
              </a:spcBef>
              <a:spcAft>
                <a:spcPts val="0"/>
              </a:spcAft>
              <a:buSzPts val="1300"/>
              <a:buAutoNum type="arabicPeriod"/>
            </a:pPr>
            <a:r>
              <a:rPr lang="en" sz="1300"/>
              <a:t>PITRM1</a:t>
            </a:r>
            <a:endParaRPr sz="1300"/>
          </a:p>
        </p:txBody>
      </p:sp>
      <p:sp>
        <p:nvSpPr>
          <p:cNvPr id="406" name="Google Shape;406;p50"/>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07" name="Google Shape;407;p50"/>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8" name="Google Shape;408;p50"/>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Rare, deleterious variant found within ASAH2B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PTCHD3 variant found to be associated with decreased risk for cataracts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AKR1E2 stop gained mutation is associated with lower height and fat-free body mass; AKR1C2 splice-donor variant is associated with lower weight, fat-free body mass; AKR1C3 stop gained mutation is associated with lower fat-free body mass and basal metabolic rate</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409" name="Google Shape;40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410" name="Google Shape;410;p50"/>
          <p:cNvPicPr preferRelativeResize="0"/>
          <p:nvPr/>
        </p:nvPicPr>
        <p:blipFill>
          <a:blip r:embed="rId3">
            <a:alphaModFix/>
          </a:blip>
          <a:stretch>
            <a:fillRect/>
          </a:stretch>
        </p:blipFill>
        <p:spPr>
          <a:xfrm>
            <a:off x="4517356" y="158300"/>
            <a:ext cx="2406444" cy="19902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1"/>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2020 group 6 (chr 11)</a:t>
            </a:r>
            <a:endParaRPr sz="1887"/>
          </a:p>
        </p:txBody>
      </p:sp>
      <p:sp>
        <p:nvSpPr>
          <p:cNvPr id="416" name="Google Shape;416;p51"/>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17" name="Google Shape;417;p51"/>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SLC22A24</a:t>
            </a:r>
            <a:endParaRPr sz="1300"/>
          </a:p>
          <a:p>
            <a:pPr marL="457200" lvl="0" indent="-311150" algn="l" rtl="0">
              <a:lnSpc>
                <a:spcPct val="150000"/>
              </a:lnSpc>
              <a:spcBef>
                <a:spcPts val="0"/>
              </a:spcBef>
              <a:spcAft>
                <a:spcPts val="0"/>
              </a:spcAft>
              <a:buSzPts val="1300"/>
              <a:buAutoNum type="arabicPeriod"/>
            </a:pPr>
            <a:r>
              <a:rPr lang="en" sz="1300"/>
              <a:t>CASP12</a:t>
            </a:r>
            <a:endParaRPr sz="1300"/>
          </a:p>
          <a:p>
            <a:pPr marL="457200" lvl="0" indent="-311150" algn="l" rtl="0">
              <a:lnSpc>
                <a:spcPct val="150000"/>
              </a:lnSpc>
              <a:spcBef>
                <a:spcPts val="0"/>
              </a:spcBef>
              <a:spcAft>
                <a:spcPts val="0"/>
              </a:spcAft>
              <a:buSzPts val="1300"/>
              <a:buAutoNum type="arabicPeriod"/>
            </a:pPr>
            <a:r>
              <a:rPr lang="en" sz="1300"/>
              <a:t>OR52J3</a:t>
            </a:r>
            <a:endParaRPr sz="1300"/>
          </a:p>
          <a:p>
            <a:pPr marL="457200" lvl="0" indent="-311150" algn="l" rtl="0">
              <a:lnSpc>
                <a:spcPct val="150000"/>
              </a:lnSpc>
              <a:spcBef>
                <a:spcPts val="0"/>
              </a:spcBef>
              <a:spcAft>
                <a:spcPts val="0"/>
              </a:spcAft>
              <a:buSzPts val="1300"/>
              <a:buAutoNum type="arabicPeriod"/>
            </a:pPr>
            <a:r>
              <a:rPr lang="en" sz="1300"/>
              <a:t>ZNF705E</a:t>
            </a:r>
            <a:endParaRPr sz="1300"/>
          </a:p>
          <a:p>
            <a:pPr marL="457200" lvl="0" indent="-311150" algn="l" rtl="0">
              <a:lnSpc>
                <a:spcPct val="150000"/>
              </a:lnSpc>
              <a:spcBef>
                <a:spcPts val="0"/>
              </a:spcBef>
              <a:spcAft>
                <a:spcPts val="0"/>
              </a:spcAft>
              <a:buSzPts val="1300"/>
              <a:buAutoNum type="arabicPeriod"/>
            </a:pPr>
            <a:r>
              <a:rPr lang="en" sz="1300"/>
              <a:t>ALDH3B2</a:t>
            </a:r>
            <a:endParaRPr sz="1300"/>
          </a:p>
          <a:p>
            <a:pPr marL="457200" lvl="0" indent="-311150" algn="l" rtl="0">
              <a:lnSpc>
                <a:spcPct val="150000"/>
              </a:lnSpc>
              <a:spcBef>
                <a:spcPts val="0"/>
              </a:spcBef>
              <a:spcAft>
                <a:spcPts val="0"/>
              </a:spcAft>
              <a:buSzPts val="1300"/>
              <a:buAutoNum type="arabicPeriod"/>
            </a:pPr>
            <a:r>
              <a:rPr lang="en" sz="1300"/>
              <a:t>MRVI1</a:t>
            </a:r>
            <a:endParaRPr sz="1300"/>
          </a:p>
          <a:p>
            <a:pPr marL="457200" lvl="0" indent="-311150" algn="l" rtl="0">
              <a:lnSpc>
                <a:spcPct val="150000"/>
              </a:lnSpc>
              <a:spcBef>
                <a:spcPts val="0"/>
              </a:spcBef>
              <a:spcAft>
                <a:spcPts val="0"/>
              </a:spcAft>
              <a:buSzPts val="1300"/>
              <a:buAutoNum type="arabicPeriod"/>
            </a:pPr>
            <a:r>
              <a:rPr lang="en" sz="1300"/>
              <a:t>OR52N4</a:t>
            </a:r>
            <a:endParaRPr sz="1300"/>
          </a:p>
          <a:p>
            <a:pPr marL="457200" lvl="0" indent="-311150" algn="l" rtl="0">
              <a:lnSpc>
                <a:spcPct val="150000"/>
              </a:lnSpc>
              <a:spcBef>
                <a:spcPts val="0"/>
              </a:spcBef>
              <a:spcAft>
                <a:spcPts val="0"/>
              </a:spcAft>
              <a:buSzPts val="1300"/>
              <a:buAutoNum type="arabicPeriod"/>
            </a:pPr>
            <a:r>
              <a:rPr lang="en" sz="1300"/>
              <a:t>TREH</a:t>
            </a:r>
            <a:endParaRPr sz="1300"/>
          </a:p>
          <a:p>
            <a:pPr marL="457200" lvl="0" indent="-311150" algn="l" rtl="0">
              <a:lnSpc>
                <a:spcPct val="150000"/>
              </a:lnSpc>
              <a:spcBef>
                <a:spcPts val="0"/>
              </a:spcBef>
              <a:spcAft>
                <a:spcPts val="0"/>
              </a:spcAft>
              <a:buSzPts val="1300"/>
              <a:buAutoNum type="arabicPeriod"/>
            </a:pPr>
            <a:r>
              <a:rPr lang="en" sz="1300"/>
              <a:t>MS4A14</a:t>
            </a:r>
            <a:endParaRPr sz="1300"/>
          </a:p>
          <a:p>
            <a:pPr marL="457200" lvl="0" indent="-311150" algn="l" rtl="0">
              <a:lnSpc>
                <a:spcPct val="150000"/>
              </a:lnSpc>
              <a:spcBef>
                <a:spcPts val="0"/>
              </a:spcBef>
              <a:spcAft>
                <a:spcPts val="0"/>
              </a:spcAft>
              <a:buSzPts val="1300"/>
              <a:buAutoNum type="arabicPeriod"/>
            </a:pPr>
            <a:r>
              <a:rPr lang="en" sz="1300"/>
              <a:t>OR8K1</a:t>
            </a:r>
            <a:endParaRPr sz="1300"/>
          </a:p>
        </p:txBody>
      </p:sp>
      <p:sp>
        <p:nvSpPr>
          <p:cNvPr id="418" name="Google Shape;418;p51"/>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19" name="Google Shape;419;p51"/>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0" name="Google Shape;420;p51"/>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a:p>
          <a:p>
            <a:pPr marL="0" lvl="0" indent="0" algn="l" rtl="0">
              <a:spcBef>
                <a:spcPts val="0"/>
              </a:spcBef>
              <a:spcAft>
                <a:spcPts val="0"/>
              </a:spcAft>
              <a:buNone/>
            </a:pPr>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Prioritization approach: impact score using SnpEff</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Downstream analysis:  STRING network analysis</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Findings: </a:t>
            </a:r>
            <a:endParaRPr sz="15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Several olfactory receptors were found in this analysis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Some genes were involved in metabolic processes</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421" name="Google Shape;42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422" name="Google Shape;422;p51"/>
          <p:cNvPicPr preferRelativeResize="0"/>
          <p:nvPr/>
        </p:nvPicPr>
        <p:blipFill>
          <a:blip r:embed="rId3">
            <a:alphaModFix/>
          </a:blip>
          <a:stretch>
            <a:fillRect/>
          </a:stretch>
        </p:blipFill>
        <p:spPr>
          <a:xfrm>
            <a:off x="4251500" y="158300"/>
            <a:ext cx="2938148" cy="19902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2"/>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1 (chr 12)</a:t>
            </a:r>
            <a:endParaRPr sz="1887"/>
          </a:p>
        </p:txBody>
      </p:sp>
      <p:sp>
        <p:nvSpPr>
          <p:cNvPr id="428" name="Google Shape;428;p52"/>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29" name="Google Shape;429;p52"/>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TMEM132D</a:t>
            </a:r>
            <a:endParaRPr sz="1300"/>
          </a:p>
          <a:p>
            <a:pPr marL="457200" lvl="0" indent="-311150" algn="l" rtl="0">
              <a:lnSpc>
                <a:spcPct val="150000"/>
              </a:lnSpc>
              <a:spcBef>
                <a:spcPts val="0"/>
              </a:spcBef>
              <a:spcAft>
                <a:spcPts val="0"/>
              </a:spcAft>
              <a:buSzPts val="1300"/>
              <a:buAutoNum type="arabicPeriod"/>
            </a:pPr>
            <a:r>
              <a:rPr lang="en" sz="1300"/>
              <a:t>MGAT4C</a:t>
            </a:r>
            <a:endParaRPr sz="1300"/>
          </a:p>
          <a:p>
            <a:pPr marL="457200" lvl="0" indent="-311150" algn="l" rtl="0">
              <a:lnSpc>
                <a:spcPct val="150000"/>
              </a:lnSpc>
              <a:spcBef>
                <a:spcPts val="0"/>
              </a:spcBef>
              <a:spcAft>
                <a:spcPts val="0"/>
              </a:spcAft>
              <a:buSzPts val="1300"/>
              <a:buAutoNum type="arabicPeriod"/>
            </a:pPr>
            <a:r>
              <a:rPr lang="en" sz="1300"/>
              <a:t>PRR4</a:t>
            </a:r>
            <a:endParaRPr sz="1300"/>
          </a:p>
          <a:p>
            <a:pPr marL="457200" lvl="0" indent="-311150" algn="l" rtl="0">
              <a:lnSpc>
                <a:spcPct val="150000"/>
              </a:lnSpc>
              <a:spcBef>
                <a:spcPts val="0"/>
              </a:spcBef>
              <a:spcAft>
                <a:spcPts val="0"/>
              </a:spcAft>
              <a:buSzPts val="1300"/>
              <a:buAutoNum type="arabicPeriod"/>
            </a:pPr>
            <a:r>
              <a:rPr lang="en" sz="1300"/>
              <a:t>ANKS1B</a:t>
            </a:r>
            <a:endParaRPr sz="1300"/>
          </a:p>
          <a:p>
            <a:pPr marL="457200" lvl="0" indent="-311150" algn="l" rtl="0">
              <a:lnSpc>
                <a:spcPct val="150000"/>
              </a:lnSpc>
              <a:spcBef>
                <a:spcPts val="0"/>
              </a:spcBef>
              <a:spcAft>
                <a:spcPts val="0"/>
              </a:spcAft>
              <a:buSzPts val="1300"/>
              <a:buAutoNum type="arabicPeriod"/>
            </a:pPr>
            <a:r>
              <a:rPr lang="en" sz="1300"/>
              <a:t>FAM19A</a:t>
            </a:r>
            <a:endParaRPr sz="1300"/>
          </a:p>
          <a:p>
            <a:pPr marL="457200" lvl="0" indent="-311150" algn="l" rtl="0">
              <a:lnSpc>
                <a:spcPct val="150000"/>
              </a:lnSpc>
              <a:spcBef>
                <a:spcPts val="0"/>
              </a:spcBef>
              <a:spcAft>
                <a:spcPts val="0"/>
              </a:spcAft>
              <a:buSzPts val="1300"/>
              <a:buAutoNum type="arabicPeriod"/>
            </a:pPr>
            <a:r>
              <a:rPr lang="en" sz="1300"/>
              <a:t>ERC1</a:t>
            </a:r>
            <a:endParaRPr sz="1300"/>
          </a:p>
          <a:p>
            <a:pPr marL="457200" lvl="0" indent="-311150" algn="l" rtl="0">
              <a:lnSpc>
                <a:spcPct val="150000"/>
              </a:lnSpc>
              <a:spcBef>
                <a:spcPts val="0"/>
              </a:spcBef>
              <a:spcAft>
                <a:spcPts val="0"/>
              </a:spcAft>
              <a:buSzPts val="1300"/>
              <a:buAutoNum type="arabicPeriod"/>
            </a:pPr>
            <a:r>
              <a:rPr lang="en" sz="1300"/>
              <a:t>CACNA1C</a:t>
            </a:r>
            <a:endParaRPr sz="1300"/>
          </a:p>
          <a:p>
            <a:pPr marL="457200" lvl="0" indent="-311150" algn="l" rtl="0">
              <a:lnSpc>
                <a:spcPct val="150000"/>
              </a:lnSpc>
              <a:spcBef>
                <a:spcPts val="0"/>
              </a:spcBef>
              <a:spcAft>
                <a:spcPts val="0"/>
              </a:spcAft>
              <a:buSzPts val="1300"/>
              <a:buAutoNum type="arabicPeriod"/>
            </a:pPr>
            <a:r>
              <a:rPr lang="en" sz="1300"/>
              <a:t>KSR2</a:t>
            </a:r>
            <a:endParaRPr sz="1300"/>
          </a:p>
          <a:p>
            <a:pPr marL="457200" lvl="0" indent="-311150" algn="l" rtl="0">
              <a:lnSpc>
                <a:spcPct val="150000"/>
              </a:lnSpc>
              <a:spcBef>
                <a:spcPts val="0"/>
              </a:spcBef>
              <a:spcAft>
                <a:spcPts val="0"/>
              </a:spcAft>
              <a:buSzPts val="1300"/>
              <a:buAutoNum type="arabicPeriod"/>
            </a:pPr>
            <a:r>
              <a:rPr lang="en" sz="1300"/>
              <a:t>TAS2R14</a:t>
            </a:r>
            <a:endParaRPr sz="1300"/>
          </a:p>
          <a:p>
            <a:pPr marL="457200" lvl="0" indent="-311150" algn="l" rtl="0">
              <a:lnSpc>
                <a:spcPct val="150000"/>
              </a:lnSpc>
              <a:spcBef>
                <a:spcPts val="0"/>
              </a:spcBef>
              <a:spcAft>
                <a:spcPts val="0"/>
              </a:spcAft>
              <a:buSzPts val="1300"/>
              <a:buAutoNum type="arabicPeriod"/>
            </a:pPr>
            <a:r>
              <a:rPr lang="en" sz="1300"/>
              <a:t>CCDC91</a:t>
            </a:r>
            <a:endParaRPr sz="1300"/>
          </a:p>
        </p:txBody>
      </p:sp>
      <p:sp>
        <p:nvSpPr>
          <p:cNvPr id="430" name="Google Shape;430;p52"/>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31" name="Google Shape;431;p52"/>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2" name="Google Shape;432;p52"/>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Summary: </a:t>
            </a:r>
            <a:endParaRPr sz="12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PINA and STRING network analysis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mutations may be relevant to taste transduction pathway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ERC1 expression is associated with a number of genes correlated with cancer prognosis; KSR2 interacts with MAPK (signaling-pathway involved in oncogenesis)</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alternative approach to gene ranking finds interesting gene:</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KSR2 variant related to  facial morphology</a:t>
            </a: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433" name="Google Shape;43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pic>
        <p:nvPicPr>
          <p:cNvPr id="434" name="Google Shape;434;p52"/>
          <p:cNvPicPr preferRelativeResize="0"/>
          <p:nvPr/>
        </p:nvPicPr>
        <p:blipFill>
          <a:blip r:embed="rId3">
            <a:alphaModFix/>
          </a:blip>
          <a:stretch>
            <a:fillRect/>
          </a:stretch>
        </p:blipFill>
        <p:spPr>
          <a:xfrm>
            <a:off x="4318800" y="158299"/>
            <a:ext cx="2650856" cy="2093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3"/>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2 (chr 13)</a:t>
            </a:r>
            <a:endParaRPr sz="1887"/>
          </a:p>
        </p:txBody>
      </p:sp>
      <p:sp>
        <p:nvSpPr>
          <p:cNvPr id="440" name="Google Shape;440;p53"/>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41" name="Google Shape;441;p53"/>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MYO16</a:t>
            </a:r>
            <a:endParaRPr sz="1300"/>
          </a:p>
          <a:p>
            <a:pPr marL="457200" lvl="0" indent="-311150" algn="l" rtl="0">
              <a:lnSpc>
                <a:spcPct val="150000"/>
              </a:lnSpc>
              <a:spcBef>
                <a:spcPts val="0"/>
              </a:spcBef>
              <a:spcAft>
                <a:spcPts val="0"/>
              </a:spcAft>
              <a:buSzPts val="1300"/>
              <a:buAutoNum type="arabicPeriod"/>
            </a:pPr>
            <a:r>
              <a:rPr lang="en" sz="1300"/>
              <a:t>ATP8A2</a:t>
            </a:r>
            <a:endParaRPr sz="1300"/>
          </a:p>
          <a:p>
            <a:pPr marL="457200" lvl="0" indent="-311150" algn="l" rtl="0">
              <a:lnSpc>
                <a:spcPct val="150000"/>
              </a:lnSpc>
              <a:spcBef>
                <a:spcPts val="0"/>
              </a:spcBef>
              <a:spcAft>
                <a:spcPts val="0"/>
              </a:spcAft>
              <a:buSzPts val="1300"/>
              <a:buAutoNum type="arabicPeriod"/>
            </a:pPr>
            <a:r>
              <a:rPr lang="en" sz="1300"/>
              <a:t>ATP11A</a:t>
            </a:r>
            <a:endParaRPr sz="1300"/>
          </a:p>
          <a:p>
            <a:pPr marL="457200" lvl="0" indent="-311150" algn="l" rtl="0">
              <a:lnSpc>
                <a:spcPct val="150000"/>
              </a:lnSpc>
              <a:spcBef>
                <a:spcPts val="0"/>
              </a:spcBef>
              <a:spcAft>
                <a:spcPts val="0"/>
              </a:spcAft>
              <a:buSzPts val="1300"/>
              <a:buAutoNum type="arabicPeriod"/>
            </a:pPr>
            <a:r>
              <a:rPr lang="en" sz="1300"/>
              <a:t>MCF2L</a:t>
            </a:r>
            <a:endParaRPr sz="1300"/>
          </a:p>
          <a:p>
            <a:pPr marL="457200" lvl="0" indent="-311150" algn="l" rtl="0">
              <a:lnSpc>
                <a:spcPct val="150000"/>
              </a:lnSpc>
              <a:spcBef>
                <a:spcPts val="0"/>
              </a:spcBef>
              <a:spcAft>
                <a:spcPts val="0"/>
              </a:spcAft>
              <a:buSzPts val="1300"/>
              <a:buAutoNum type="arabicPeriod"/>
            </a:pPr>
            <a:r>
              <a:rPr lang="en" sz="1300"/>
              <a:t>FARP1</a:t>
            </a:r>
            <a:endParaRPr sz="1300"/>
          </a:p>
          <a:p>
            <a:pPr marL="457200" lvl="0" indent="-311150" algn="l" rtl="0">
              <a:lnSpc>
                <a:spcPct val="150000"/>
              </a:lnSpc>
              <a:spcBef>
                <a:spcPts val="0"/>
              </a:spcBef>
              <a:spcAft>
                <a:spcPts val="0"/>
              </a:spcAft>
              <a:buSzPts val="1300"/>
              <a:buAutoNum type="arabicPeriod"/>
            </a:pPr>
            <a:r>
              <a:rPr lang="en" sz="1300"/>
              <a:t>PCDH9</a:t>
            </a:r>
            <a:endParaRPr sz="1300"/>
          </a:p>
          <a:p>
            <a:pPr marL="457200" lvl="0" indent="-311150" algn="l" rtl="0">
              <a:lnSpc>
                <a:spcPct val="150000"/>
              </a:lnSpc>
              <a:spcBef>
                <a:spcPts val="0"/>
              </a:spcBef>
              <a:spcAft>
                <a:spcPts val="0"/>
              </a:spcAft>
              <a:buSzPts val="1300"/>
              <a:buAutoNum type="arabicPeriod"/>
            </a:pPr>
            <a:r>
              <a:rPr lang="en" sz="1300"/>
              <a:t>DLEU1</a:t>
            </a:r>
            <a:endParaRPr sz="1300"/>
          </a:p>
          <a:p>
            <a:pPr marL="457200" lvl="0" indent="-311150" algn="l" rtl="0">
              <a:lnSpc>
                <a:spcPct val="150000"/>
              </a:lnSpc>
              <a:spcBef>
                <a:spcPts val="0"/>
              </a:spcBef>
              <a:spcAft>
                <a:spcPts val="0"/>
              </a:spcAft>
              <a:buSzPts val="1300"/>
              <a:buAutoNum type="arabicPeriod"/>
            </a:pPr>
            <a:r>
              <a:rPr lang="en" sz="1300"/>
              <a:t>RNF219-AS1</a:t>
            </a:r>
            <a:endParaRPr sz="1300"/>
          </a:p>
          <a:p>
            <a:pPr marL="457200" lvl="0" indent="-311150" algn="l" rtl="0">
              <a:lnSpc>
                <a:spcPct val="150000"/>
              </a:lnSpc>
              <a:spcBef>
                <a:spcPts val="0"/>
              </a:spcBef>
              <a:spcAft>
                <a:spcPts val="0"/>
              </a:spcAft>
              <a:buSzPts val="1300"/>
              <a:buAutoNum type="arabicPeriod"/>
            </a:pPr>
            <a:r>
              <a:rPr lang="en" sz="1300"/>
              <a:t>CCDC169</a:t>
            </a:r>
            <a:endParaRPr sz="1300"/>
          </a:p>
          <a:p>
            <a:pPr marL="457200" lvl="0" indent="-311150" algn="l" rtl="0">
              <a:lnSpc>
                <a:spcPct val="150000"/>
              </a:lnSpc>
              <a:spcBef>
                <a:spcPts val="0"/>
              </a:spcBef>
              <a:spcAft>
                <a:spcPts val="0"/>
              </a:spcAft>
              <a:buSzPts val="1300"/>
              <a:buAutoNum type="arabicPeriod"/>
            </a:pPr>
            <a:r>
              <a:rPr lang="en" sz="1300"/>
              <a:t>DIAPH3</a:t>
            </a:r>
            <a:endParaRPr sz="1300"/>
          </a:p>
        </p:txBody>
      </p:sp>
      <p:sp>
        <p:nvSpPr>
          <p:cNvPr id="442" name="Google Shape;442;p53"/>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43" name="Google Shape;443;p53"/>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4" name="Google Shape;444;p53"/>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  mutational burden</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gene expression analysis</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MYO16 has genetic association with Autism Spectrum Disorder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Deletions of gene DLEU1 are found at high rates in patients with lymphocytic leukemia </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445" name="Google Shape;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pic>
        <p:nvPicPr>
          <p:cNvPr id="446" name="Google Shape;446;p53"/>
          <p:cNvPicPr preferRelativeResize="0"/>
          <p:nvPr/>
        </p:nvPicPr>
        <p:blipFill>
          <a:blip r:embed="rId3">
            <a:alphaModFix/>
          </a:blip>
          <a:stretch>
            <a:fillRect/>
          </a:stretch>
        </p:blipFill>
        <p:spPr>
          <a:xfrm>
            <a:off x="4045750" y="198688"/>
            <a:ext cx="4784874" cy="1909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2 </a:t>
            </a:r>
            <a:endParaRPr sz="1887"/>
          </a:p>
        </p:txBody>
      </p:sp>
      <p:sp>
        <p:nvSpPr>
          <p:cNvPr id="119" name="Google Shape;119;p27"/>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0" name="Google Shape;120;p27"/>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21" name="Google Shape;121;p27"/>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2" name="Google Shape;122;p27"/>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3" name="Google Shape;123;p27"/>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a:t>Summary:</a:t>
            </a:r>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Compare the variants in Carl’s genome with those in GTEx databases</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Carl’s SNPs are interestingly enriched in immune-related chromosome regions</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A small proportion of SNPs serve as eQTLs and regulate the expression of genes (mainly in the immune system)</a:t>
            </a:r>
            <a:endParaRPr/>
          </a:p>
          <a:p>
            <a:pPr marL="457200" lvl="0" indent="0" algn="l" rtl="0">
              <a:lnSpc>
                <a:spcPct val="115000"/>
              </a:lnSpc>
              <a:spcBef>
                <a:spcPts val="0"/>
              </a:spcBef>
              <a:spcAft>
                <a:spcPts val="0"/>
              </a:spcAft>
              <a:buNone/>
            </a:pPr>
            <a:endParaRPr/>
          </a:p>
        </p:txBody>
      </p:sp>
      <p:sp>
        <p:nvSpPr>
          <p:cNvPr id="124" name="Google Shape;12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125" name="Google Shape;125;p27"/>
          <p:cNvPicPr preferRelativeResize="0"/>
          <p:nvPr/>
        </p:nvPicPr>
        <p:blipFill>
          <a:blip r:embed="rId3">
            <a:alphaModFix/>
          </a:blip>
          <a:stretch>
            <a:fillRect/>
          </a:stretch>
        </p:blipFill>
        <p:spPr>
          <a:xfrm>
            <a:off x="4151299" y="181476"/>
            <a:ext cx="2560100" cy="1943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4"/>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3 (chr 14)</a:t>
            </a:r>
            <a:endParaRPr sz="1887"/>
          </a:p>
        </p:txBody>
      </p:sp>
      <p:sp>
        <p:nvSpPr>
          <p:cNvPr id="452" name="Google Shape;452;p54"/>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53" name="Google Shape;453;p54"/>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RGS6</a:t>
            </a:r>
            <a:endParaRPr sz="1300"/>
          </a:p>
          <a:p>
            <a:pPr marL="457200" lvl="0" indent="-311150" algn="l" rtl="0">
              <a:lnSpc>
                <a:spcPct val="150000"/>
              </a:lnSpc>
              <a:spcBef>
                <a:spcPts val="0"/>
              </a:spcBef>
              <a:spcAft>
                <a:spcPts val="0"/>
              </a:spcAft>
              <a:buSzPts val="1300"/>
              <a:buAutoNum type="arabicPeriod"/>
            </a:pPr>
            <a:r>
              <a:rPr lang="en" sz="1300"/>
              <a:t>LINC00871</a:t>
            </a:r>
            <a:endParaRPr sz="1300"/>
          </a:p>
          <a:p>
            <a:pPr marL="457200" lvl="0" indent="-311150" algn="l" rtl="0">
              <a:lnSpc>
                <a:spcPct val="150000"/>
              </a:lnSpc>
              <a:spcBef>
                <a:spcPts val="0"/>
              </a:spcBef>
              <a:spcAft>
                <a:spcPts val="0"/>
              </a:spcAft>
              <a:buSzPts val="1300"/>
              <a:buAutoNum type="arabicPeriod"/>
            </a:pPr>
            <a:r>
              <a:rPr lang="en" sz="1300"/>
              <a:t>FOXN3</a:t>
            </a:r>
            <a:endParaRPr sz="1300"/>
          </a:p>
          <a:p>
            <a:pPr marL="457200" lvl="0" indent="-311150" algn="l" rtl="0">
              <a:lnSpc>
                <a:spcPct val="150000"/>
              </a:lnSpc>
              <a:spcBef>
                <a:spcPts val="0"/>
              </a:spcBef>
              <a:spcAft>
                <a:spcPts val="0"/>
              </a:spcAft>
              <a:buSzPts val="1300"/>
              <a:buAutoNum type="arabicPeriod"/>
            </a:pPr>
            <a:r>
              <a:rPr lang="en" sz="1300"/>
              <a:t>MDGA2</a:t>
            </a:r>
            <a:endParaRPr sz="1300"/>
          </a:p>
          <a:p>
            <a:pPr marL="457200" lvl="0" indent="-311150" algn="l" rtl="0">
              <a:lnSpc>
                <a:spcPct val="150000"/>
              </a:lnSpc>
              <a:spcBef>
                <a:spcPts val="0"/>
              </a:spcBef>
              <a:spcAft>
                <a:spcPts val="0"/>
              </a:spcAft>
              <a:buSzPts val="1300"/>
              <a:buAutoNum type="arabicPeriod"/>
            </a:pPr>
            <a:r>
              <a:rPr lang="en" sz="1300"/>
              <a:t>NPAS3</a:t>
            </a:r>
            <a:endParaRPr sz="1300"/>
          </a:p>
          <a:p>
            <a:pPr marL="457200" lvl="0" indent="-311150" algn="l" rtl="0">
              <a:lnSpc>
                <a:spcPct val="150000"/>
              </a:lnSpc>
              <a:spcBef>
                <a:spcPts val="0"/>
              </a:spcBef>
              <a:spcAft>
                <a:spcPts val="0"/>
              </a:spcAft>
              <a:buSzPts val="1300"/>
              <a:buAutoNum type="arabicPeriod"/>
            </a:pPr>
            <a:r>
              <a:rPr lang="en" sz="1300"/>
              <a:t>NRXN3</a:t>
            </a:r>
            <a:endParaRPr sz="1300"/>
          </a:p>
          <a:p>
            <a:pPr marL="457200" lvl="0" indent="-311150" algn="l" rtl="0">
              <a:lnSpc>
                <a:spcPct val="150000"/>
              </a:lnSpc>
              <a:spcBef>
                <a:spcPts val="0"/>
              </a:spcBef>
              <a:spcAft>
                <a:spcPts val="0"/>
              </a:spcAft>
              <a:buSzPts val="1300"/>
              <a:buAutoNum type="arabicPeriod"/>
            </a:pPr>
            <a:r>
              <a:rPr lang="en" sz="1300"/>
              <a:t>RAD51B</a:t>
            </a:r>
            <a:endParaRPr sz="1300"/>
          </a:p>
          <a:p>
            <a:pPr marL="457200" lvl="0" indent="-311150" algn="l" rtl="0">
              <a:lnSpc>
                <a:spcPct val="150000"/>
              </a:lnSpc>
              <a:spcBef>
                <a:spcPts val="0"/>
              </a:spcBef>
              <a:spcAft>
                <a:spcPts val="0"/>
              </a:spcAft>
              <a:buSzPts val="1300"/>
              <a:buAutoNum type="arabicPeriod"/>
            </a:pPr>
            <a:r>
              <a:rPr lang="en" sz="1300"/>
              <a:t>NUBPL</a:t>
            </a:r>
            <a:endParaRPr sz="1300"/>
          </a:p>
          <a:p>
            <a:pPr marL="457200" lvl="0" indent="-311150" algn="l" rtl="0">
              <a:lnSpc>
                <a:spcPct val="150000"/>
              </a:lnSpc>
              <a:spcBef>
                <a:spcPts val="0"/>
              </a:spcBef>
              <a:spcAft>
                <a:spcPts val="0"/>
              </a:spcAft>
              <a:buSzPts val="1300"/>
              <a:buAutoNum type="arabicPeriod"/>
            </a:pPr>
            <a:r>
              <a:rPr lang="en" sz="1300"/>
              <a:t>SLC25A21</a:t>
            </a:r>
            <a:endParaRPr sz="1300"/>
          </a:p>
          <a:p>
            <a:pPr marL="457200" lvl="0" indent="-311150" algn="l" rtl="0">
              <a:lnSpc>
                <a:spcPct val="150000"/>
              </a:lnSpc>
              <a:spcBef>
                <a:spcPts val="0"/>
              </a:spcBef>
              <a:spcAft>
                <a:spcPts val="0"/>
              </a:spcAft>
              <a:buSzPts val="1300"/>
              <a:buAutoNum type="arabicPeriod"/>
            </a:pPr>
            <a:r>
              <a:rPr lang="en" sz="1300"/>
              <a:t>AKAP6</a:t>
            </a:r>
            <a:endParaRPr sz="1300"/>
          </a:p>
        </p:txBody>
      </p:sp>
      <p:sp>
        <p:nvSpPr>
          <p:cNvPr id="454" name="Google Shape;454;p54"/>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55" name="Google Shape;455;p54"/>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6" name="Google Shape;456;p54"/>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RGS6 modulates neuronal and cardiovascular activities, through regulating G protein signaling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MDGA2 is overall highly expressed in brain tissues but also highly expressed in testis </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457" name="Google Shape;457;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pic>
        <p:nvPicPr>
          <p:cNvPr id="458" name="Google Shape;458;p54"/>
          <p:cNvPicPr preferRelativeResize="0"/>
          <p:nvPr/>
        </p:nvPicPr>
        <p:blipFill>
          <a:blip r:embed="rId3">
            <a:alphaModFix/>
          </a:blip>
          <a:stretch>
            <a:fillRect/>
          </a:stretch>
        </p:blipFill>
        <p:spPr>
          <a:xfrm>
            <a:off x="4198113" y="158300"/>
            <a:ext cx="3699137" cy="1990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4 (chr 15)</a:t>
            </a:r>
            <a:endParaRPr sz="1887"/>
          </a:p>
        </p:txBody>
      </p:sp>
      <p:sp>
        <p:nvSpPr>
          <p:cNvPr id="464" name="Google Shape;464;p55"/>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65" name="Google Shape;465;p55"/>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ALDH1A2</a:t>
            </a:r>
            <a:endParaRPr sz="1300"/>
          </a:p>
          <a:p>
            <a:pPr marL="457200" lvl="0" indent="-311150" algn="l" rtl="0">
              <a:lnSpc>
                <a:spcPct val="150000"/>
              </a:lnSpc>
              <a:spcBef>
                <a:spcPts val="0"/>
              </a:spcBef>
              <a:spcAft>
                <a:spcPts val="0"/>
              </a:spcAft>
              <a:buSzPts val="1300"/>
              <a:buAutoNum type="arabicPeriod"/>
            </a:pPr>
            <a:r>
              <a:rPr lang="en" sz="1300"/>
              <a:t>RORA</a:t>
            </a:r>
            <a:endParaRPr sz="1300"/>
          </a:p>
          <a:p>
            <a:pPr marL="457200" lvl="0" indent="-311150" algn="l" rtl="0">
              <a:lnSpc>
                <a:spcPct val="150000"/>
              </a:lnSpc>
              <a:spcBef>
                <a:spcPts val="0"/>
              </a:spcBef>
              <a:spcAft>
                <a:spcPts val="0"/>
              </a:spcAft>
              <a:buSzPts val="1300"/>
              <a:buAutoNum type="arabicPeriod"/>
            </a:pPr>
            <a:r>
              <a:rPr lang="en" sz="1300"/>
              <a:t>SEMA6D</a:t>
            </a:r>
            <a:endParaRPr sz="1300"/>
          </a:p>
          <a:p>
            <a:pPr marL="457200" lvl="0" indent="-311150" algn="l" rtl="0">
              <a:lnSpc>
                <a:spcPct val="150000"/>
              </a:lnSpc>
              <a:spcBef>
                <a:spcPts val="0"/>
              </a:spcBef>
              <a:spcAft>
                <a:spcPts val="0"/>
              </a:spcAft>
              <a:buSzPts val="1300"/>
              <a:buAutoNum type="arabicPeriod"/>
            </a:pPr>
            <a:r>
              <a:rPr lang="en" sz="1300"/>
              <a:t>AKAP13</a:t>
            </a:r>
            <a:endParaRPr sz="1300"/>
          </a:p>
          <a:p>
            <a:pPr marL="457200" lvl="0" indent="-311150" algn="l" rtl="0">
              <a:lnSpc>
                <a:spcPct val="150000"/>
              </a:lnSpc>
              <a:spcBef>
                <a:spcPts val="0"/>
              </a:spcBef>
              <a:spcAft>
                <a:spcPts val="0"/>
              </a:spcAft>
              <a:buSzPts val="1300"/>
              <a:buAutoNum type="arabicPeriod"/>
            </a:pPr>
            <a:r>
              <a:rPr lang="en" sz="1300"/>
              <a:t>PCSK6</a:t>
            </a:r>
            <a:endParaRPr sz="1300"/>
          </a:p>
          <a:p>
            <a:pPr marL="457200" lvl="0" indent="-311150" algn="l" rtl="0">
              <a:lnSpc>
                <a:spcPct val="150000"/>
              </a:lnSpc>
              <a:spcBef>
                <a:spcPts val="0"/>
              </a:spcBef>
              <a:spcAft>
                <a:spcPts val="0"/>
              </a:spcAft>
              <a:buSzPts val="1300"/>
              <a:buAutoNum type="arabicPeriod"/>
            </a:pPr>
            <a:r>
              <a:rPr lang="en" sz="1300"/>
              <a:t>TCF12</a:t>
            </a:r>
            <a:endParaRPr sz="1300"/>
          </a:p>
          <a:p>
            <a:pPr marL="457200" lvl="0" indent="-311150" algn="l" rtl="0">
              <a:lnSpc>
                <a:spcPct val="150000"/>
              </a:lnSpc>
              <a:spcBef>
                <a:spcPts val="0"/>
              </a:spcBef>
              <a:spcAft>
                <a:spcPts val="0"/>
              </a:spcAft>
              <a:buSzPts val="1300"/>
              <a:buAutoNum type="arabicPeriod"/>
            </a:pPr>
            <a:r>
              <a:rPr lang="en" sz="1300"/>
              <a:t>SCAPER</a:t>
            </a:r>
            <a:endParaRPr sz="1300"/>
          </a:p>
          <a:p>
            <a:pPr marL="457200" lvl="0" indent="-311150" algn="l" rtl="0">
              <a:lnSpc>
                <a:spcPct val="150000"/>
              </a:lnSpc>
              <a:spcBef>
                <a:spcPts val="0"/>
              </a:spcBef>
              <a:spcAft>
                <a:spcPts val="0"/>
              </a:spcAft>
              <a:buSzPts val="1300"/>
              <a:buAutoNum type="arabicPeriod"/>
            </a:pPr>
            <a:r>
              <a:rPr lang="en" sz="1300"/>
              <a:t>GCOM1</a:t>
            </a:r>
            <a:endParaRPr sz="1300"/>
          </a:p>
          <a:p>
            <a:pPr marL="457200" lvl="0" indent="-311150" algn="l" rtl="0">
              <a:lnSpc>
                <a:spcPct val="150000"/>
              </a:lnSpc>
              <a:spcBef>
                <a:spcPts val="0"/>
              </a:spcBef>
              <a:spcAft>
                <a:spcPts val="0"/>
              </a:spcAft>
              <a:buSzPts val="1300"/>
              <a:buAutoNum type="arabicPeriod"/>
            </a:pPr>
            <a:r>
              <a:rPr lang="en" sz="1300"/>
              <a:t>UNC13C</a:t>
            </a:r>
            <a:endParaRPr sz="1300"/>
          </a:p>
          <a:p>
            <a:pPr marL="457200" lvl="0" indent="-311150" algn="l" rtl="0">
              <a:lnSpc>
                <a:spcPct val="150000"/>
              </a:lnSpc>
              <a:spcBef>
                <a:spcPts val="0"/>
              </a:spcBef>
              <a:spcAft>
                <a:spcPts val="0"/>
              </a:spcAft>
              <a:buSzPts val="1300"/>
              <a:buAutoNum type="arabicPeriod"/>
            </a:pPr>
            <a:r>
              <a:rPr lang="en" sz="1300"/>
              <a:t>AGBL1</a:t>
            </a:r>
            <a:endParaRPr sz="1300"/>
          </a:p>
        </p:txBody>
      </p:sp>
      <p:sp>
        <p:nvSpPr>
          <p:cNvPr id="466" name="Google Shape;466;p55"/>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67" name="Google Shape;467;p55"/>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8" name="Google Shape;468;p55"/>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STRING network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Two genes [RORA/TCF12] predicted to interact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RORA and TCF12 are implicated in TH17 cell differentiation pathway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Potential implications of RORA/TCF12 mutation</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RORA: neurodevelopmental delay; epilepsy; cerebral ataxia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TCF12: coronal craniosyntosis; anaplastic oligodendroma </a:t>
            </a: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469" name="Google Shape;469;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pic>
        <p:nvPicPr>
          <p:cNvPr id="470" name="Google Shape;470;p55"/>
          <p:cNvPicPr preferRelativeResize="0"/>
          <p:nvPr/>
        </p:nvPicPr>
        <p:blipFill>
          <a:blip r:embed="rId3">
            <a:alphaModFix/>
          </a:blip>
          <a:stretch>
            <a:fillRect/>
          </a:stretch>
        </p:blipFill>
        <p:spPr>
          <a:xfrm>
            <a:off x="4368175" y="158300"/>
            <a:ext cx="2732013" cy="1990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6"/>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5 (chr 16)</a:t>
            </a:r>
            <a:endParaRPr sz="1887"/>
          </a:p>
        </p:txBody>
      </p:sp>
      <p:sp>
        <p:nvSpPr>
          <p:cNvPr id="476" name="Google Shape;476;p56"/>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77" name="Google Shape;477;p56"/>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PKD1L2</a:t>
            </a:r>
            <a:endParaRPr sz="1300"/>
          </a:p>
          <a:p>
            <a:pPr marL="457200" lvl="0" indent="-311150" algn="l" rtl="0">
              <a:lnSpc>
                <a:spcPct val="150000"/>
              </a:lnSpc>
              <a:spcBef>
                <a:spcPts val="0"/>
              </a:spcBef>
              <a:spcAft>
                <a:spcPts val="0"/>
              </a:spcAft>
              <a:buSzPts val="1300"/>
              <a:buAutoNum type="arabicPeriod"/>
            </a:pPr>
            <a:r>
              <a:rPr lang="en" sz="1300"/>
              <a:t>METTL22</a:t>
            </a:r>
            <a:endParaRPr sz="1300"/>
          </a:p>
          <a:p>
            <a:pPr marL="457200" lvl="0" indent="-311150" algn="l" rtl="0">
              <a:lnSpc>
                <a:spcPct val="150000"/>
              </a:lnSpc>
              <a:spcBef>
                <a:spcPts val="0"/>
              </a:spcBef>
              <a:spcAft>
                <a:spcPts val="0"/>
              </a:spcAft>
              <a:buSzPts val="1300"/>
              <a:buAutoNum type="arabicPeriod"/>
            </a:pPr>
            <a:r>
              <a:rPr lang="en" sz="1300"/>
              <a:t>ZNF469</a:t>
            </a:r>
            <a:endParaRPr sz="1300"/>
          </a:p>
          <a:p>
            <a:pPr marL="457200" lvl="0" indent="-311150" algn="l" rtl="0">
              <a:lnSpc>
                <a:spcPct val="150000"/>
              </a:lnSpc>
              <a:spcBef>
                <a:spcPts val="0"/>
              </a:spcBef>
              <a:spcAft>
                <a:spcPts val="0"/>
              </a:spcAft>
              <a:buSzPts val="1300"/>
              <a:buAutoNum type="arabicPeriod"/>
            </a:pPr>
            <a:r>
              <a:rPr lang="en" sz="1300"/>
              <a:t>UBE2I</a:t>
            </a:r>
            <a:endParaRPr sz="1300"/>
          </a:p>
          <a:p>
            <a:pPr marL="457200" lvl="0" indent="-311150" algn="l" rtl="0">
              <a:lnSpc>
                <a:spcPct val="150000"/>
              </a:lnSpc>
              <a:spcBef>
                <a:spcPts val="0"/>
              </a:spcBef>
              <a:spcAft>
                <a:spcPts val="0"/>
              </a:spcAft>
              <a:buSzPts val="1300"/>
              <a:buAutoNum type="arabicPeriod"/>
            </a:pPr>
            <a:r>
              <a:rPr lang="en" sz="1300"/>
              <a:t>SCNN1G</a:t>
            </a:r>
            <a:endParaRPr sz="1300"/>
          </a:p>
          <a:p>
            <a:pPr marL="457200" lvl="0" indent="-311150" algn="l" rtl="0">
              <a:lnSpc>
                <a:spcPct val="150000"/>
              </a:lnSpc>
              <a:spcBef>
                <a:spcPts val="0"/>
              </a:spcBef>
              <a:spcAft>
                <a:spcPts val="0"/>
              </a:spcAft>
              <a:buSzPts val="1300"/>
              <a:buAutoNum type="arabicPeriod"/>
            </a:pPr>
            <a:r>
              <a:rPr lang="en" sz="1300"/>
              <a:t>ADCY9</a:t>
            </a:r>
            <a:endParaRPr sz="1300"/>
          </a:p>
          <a:p>
            <a:pPr marL="457200" lvl="0" indent="-311150" algn="l" rtl="0">
              <a:lnSpc>
                <a:spcPct val="150000"/>
              </a:lnSpc>
              <a:spcBef>
                <a:spcPts val="0"/>
              </a:spcBef>
              <a:spcAft>
                <a:spcPts val="0"/>
              </a:spcAft>
              <a:buSzPts val="1300"/>
              <a:buAutoNum type="arabicPeriod"/>
            </a:pPr>
            <a:r>
              <a:rPr lang="en" sz="1300"/>
              <a:t>ACSF3</a:t>
            </a:r>
            <a:endParaRPr sz="1300"/>
          </a:p>
          <a:p>
            <a:pPr marL="457200" lvl="0" indent="-311150" algn="l" rtl="0">
              <a:lnSpc>
                <a:spcPct val="150000"/>
              </a:lnSpc>
              <a:spcBef>
                <a:spcPts val="0"/>
              </a:spcBef>
              <a:spcAft>
                <a:spcPts val="0"/>
              </a:spcAft>
              <a:buSzPts val="1300"/>
              <a:buAutoNum type="arabicPeriod"/>
            </a:pPr>
            <a:r>
              <a:rPr lang="en" sz="1300"/>
              <a:t>BCAR1</a:t>
            </a:r>
            <a:endParaRPr sz="1300"/>
          </a:p>
          <a:p>
            <a:pPr marL="457200" lvl="0" indent="-311150" algn="l" rtl="0">
              <a:lnSpc>
                <a:spcPct val="150000"/>
              </a:lnSpc>
              <a:spcBef>
                <a:spcPts val="0"/>
              </a:spcBef>
              <a:spcAft>
                <a:spcPts val="0"/>
              </a:spcAft>
              <a:buSzPts val="1300"/>
              <a:buAutoNum type="arabicPeriod"/>
            </a:pPr>
            <a:r>
              <a:rPr lang="en" sz="1300"/>
              <a:t>ABAT</a:t>
            </a:r>
            <a:endParaRPr sz="1300"/>
          </a:p>
          <a:p>
            <a:pPr marL="457200" lvl="0" indent="-311150" algn="l" rtl="0">
              <a:lnSpc>
                <a:spcPct val="150000"/>
              </a:lnSpc>
              <a:spcBef>
                <a:spcPts val="0"/>
              </a:spcBef>
              <a:spcAft>
                <a:spcPts val="0"/>
              </a:spcAft>
              <a:buSzPts val="1300"/>
              <a:buAutoNum type="arabicPeriod"/>
            </a:pPr>
            <a:r>
              <a:rPr lang="en" sz="1300"/>
              <a:t>CEP20</a:t>
            </a:r>
            <a:endParaRPr sz="1300"/>
          </a:p>
        </p:txBody>
      </p:sp>
      <p:sp>
        <p:nvSpPr>
          <p:cNvPr id="478" name="Google Shape;478;p56"/>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79" name="Google Shape;479;p56"/>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0" name="Google Shape;480;p56"/>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text mining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SCNN1G is associated with liddle syndrome </a:t>
            </a:r>
            <a:endParaRPr sz="12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ADCY9 if part of the G-protein signaling cascade that begins with beta-adrenergic receptor activation</a:t>
            </a:r>
            <a:endParaRPr sz="12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ACSF3 is associated with combined malonic and methylmalonic aciduria</a:t>
            </a: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481" name="Google Shape;481;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pic>
        <p:nvPicPr>
          <p:cNvPr id="482" name="Google Shape;482;p56"/>
          <p:cNvPicPr preferRelativeResize="0"/>
          <p:nvPr/>
        </p:nvPicPr>
        <p:blipFill>
          <a:blip r:embed="rId3">
            <a:alphaModFix/>
          </a:blip>
          <a:stretch>
            <a:fillRect/>
          </a:stretch>
        </p:blipFill>
        <p:spPr>
          <a:xfrm>
            <a:off x="4230648" y="158300"/>
            <a:ext cx="2979865" cy="1990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7"/>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2021 group 6 (chr 17)</a:t>
            </a:r>
            <a:endParaRPr sz="1887"/>
          </a:p>
        </p:txBody>
      </p:sp>
      <p:sp>
        <p:nvSpPr>
          <p:cNvPr id="488" name="Google Shape;488;p57"/>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89" name="Google Shape;489;p57"/>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MYO15A</a:t>
            </a:r>
            <a:endParaRPr sz="1300"/>
          </a:p>
          <a:p>
            <a:pPr marL="457200" lvl="0" indent="-311150" algn="l" rtl="0">
              <a:lnSpc>
                <a:spcPct val="150000"/>
              </a:lnSpc>
              <a:spcBef>
                <a:spcPts val="0"/>
              </a:spcBef>
              <a:spcAft>
                <a:spcPts val="0"/>
              </a:spcAft>
              <a:buSzPts val="1300"/>
              <a:buAutoNum type="arabicPeriod"/>
            </a:pPr>
            <a:r>
              <a:rPr lang="en" sz="1300"/>
              <a:t>RNF213</a:t>
            </a:r>
            <a:endParaRPr sz="1300"/>
          </a:p>
          <a:p>
            <a:pPr marL="457200" lvl="0" indent="-311150" algn="l" rtl="0">
              <a:lnSpc>
                <a:spcPct val="150000"/>
              </a:lnSpc>
              <a:spcBef>
                <a:spcPts val="0"/>
              </a:spcBef>
              <a:spcAft>
                <a:spcPts val="0"/>
              </a:spcAft>
              <a:buSzPts val="1300"/>
              <a:buAutoNum type="arabicPeriod"/>
            </a:pPr>
            <a:r>
              <a:rPr lang="en" sz="1300"/>
              <a:t>KRT40</a:t>
            </a:r>
            <a:endParaRPr sz="1300"/>
          </a:p>
          <a:p>
            <a:pPr marL="457200" lvl="0" indent="-311150" algn="l" rtl="0">
              <a:lnSpc>
                <a:spcPct val="150000"/>
              </a:lnSpc>
              <a:spcBef>
                <a:spcPts val="0"/>
              </a:spcBef>
              <a:spcAft>
                <a:spcPts val="0"/>
              </a:spcAft>
              <a:buSzPts val="1300"/>
              <a:buAutoNum type="arabicPeriod"/>
            </a:pPr>
            <a:r>
              <a:rPr lang="en" sz="1300"/>
              <a:t>HAP1</a:t>
            </a:r>
            <a:endParaRPr sz="1300"/>
          </a:p>
          <a:p>
            <a:pPr marL="457200" lvl="0" indent="-311150" algn="l" rtl="0">
              <a:lnSpc>
                <a:spcPct val="150000"/>
              </a:lnSpc>
              <a:spcBef>
                <a:spcPts val="0"/>
              </a:spcBef>
              <a:spcAft>
                <a:spcPts val="0"/>
              </a:spcAft>
              <a:buSzPts val="1300"/>
              <a:buAutoNum type="arabicPeriod"/>
            </a:pPr>
            <a:r>
              <a:rPr lang="en" sz="1300"/>
              <a:t>BRCA1</a:t>
            </a:r>
            <a:endParaRPr sz="1300"/>
          </a:p>
          <a:p>
            <a:pPr marL="457200" lvl="0" indent="-311150" algn="l" rtl="0">
              <a:lnSpc>
                <a:spcPct val="150000"/>
              </a:lnSpc>
              <a:spcBef>
                <a:spcPts val="0"/>
              </a:spcBef>
              <a:spcAft>
                <a:spcPts val="0"/>
              </a:spcAft>
              <a:buSzPts val="1300"/>
              <a:buAutoNum type="arabicPeriod"/>
            </a:pPr>
            <a:r>
              <a:rPr lang="en" sz="1300"/>
              <a:t>RPTOR</a:t>
            </a:r>
            <a:endParaRPr sz="1300"/>
          </a:p>
          <a:p>
            <a:pPr marL="457200" lvl="0" indent="-311150" algn="l" rtl="0">
              <a:lnSpc>
                <a:spcPct val="150000"/>
              </a:lnSpc>
              <a:spcBef>
                <a:spcPts val="0"/>
              </a:spcBef>
              <a:spcAft>
                <a:spcPts val="0"/>
              </a:spcAft>
              <a:buSzPts val="1300"/>
              <a:buAutoNum type="arabicPeriod"/>
            </a:pPr>
            <a:r>
              <a:rPr lang="en" sz="1300"/>
              <a:t>TTYH2</a:t>
            </a:r>
            <a:endParaRPr sz="1300"/>
          </a:p>
          <a:p>
            <a:pPr marL="457200" lvl="0" indent="-311150" algn="l" rtl="0">
              <a:lnSpc>
                <a:spcPct val="150000"/>
              </a:lnSpc>
              <a:spcBef>
                <a:spcPts val="0"/>
              </a:spcBef>
              <a:spcAft>
                <a:spcPts val="0"/>
              </a:spcAft>
              <a:buSzPts val="1300"/>
              <a:buAutoNum type="arabicPeriod"/>
            </a:pPr>
            <a:r>
              <a:rPr lang="en" sz="1300"/>
              <a:t>DNAH17</a:t>
            </a:r>
            <a:endParaRPr sz="1300"/>
          </a:p>
          <a:p>
            <a:pPr marL="457200" lvl="0" indent="-311150" algn="l" rtl="0">
              <a:lnSpc>
                <a:spcPct val="150000"/>
              </a:lnSpc>
              <a:spcBef>
                <a:spcPts val="0"/>
              </a:spcBef>
              <a:spcAft>
                <a:spcPts val="0"/>
              </a:spcAft>
              <a:buSzPts val="1300"/>
              <a:buAutoNum type="arabicPeriod"/>
            </a:pPr>
            <a:r>
              <a:rPr lang="en" sz="1300"/>
              <a:t>NLRP1</a:t>
            </a:r>
            <a:endParaRPr sz="1300"/>
          </a:p>
          <a:p>
            <a:pPr marL="457200" lvl="0" indent="-311150" algn="l" rtl="0">
              <a:lnSpc>
                <a:spcPct val="150000"/>
              </a:lnSpc>
              <a:spcBef>
                <a:spcPts val="0"/>
              </a:spcBef>
              <a:spcAft>
                <a:spcPts val="0"/>
              </a:spcAft>
              <a:buSzPts val="1300"/>
              <a:buAutoNum type="arabicPeriod"/>
            </a:pPr>
            <a:r>
              <a:rPr lang="en" sz="1300"/>
              <a:t>QRICH2</a:t>
            </a:r>
            <a:endParaRPr sz="1300"/>
          </a:p>
        </p:txBody>
      </p:sp>
      <p:sp>
        <p:nvSpPr>
          <p:cNvPr id="490" name="Google Shape;490;p57"/>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91" name="Google Shape;491;p57"/>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2" name="Google Shape;492;p57"/>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DNAH17 has highest (24) SNVs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Missense mutations are associated with flagellar mutations and asthenozoospermia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Asthenozoospermia is only one of the causes of male infertility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Investigated if Carl’s DNAH17 has a variant that increases risk of asthenozoospermia </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493" name="Google Shape;493;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pic>
        <p:nvPicPr>
          <p:cNvPr id="494" name="Google Shape;494;p57"/>
          <p:cNvPicPr preferRelativeResize="0"/>
          <p:nvPr/>
        </p:nvPicPr>
        <p:blipFill>
          <a:blip r:embed="rId3">
            <a:alphaModFix/>
          </a:blip>
          <a:stretch>
            <a:fillRect/>
          </a:stretch>
        </p:blipFill>
        <p:spPr>
          <a:xfrm>
            <a:off x="4075451" y="212637"/>
            <a:ext cx="4154330" cy="1881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8"/>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1 (chr 18)</a:t>
            </a:r>
            <a:endParaRPr sz="1887"/>
          </a:p>
        </p:txBody>
      </p:sp>
      <p:sp>
        <p:nvSpPr>
          <p:cNvPr id="500" name="Google Shape;500;p58"/>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01" name="Google Shape;501;p58"/>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ZNF407</a:t>
            </a:r>
            <a:endParaRPr sz="1300"/>
          </a:p>
          <a:p>
            <a:pPr marL="457200" lvl="0" indent="-311150" algn="l" rtl="0">
              <a:lnSpc>
                <a:spcPct val="150000"/>
              </a:lnSpc>
              <a:spcBef>
                <a:spcPts val="0"/>
              </a:spcBef>
              <a:spcAft>
                <a:spcPts val="0"/>
              </a:spcAft>
              <a:buSzPts val="1300"/>
              <a:buAutoNum type="arabicPeriod"/>
            </a:pPr>
            <a:r>
              <a:rPr lang="en" sz="1300"/>
              <a:t>SETBP1</a:t>
            </a:r>
            <a:endParaRPr sz="1300"/>
          </a:p>
          <a:p>
            <a:pPr marL="457200" lvl="0" indent="-311150" algn="l" rtl="0">
              <a:lnSpc>
                <a:spcPct val="150000"/>
              </a:lnSpc>
              <a:spcBef>
                <a:spcPts val="0"/>
              </a:spcBef>
              <a:spcAft>
                <a:spcPts val="0"/>
              </a:spcAft>
              <a:buSzPts val="1300"/>
              <a:buAutoNum type="arabicPeriod"/>
            </a:pPr>
            <a:r>
              <a:rPr lang="en" sz="1300"/>
              <a:t>PIEZO2</a:t>
            </a:r>
            <a:endParaRPr sz="1300"/>
          </a:p>
          <a:p>
            <a:pPr marL="457200" lvl="0" indent="-311150" algn="l" rtl="0">
              <a:lnSpc>
                <a:spcPct val="150000"/>
              </a:lnSpc>
              <a:spcBef>
                <a:spcPts val="0"/>
              </a:spcBef>
              <a:spcAft>
                <a:spcPts val="0"/>
              </a:spcAft>
              <a:buSzPts val="1300"/>
              <a:buAutoNum type="arabicPeriod"/>
            </a:pPr>
            <a:r>
              <a:rPr lang="en" sz="1300"/>
              <a:t>MYL12B</a:t>
            </a:r>
            <a:endParaRPr sz="1300"/>
          </a:p>
          <a:p>
            <a:pPr marL="457200" lvl="0" indent="-311150" algn="l" rtl="0">
              <a:lnSpc>
                <a:spcPct val="150000"/>
              </a:lnSpc>
              <a:spcBef>
                <a:spcPts val="0"/>
              </a:spcBef>
              <a:spcAft>
                <a:spcPts val="0"/>
              </a:spcAft>
              <a:buSzPts val="1300"/>
              <a:buAutoNum type="arabicPeriod"/>
            </a:pPr>
            <a:r>
              <a:rPr lang="en" sz="1300"/>
              <a:t>DCC</a:t>
            </a:r>
            <a:endParaRPr sz="1300"/>
          </a:p>
          <a:p>
            <a:pPr marL="457200" lvl="0" indent="-311150" algn="l" rtl="0">
              <a:lnSpc>
                <a:spcPct val="150000"/>
              </a:lnSpc>
              <a:spcBef>
                <a:spcPts val="0"/>
              </a:spcBef>
              <a:spcAft>
                <a:spcPts val="0"/>
              </a:spcAft>
              <a:buSzPts val="1300"/>
              <a:buAutoNum type="arabicPeriod"/>
            </a:pPr>
            <a:r>
              <a:rPr lang="en" sz="1300"/>
              <a:t>ZNF532</a:t>
            </a:r>
            <a:endParaRPr sz="1300"/>
          </a:p>
          <a:p>
            <a:pPr marL="457200" lvl="0" indent="-311150" algn="l" rtl="0">
              <a:lnSpc>
                <a:spcPct val="150000"/>
              </a:lnSpc>
              <a:spcBef>
                <a:spcPts val="0"/>
              </a:spcBef>
              <a:spcAft>
                <a:spcPts val="0"/>
              </a:spcAft>
              <a:buSzPts val="1300"/>
              <a:buAutoNum type="arabicPeriod"/>
            </a:pPr>
            <a:r>
              <a:rPr lang="en" sz="1300"/>
              <a:t>RAB27B</a:t>
            </a:r>
            <a:endParaRPr sz="1300"/>
          </a:p>
          <a:p>
            <a:pPr marL="457200" lvl="0" indent="-311150" algn="l" rtl="0">
              <a:lnSpc>
                <a:spcPct val="150000"/>
              </a:lnSpc>
              <a:spcBef>
                <a:spcPts val="0"/>
              </a:spcBef>
              <a:spcAft>
                <a:spcPts val="0"/>
              </a:spcAft>
              <a:buSzPts val="1300"/>
              <a:buAutoNum type="arabicPeriod"/>
            </a:pPr>
            <a:r>
              <a:rPr lang="en" sz="1300"/>
              <a:t>PTPRM</a:t>
            </a:r>
            <a:endParaRPr sz="1300"/>
          </a:p>
          <a:p>
            <a:pPr marL="457200" lvl="0" indent="-311150" algn="l" rtl="0">
              <a:lnSpc>
                <a:spcPct val="150000"/>
              </a:lnSpc>
              <a:spcBef>
                <a:spcPts val="0"/>
              </a:spcBef>
              <a:spcAft>
                <a:spcPts val="0"/>
              </a:spcAft>
              <a:buSzPts val="1300"/>
              <a:buAutoNum type="arabicPeriod"/>
            </a:pPr>
            <a:r>
              <a:rPr lang="en" sz="1300"/>
              <a:t>ANKRD12</a:t>
            </a:r>
            <a:endParaRPr sz="1300"/>
          </a:p>
          <a:p>
            <a:pPr marL="457200" lvl="0" indent="-311150" algn="l" rtl="0">
              <a:lnSpc>
                <a:spcPct val="150000"/>
              </a:lnSpc>
              <a:spcBef>
                <a:spcPts val="0"/>
              </a:spcBef>
              <a:spcAft>
                <a:spcPts val="0"/>
              </a:spcAft>
              <a:buSzPts val="1300"/>
              <a:buAutoNum type="arabicPeriod"/>
            </a:pPr>
            <a:r>
              <a:rPr lang="en" sz="1300"/>
              <a:t>DOK6</a:t>
            </a:r>
            <a:endParaRPr sz="1300"/>
          </a:p>
        </p:txBody>
      </p:sp>
      <p:sp>
        <p:nvSpPr>
          <p:cNvPr id="502" name="Google Shape;502;p58"/>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03" name="Google Shape;503;p58"/>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04" name="Google Shape;504;p58"/>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  impact score using SnpEff</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network analysis using KNIT</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The network identified seems to be related to DNA damage repair/DNA replication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ZNF407 is affected by WDR5 that could lead to colon cancer progress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Mutation in SETBP1 is associated with Schinzel-Giedion midface retraction syndrome  </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505" name="Google Shape;50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pic>
        <p:nvPicPr>
          <p:cNvPr id="506" name="Google Shape;506;p58"/>
          <p:cNvPicPr preferRelativeResize="0"/>
          <p:nvPr/>
        </p:nvPicPr>
        <p:blipFill>
          <a:blip r:embed="rId3">
            <a:alphaModFix/>
          </a:blip>
          <a:stretch>
            <a:fillRect/>
          </a:stretch>
        </p:blipFill>
        <p:spPr>
          <a:xfrm rot="-5400000" flipH="1">
            <a:off x="5409663" y="-1160762"/>
            <a:ext cx="1921200" cy="4628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9"/>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2</a:t>
            </a:r>
            <a:endParaRPr sz="1887"/>
          </a:p>
          <a:p>
            <a:pPr marL="0" lvl="0" indent="0" algn="l" rtl="0">
              <a:spcBef>
                <a:spcPts val="0"/>
              </a:spcBef>
              <a:spcAft>
                <a:spcPts val="0"/>
              </a:spcAft>
              <a:buSzPts val="891"/>
              <a:buNone/>
            </a:pPr>
            <a:r>
              <a:rPr lang="en" sz="1887"/>
              <a:t>(chr 18)</a:t>
            </a:r>
            <a:endParaRPr sz="1887"/>
          </a:p>
        </p:txBody>
      </p:sp>
      <p:sp>
        <p:nvSpPr>
          <p:cNvPr id="512" name="Google Shape;512;p59"/>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13" name="Google Shape;513;p59"/>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SLC14A2</a:t>
            </a:r>
            <a:endParaRPr sz="1300"/>
          </a:p>
          <a:p>
            <a:pPr marL="457200" lvl="0" indent="-311150" algn="l" rtl="0">
              <a:lnSpc>
                <a:spcPct val="150000"/>
              </a:lnSpc>
              <a:spcBef>
                <a:spcPts val="0"/>
              </a:spcBef>
              <a:spcAft>
                <a:spcPts val="0"/>
              </a:spcAft>
              <a:buSzPts val="1300"/>
              <a:buAutoNum type="arabicPeriod"/>
            </a:pPr>
            <a:r>
              <a:rPr lang="en" sz="1300"/>
              <a:t>L3MBTL4</a:t>
            </a:r>
            <a:endParaRPr sz="1300"/>
          </a:p>
          <a:p>
            <a:pPr marL="457200" lvl="0" indent="-311150" algn="l" rtl="0">
              <a:lnSpc>
                <a:spcPct val="150000"/>
              </a:lnSpc>
              <a:spcBef>
                <a:spcPts val="0"/>
              </a:spcBef>
              <a:spcAft>
                <a:spcPts val="0"/>
              </a:spcAft>
              <a:buSzPts val="1300"/>
              <a:buAutoNum type="arabicPeriod"/>
            </a:pPr>
            <a:r>
              <a:rPr lang="en" sz="1300"/>
              <a:t>DOK6</a:t>
            </a:r>
            <a:endParaRPr sz="1300"/>
          </a:p>
          <a:p>
            <a:pPr marL="457200" lvl="0" indent="-311150" algn="l" rtl="0">
              <a:lnSpc>
                <a:spcPct val="150000"/>
              </a:lnSpc>
              <a:spcBef>
                <a:spcPts val="0"/>
              </a:spcBef>
              <a:spcAft>
                <a:spcPts val="0"/>
              </a:spcAft>
              <a:buSzPts val="1300"/>
              <a:buAutoNum type="arabicPeriod"/>
            </a:pPr>
            <a:r>
              <a:rPr lang="en" sz="1300"/>
              <a:t>PIGN</a:t>
            </a:r>
            <a:endParaRPr sz="1300"/>
          </a:p>
          <a:p>
            <a:pPr marL="457200" lvl="0" indent="-311150" algn="l" rtl="0">
              <a:lnSpc>
                <a:spcPct val="150000"/>
              </a:lnSpc>
              <a:spcBef>
                <a:spcPts val="0"/>
              </a:spcBef>
              <a:spcAft>
                <a:spcPts val="0"/>
              </a:spcAft>
              <a:buSzPts val="1300"/>
              <a:buAutoNum type="arabicPeriod"/>
            </a:pPr>
            <a:r>
              <a:rPr lang="en" sz="1300"/>
              <a:t>DCC</a:t>
            </a:r>
            <a:endParaRPr sz="1300"/>
          </a:p>
          <a:p>
            <a:pPr marL="457200" lvl="0" indent="-311150" algn="l" rtl="0">
              <a:lnSpc>
                <a:spcPct val="150000"/>
              </a:lnSpc>
              <a:spcBef>
                <a:spcPts val="0"/>
              </a:spcBef>
              <a:spcAft>
                <a:spcPts val="0"/>
              </a:spcAft>
              <a:buSzPts val="1300"/>
              <a:buAutoNum type="arabicPeriod"/>
            </a:pPr>
            <a:r>
              <a:rPr lang="en" sz="1300"/>
              <a:t>PIEZO2</a:t>
            </a:r>
            <a:endParaRPr sz="1300"/>
          </a:p>
          <a:p>
            <a:pPr marL="457200" lvl="0" indent="-311150" algn="l" rtl="0">
              <a:lnSpc>
                <a:spcPct val="150000"/>
              </a:lnSpc>
              <a:spcBef>
                <a:spcPts val="0"/>
              </a:spcBef>
              <a:spcAft>
                <a:spcPts val="0"/>
              </a:spcAft>
              <a:buSzPts val="1300"/>
              <a:buAutoNum type="arabicPeriod"/>
            </a:pPr>
            <a:r>
              <a:rPr lang="en" sz="1300"/>
              <a:t>DLGAP1</a:t>
            </a:r>
            <a:endParaRPr sz="1300"/>
          </a:p>
          <a:p>
            <a:pPr marL="457200" lvl="0" indent="-311150" algn="l" rtl="0">
              <a:lnSpc>
                <a:spcPct val="150000"/>
              </a:lnSpc>
              <a:spcBef>
                <a:spcPts val="0"/>
              </a:spcBef>
              <a:spcAft>
                <a:spcPts val="0"/>
              </a:spcAft>
              <a:buSzPts val="1300"/>
              <a:buAutoNum type="arabicPeriod"/>
            </a:pPr>
            <a:r>
              <a:rPr lang="en" sz="1300"/>
              <a:t>PTPRM</a:t>
            </a:r>
            <a:endParaRPr sz="1300"/>
          </a:p>
          <a:p>
            <a:pPr marL="457200" lvl="0" indent="-311150" algn="l" rtl="0">
              <a:lnSpc>
                <a:spcPct val="150000"/>
              </a:lnSpc>
              <a:spcBef>
                <a:spcPts val="0"/>
              </a:spcBef>
              <a:spcAft>
                <a:spcPts val="0"/>
              </a:spcAft>
              <a:buSzPts val="1300"/>
              <a:buAutoNum type="arabicPeriod"/>
            </a:pPr>
            <a:r>
              <a:rPr lang="en" sz="1300"/>
              <a:t>LINC00907</a:t>
            </a:r>
            <a:endParaRPr sz="1300"/>
          </a:p>
          <a:p>
            <a:pPr marL="457200" lvl="0" indent="-311150" algn="l" rtl="0">
              <a:lnSpc>
                <a:spcPct val="150000"/>
              </a:lnSpc>
              <a:spcBef>
                <a:spcPts val="0"/>
              </a:spcBef>
              <a:spcAft>
                <a:spcPts val="0"/>
              </a:spcAft>
              <a:buSzPts val="1300"/>
              <a:buAutoNum type="arabicPeriod"/>
            </a:pPr>
            <a:r>
              <a:rPr lang="en" sz="1300"/>
              <a:t>AQP4-AS1</a:t>
            </a:r>
            <a:endParaRPr sz="1300"/>
          </a:p>
        </p:txBody>
      </p:sp>
      <p:sp>
        <p:nvSpPr>
          <p:cNvPr id="514" name="Google Shape;514;p59"/>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15" name="Google Shape;515;p59"/>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6" name="Google Shape;516;p59"/>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Prioritization approach: mutational burden</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Downstream analysis:  gene expression analysis and structural analysis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Findings: </a:t>
            </a:r>
            <a:endParaRPr sz="16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Comparison of gene expression levels of target genes indicates mutations affect tissue-specific genes and ubiquitous genes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Protein structure illuminate the possible effects of the mutational burden, since several amino acid were changed in the structures. However, fortunately, none affected active sites or protein protein interfaces </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517" name="Google Shape;517;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pic>
        <p:nvPicPr>
          <p:cNvPr id="518" name="Google Shape;518;p59"/>
          <p:cNvPicPr preferRelativeResize="0"/>
          <p:nvPr/>
        </p:nvPicPr>
        <p:blipFill>
          <a:blip r:embed="rId3">
            <a:alphaModFix/>
          </a:blip>
          <a:stretch>
            <a:fillRect/>
          </a:stretch>
        </p:blipFill>
        <p:spPr>
          <a:xfrm>
            <a:off x="4221700" y="158300"/>
            <a:ext cx="2696229" cy="19901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0"/>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3 (chr 18)</a:t>
            </a:r>
            <a:endParaRPr sz="1887"/>
          </a:p>
        </p:txBody>
      </p:sp>
      <p:sp>
        <p:nvSpPr>
          <p:cNvPr id="524" name="Google Shape;524;p60"/>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25" name="Google Shape;525;p60"/>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MBP</a:t>
            </a:r>
            <a:endParaRPr sz="1300"/>
          </a:p>
          <a:p>
            <a:pPr marL="457200" lvl="0" indent="-311150" algn="l" rtl="0">
              <a:lnSpc>
                <a:spcPct val="150000"/>
              </a:lnSpc>
              <a:spcBef>
                <a:spcPts val="0"/>
              </a:spcBef>
              <a:spcAft>
                <a:spcPts val="0"/>
              </a:spcAft>
              <a:buSzPts val="1300"/>
              <a:buAutoNum type="arabicPeriod"/>
            </a:pPr>
            <a:r>
              <a:rPr lang="en" sz="1300"/>
              <a:t>LDLRAD4</a:t>
            </a:r>
            <a:endParaRPr sz="1300"/>
          </a:p>
          <a:p>
            <a:pPr marL="457200" lvl="0" indent="-311150" algn="l" rtl="0">
              <a:lnSpc>
                <a:spcPct val="150000"/>
              </a:lnSpc>
              <a:spcBef>
                <a:spcPts val="0"/>
              </a:spcBef>
              <a:spcAft>
                <a:spcPts val="0"/>
              </a:spcAft>
              <a:buSzPts val="1300"/>
              <a:buAutoNum type="arabicPeriod"/>
            </a:pPr>
            <a:r>
              <a:rPr lang="en" sz="1300"/>
              <a:t>SMAD2</a:t>
            </a:r>
            <a:endParaRPr sz="1300"/>
          </a:p>
          <a:p>
            <a:pPr marL="457200" lvl="0" indent="-311150" algn="l" rtl="0">
              <a:lnSpc>
                <a:spcPct val="150000"/>
              </a:lnSpc>
              <a:spcBef>
                <a:spcPts val="0"/>
              </a:spcBef>
              <a:spcAft>
                <a:spcPts val="0"/>
              </a:spcAft>
              <a:buSzPts val="1300"/>
              <a:buAutoNum type="arabicPeriod"/>
            </a:pPr>
            <a:r>
              <a:rPr lang="en" sz="1300"/>
              <a:t>SMCHD1</a:t>
            </a:r>
            <a:endParaRPr sz="1300"/>
          </a:p>
          <a:p>
            <a:pPr marL="457200" lvl="0" indent="-311150" algn="l" rtl="0">
              <a:lnSpc>
                <a:spcPct val="150000"/>
              </a:lnSpc>
              <a:spcBef>
                <a:spcPts val="0"/>
              </a:spcBef>
              <a:spcAft>
                <a:spcPts val="0"/>
              </a:spcAft>
              <a:buSzPts val="1300"/>
              <a:buAutoNum type="arabicPeriod"/>
            </a:pPr>
            <a:r>
              <a:rPr lang="en" sz="1300"/>
              <a:t>PIGN</a:t>
            </a:r>
            <a:endParaRPr sz="1300"/>
          </a:p>
          <a:p>
            <a:pPr marL="457200" lvl="0" indent="-311150" algn="l" rtl="0">
              <a:lnSpc>
                <a:spcPct val="150000"/>
              </a:lnSpc>
              <a:spcBef>
                <a:spcPts val="0"/>
              </a:spcBef>
              <a:spcAft>
                <a:spcPts val="0"/>
              </a:spcAft>
              <a:buSzPts val="1300"/>
              <a:buAutoNum type="arabicPeriod"/>
            </a:pPr>
            <a:r>
              <a:rPr lang="en" sz="1300"/>
              <a:t>PIEZO2</a:t>
            </a:r>
            <a:endParaRPr sz="1300"/>
          </a:p>
          <a:p>
            <a:pPr marL="457200" lvl="0" indent="-311150" algn="l" rtl="0">
              <a:lnSpc>
                <a:spcPct val="150000"/>
              </a:lnSpc>
              <a:spcBef>
                <a:spcPts val="0"/>
              </a:spcBef>
              <a:spcAft>
                <a:spcPts val="0"/>
              </a:spcAft>
              <a:buSzPts val="1300"/>
              <a:buAutoNum type="arabicPeriod"/>
            </a:pPr>
            <a:r>
              <a:rPr lang="en" sz="1300"/>
              <a:t>ALPK2</a:t>
            </a:r>
            <a:endParaRPr sz="1300"/>
          </a:p>
          <a:p>
            <a:pPr marL="457200" lvl="0" indent="-311150" algn="l" rtl="0">
              <a:lnSpc>
                <a:spcPct val="150000"/>
              </a:lnSpc>
              <a:spcBef>
                <a:spcPts val="0"/>
              </a:spcBef>
              <a:spcAft>
                <a:spcPts val="0"/>
              </a:spcAft>
              <a:buSzPts val="1300"/>
              <a:buAutoNum type="arabicPeriod"/>
            </a:pPr>
            <a:r>
              <a:rPr lang="en" sz="1300"/>
              <a:t>NEDD4L</a:t>
            </a:r>
            <a:endParaRPr sz="1300"/>
          </a:p>
          <a:p>
            <a:pPr marL="457200" lvl="0" indent="-311150" algn="l" rtl="0">
              <a:lnSpc>
                <a:spcPct val="150000"/>
              </a:lnSpc>
              <a:spcBef>
                <a:spcPts val="0"/>
              </a:spcBef>
              <a:spcAft>
                <a:spcPts val="0"/>
              </a:spcAft>
              <a:buSzPts val="1300"/>
              <a:buAutoNum type="arabicPeriod"/>
            </a:pPr>
            <a:r>
              <a:rPr lang="en" sz="1300"/>
              <a:t>CD226</a:t>
            </a:r>
            <a:endParaRPr sz="1300"/>
          </a:p>
          <a:p>
            <a:pPr marL="457200" lvl="0" indent="-311150" algn="l" rtl="0">
              <a:lnSpc>
                <a:spcPct val="150000"/>
              </a:lnSpc>
              <a:spcBef>
                <a:spcPts val="0"/>
              </a:spcBef>
              <a:spcAft>
                <a:spcPts val="0"/>
              </a:spcAft>
              <a:buSzPts val="1300"/>
              <a:buAutoNum type="arabicPeriod"/>
            </a:pPr>
            <a:r>
              <a:rPr lang="en" sz="1300"/>
              <a:t>ARHGAP28</a:t>
            </a:r>
            <a:endParaRPr sz="1300"/>
          </a:p>
          <a:p>
            <a:pPr marL="0" lvl="0" indent="0" algn="l" rtl="0">
              <a:lnSpc>
                <a:spcPct val="150000"/>
              </a:lnSpc>
              <a:spcBef>
                <a:spcPts val="0"/>
              </a:spcBef>
              <a:spcAft>
                <a:spcPts val="0"/>
              </a:spcAft>
              <a:buNone/>
            </a:pPr>
            <a:endParaRPr sz="1300"/>
          </a:p>
        </p:txBody>
      </p:sp>
      <p:sp>
        <p:nvSpPr>
          <p:cNvPr id="526" name="Google Shape;526;p60"/>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27" name="Google Shape;527;p60"/>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28" name="Google Shape;528;p60"/>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  mutational burden</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text mining analysis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NEDD4L has the highest correlation with the word hypertension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It is involved in blood pressure maintenance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CD226 has a correlation of 0.79 with the word autoimmune </a:t>
            </a:r>
            <a:endParaRPr sz="1200">
              <a:solidFill>
                <a:schemeClr val="dk2"/>
              </a:solidFill>
            </a:endParaRPr>
          </a:p>
          <a:p>
            <a:pPr marL="1371600" lvl="1" indent="-304800" algn="l" rtl="0">
              <a:lnSpc>
                <a:spcPct val="115000"/>
              </a:lnSpc>
              <a:spcBef>
                <a:spcPts val="0"/>
              </a:spcBef>
              <a:spcAft>
                <a:spcPts val="0"/>
              </a:spcAft>
              <a:buClr>
                <a:schemeClr val="dk2"/>
              </a:buClr>
              <a:buSzPts val="1200"/>
              <a:buAutoNum type="romanLcPeriod"/>
            </a:pPr>
            <a:r>
              <a:rPr lang="en" sz="1200">
                <a:solidFill>
                  <a:schemeClr val="dk2"/>
                </a:solidFill>
              </a:rPr>
              <a:t>It is indeed associated with many autoimmune diseases including refractory celiac disease </a:t>
            </a:r>
            <a:endParaRPr sz="1200">
              <a:solidFill>
                <a:schemeClr val="dk2"/>
              </a:solidFill>
            </a:endParaRPr>
          </a:p>
          <a:p>
            <a:pPr marL="0" lvl="0" indent="0" algn="l" rtl="0">
              <a:lnSpc>
                <a:spcPct val="115000"/>
              </a:lnSpc>
              <a:spcBef>
                <a:spcPts val="1200"/>
              </a:spcBef>
              <a:spcAft>
                <a:spcPts val="0"/>
              </a:spcAft>
              <a:buNone/>
            </a:pPr>
            <a:endParaRPr sz="1200">
              <a:solidFill>
                <a:schemeClr val="dk2"/>
              </a:solidFill>
            </a:endParaRPr>
          </a:p>
          <a:p>
            <a:pPr marL="0" lvl="0" indent="0" algn="l" rtl="0">
              <a:lnSpc>
                <a:spcPct val="115000"/>
              </a:lnSpc>
              <a:spcBef>
                <a:spcPts val="1200"/>
              </a:spcBef>
              <a:spcAft>
                <a:spcPts val="1200"/>
              </a:spcAft>
              <a:buNone/>
            </a:pPr>
            <a:endParaRPr sz="1200">
              <a:solidFill>
                <a:schemeClr val="dk2"/>
              </a:solidFill>
            </a:endParaRPr>
          </a:p>
        </p:txBody>
      </p:sp>
      <p:sp>
        <p:nvSpPr>
          <p:cNvPr id="529" name="Google Shape;529;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pic>
        <p:nvPicPr>
          <p:cNvPr id="530" name="Google Shape;530;p60"/>
          <p:cNvPicPr preferRelativeResize="0"/>
          <p:nvPr/>
        </p:nvPicPr>
        <p:blipFill>
          <a:blip r:embed="rId3">
            <a:alphaModFix/>
          </a:blip>
          <a:stretch>
            <a:fillRect/>
          </a:stretch>
        </p:blipFill>
        <p:spPr>
          <a:xfrm>
            <a:off x="4014850" y="158300"/>
            <a:ext cx="2437613" cy="1990200"/>
          </a:xfrm>
          <a:prstGeom prst="rect">
            <a:avLst/>
          </a:prstGeom>
          <a:noFill/>
          <a:ln>
            <a:noFill/>
          </a:ln>
        </p:spPr>
      </p:pic>
      <p:pic>
        <p:nvPicPr>
          <p:cNvPr id="531" name="Google Shape;531;p60"/>
          <p:cNvPicPr preferRelativeResize="0"/>
          <p:nvPr/>
        </p:nvPicPr>
        <p:blipFill>
          <a:blip r:embed="rId4">
            <a:alphaModFix/>
          </a:blip>
          <a:stretch>
            <a:fillRect/>
          </a:stretch>
        </p:blipFill>
        <p:spPr>
          <a:xfrm>
            <a:off x="6452484" y="158300"/>
            <a:ext cx="2475916" cy="1990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1"/>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4 (chr 18)</a:t>
            </a:r>
            <a:endParaRPr sz="1887"/>
          </a:p>
        </p:txBody>
      </p:sp>
      <p:sp>
        <p:nvSpPr>
          <p:cNvPr id="537" name="Google Shape;537;p61"/>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38" name="Google Shape;538;p61"/>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ALPK2</a:t>
            </a:r>
            <a:endParaRPr sz="1300"/>
          </a:p>
          <a:p>
            <a:pPr marL="457200" lvl="0" indent="-311150" algn="l" rtl="0">
              <a:lnSpc>
                <a:spcPct val="150000"/>
              </a:lnSpc>
              <a:spcBef>
                <a:spcPts val="0"/>
              </a:spcBef>
              <a:spcAft>
                <a:spcPts val="0"/>
              </a:spcAft>
              <a:buSzPts val="1300"/>
              <a:buAutoNum type="arabicPeriod"/>
            </a:pPr>
            <a:r>
              <a:rPr lang="en" sz="1300"/>
              <a:t>CEP192</a:t>
            </a:r>
            <a:endParaRPr sz="1300"/>
          </a:p>
          <a:p>
            <a:pPr marL="457200" lvl="0" indent="-311150" algn="l" rtl="0">
              <a:lnSpc>
                <a:spcPct val="150000"/>
              </a:lnSpc>
              <a:spcBef>
                <a:spcPts val="0"/>
              </a:spcBef>
              <a:spcAft>
                <a:spcPts val="0"/>
              </a:spcAft>
              <a:buSzPts val="1300"/>
              <a:buAutoNum type="arabicPeriod"/>
            </a:pPr>
            <a:r>
              <a:rPr lang="en" sz="1300"/>
              <a:t>SERPINB10</a:t>
            </a:r>
            <a:endParaRPr sz="1300"/>
          </a:p>
          <a:p>
            <a:pPr marL="457200" lvl="0" indent="-311150" algn="l" rtl="0">
              <a:lnSpc>
                <a:spcPct val="150000"/>
              </a:lnSpc>
              <a:spcBef>
                <a:spcPts val="0"/>
              </a:spcBef>
              <a:spcAft>
                <a:spcPts val="0"/>
              </a:spcAft>
              <a:buSzPts val="1300"/>
              <a:buAutoNum type="arabicPeriod"/>
            </a:pPr>
            <a:r>
              <a:rPr lang="en" sz="1300"/>
              <a:t>ANKRD62</a:t>
            </a:r>
            <a:endParaRPr sz="1300"/>
          </a:p>
          <a:p>
            <a:pPr marL="457200" lvl="0" indent="-311150" algn="l" rtl="0">
              <a:lnSpc>
                <a:spcPct val="150000"/>
              </a:lnSpc>
              <a:spcBef>
                <a:spcPts val="0"/>
              </a:spcBef>
              <a:spcAft>
                <a:spcPts val="0"/>
              </a:spcAft>
              <a:buSzPts val="1300"/>
              <a:buAutoNum type="arabicPeriod"/>
            </a:pPr>
            <a:r>
              <a:rPr lang="en" sz="1300"/>
              <a:t>MOCOS</a:t>
            </a:r>
            <a:endParaRPr sz="1300"/>
          </a:p>
          <a:p>
            <a:pPr marL="457200" lvl="0" indent="-311150" algn="l" rtl="0">
              <a:lnSpc>
                <a:spcPct val="150000"/>
              </a:lnSpc>
              <a:spcBef>
                <a:spcPts val="0"/>
              </a:spcBef>
              <a:spcAft>
                <a:spcPts val="0"/>
              </a:spcAft>
              <a:buSzPts val="1300"/>
              <a:buAutoNum type="arabicPeriod"/>
            </a:pPr>
            <a:r>
              <a:rPr lang="en" sz="1300"/>
              <a:t>SLC35G4</a:t>
            </a:r>
            <a:endParaRPr sz="1300"/>
          </a:p>
          <a:p>
            <a:pPr marL="457200" lvl="0" indent="-311150" algn="l" rtl="0">
              <a:lnSpc>
                <a:spcPct val="150000"/>
              </a:lnSpc>
              <a:spcBef>
                <a:spcPts val="0"/>
              </a:spcBef>
              <a:spcAft>
                <a:spcPts val="0"/>
              </a:spcAft>
              <a:buSzPts val="1300"/>
              <a:buAutoNum type="arabicPeriod"/>
            </a:pPr>
            <a:r>
              <a:rPr lang="en" sz="1300"/>
              <a:t>COLEC12</a:t>
            </a:r>
            <a:endParaRPr sz="1300"/>
          </a:p>
          <a:p>
            <a:pPr marL="457200" lvl="0" indent="-311150" algn="l" rtl="0">
              <a:lnSpc>
                <a:spcPct val="150000"/>
              </a:lnSpc>
              <a:spcBef>
                <a:spcPts val="0"/>
              </a:spcBef>
              <a:spcAft>
                <a:spcPts val="0"/>
              </a:spcAft>
              <a:buSzPts val="1300"/>
              <a:buAutoNum type="arabicPeriod"/>
            </a:pPr>
            <a:r>
              <a:rPr lang="en" sz="1300"/>
              <a:t>ELOA2</a:t>
            </a:r>
            <a:endParaRPr sz="1300"/>
          </a:p>
          <a:p>
            <a:pPr marL="457200" lvl="0" indent="-311150" algn="l" rtl="0">
              <a:lnSpc>
                <a:spcPct val="150000"/>
              </a:lnSpc>
              <a:spcBef>
                <a:spcPts val="0"/>
              </a:spcBef>
              <a:spcAft>
                <a:spcPts val="0"/>
              </a:spcAft>
              <a:buSzPts val="1300"/>
              <a:buAutoNum type="arabicPeriod"/>
            </a:pPr>
            <a:r>
              <a:rPr lang="en" sz="1300"/>
              <a:t>TUBB8B</a:t>
            </a:r>
            <a:endParaRPr sz="1300"/>
          </a:p>
          <a:p>
            <a:pPr marL="457200" lvl="0" indent="-311150" algn="l" rtl="0">
              <a:lnSpc>
                <a:spcPct val="150000"/>
              </a:lnSpc>
              <a:spcBef>
                <a:spcPts val="0"/>
              </a:spcBef>
              <a:spcAft>
                <a:spcPts val="0"/>
              </a:spcAft>
              <a:buSzPts val="1300"/>
              <a:buAutoNum type="arabicPeriod"/>
            </a:pPr>
            <a:r>
              <a:rPr lang="en" sz="1300"/>
              <a:t>CCDC102B</a:t>
            </a:r>
            <a:endParaRPr sz="1300"/>
          </a:p>
        </p:txBody>
      </p:sp>
      <p:sp>
        <p:nvSpPr>
          <p:cNvPr id="539" name="Google Shape;539;p61"/>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40" name="Google Shape;540;p61"/>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41" name="Google Shape;541;p61"/>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  mutational burden of non-synonymous mutations</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gene expression analysis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Most prioritized genes are expressed in heart and testes tissues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The most saturated association in list is cancer/cell cycle regulation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ALPK2 is associated with developmental processes primarily in heart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Almost all mutations observed are in unstructured regions and not disruptive to the protein structure </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542" name="Google Shape;542;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pic>
        <p:nvPicPr>
          <p:cNvPr id="543" name="Google Shape;543;p61" descr="Chart, histogram&#10;&#10;Description automatically generated"/>
          <p:cNvPicPr preferRelativeResize="0"/>
          <p:nvPr/>
        </p:nvPicPr>
        <p:blipFill rotWithShape="1">
          <a:blip r:embed="rId3">
            <a:alphaModFix/>
          </a:blip>
          <a:srcRect/>
          <a:stretch/>
        </p:blipFill>
        <p:spPr>
          <a:xfrm>
            <a:off x="4195975" y="158300"/>
            <a:ext cx="3980400" cy="1990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2"/>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5 (chr 18)</a:t>
            </a:r>
            <a:endParaRPr sz="1887"/>
          </a:p>
        </p:txBody>
      </p:sp>
      <p:sp>
        <p:nvSpPr>
          <p:cNvPr id="549" name="Google Shape;549;p62"/>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50" name="Google Shape;550;p62"/>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DCC</a:t>
            </a:r>
            <a:endParaRPr sz="1300"/>
          </a:p>
          <a:p>
            <a:pPr marL="457200" lvl="0" indent="-311150" algn="l" rtl="0">
              <a:lnSpc>
                <a:spcPct val="150000"/>
              </a:lnSpc>
              <a:spcBef>
                <a:spcPts val="0"/>
              </a:spcBef>
              <a:spcAft>
                <a:spcPts val="0"/>
              </a:spcAft>
              <a:buSzPts val="1300"/>
              <a:buAutoNum type="arabicPeriod"/>
            </a:pPr>
            <a:r>
              <a:rPr lang="en" sz="1300"/>
              <a:t>DLGAP1</a:t>
            </a:r>
            <a:endParaRPr sz="1300"/>
          </a:p>
          <a:p>
            <a:pPr marL="457200" lvl="0" indent="-311150" algn="l" rtl="0">
              <a:lnSpc>
                <a:spcPct val="150000"/>
              </a:lnSpc>
              <a:spcBef>
                <a:spcPts val="0"/>
              </a:spcBef>
              <a:spcAft>
                <a:spcPts val="0"/>
              </a:spcAft>
              <a:buSzPts val="1300"/>
              <a:buAutoNum type="arabicPeriod"/>
            </a:pPr>
            <a:r>
              <a:rPr lang="en" sz="1300"/>
              <a:t>PIEZO2</a:t>
            </a:r>
            <a:endParaRPr sz="1300"/>
          </a:p>
          <a:p>
            <a:pPr marL="457200" lvl="0" indent="-311150" algn="l" rtl="0">
              <a:lnSpc>
                <a:spcPct val="150000"/>
              </a:lnSpc>
              <a:spcBef>
                <a:spcPts val="0"/>
              </a:spcBef>
              <a:spcAft>
                <a:spcPts val="0"/>
              </a:spcAft>
              <a:buSzPts val="1300"/>
              <a:buAutoNum type="arabicPeriod"/>
            </a:pPr>
            <a:r>
              <a:rPr lang="en" sz="1300"/>
              <a:t>PTPRM</a:t>
            </a:r>
            <a:endParaRPr sz="1300"/>
          </a:p>
          <a:p>
            <a:pPr marL="457200" lvl="0" indent="-311150" algn="l" rtl="0">
              <a:lnSpc>
                <a:spcPct val="150000"/>
              </a:lnSpc>
              <a:spcBef>
                <a:spcPts val="0"/>
              </a:spcBef>
              <a:spcAft>
                <a:spcPts val="0"/>
              </a:spcAft>
              <a:buSzPts val="1300"/>
              <a:buAutoNum type="arabicPeriod"/>
            </a:pPr>
            <a:r>
              <a:rPr lang="en" sz="1300"/>
              <a:t>AQP4-AS1</a:t>
            </a:r>
            <a:endParaRPr sz="1300"/>
          </a:p>
          <a:p>
            <a:pPr marL="457200" lvl="0" indent="-311150" algn="l" rtl="0">
              <a:lnSpc>
                <a:spcPct val="150000"/>
              </a:lnSpc>
              <a:spcBef>
                <a:spcPts val="0"/>
              </a:spcBef>
              <a:spcAft>
                <a:spcPts val="0"/>
              </a:spcAft>
              <a:buSzPts val="1300"/>
              <a:buAutoNum type="arabicPeriod"/>
            </a:pPr>
            <a:r>
              <a:rPr lang="en" sz="1300"/>
              <a:t>DOK6</a:t>
            </a:r>
            <a:endParaRPr sz="1300"/>
          </a:p>
          <a:p>
            <a:pPr marL="457200" lvl="0" indent="-311150" algn="l" rtl="0">
              <a:lnSpc>
                <a:spcPct val="150000"/>
              </a:lnSpc>
              <a:spcBef>
                <a:spcPts val="0"/>
              </a:spcBef>
              <a:spcAft>
                <a:spcPts val="0"/>
              </a:spcAft>
              <a:buSzPts val="1300"/>
              <a:buAutoNum type="arabicPeriod"/>
            </a:pPr>
            <a:r>
              <a:rPr lang="en" sz="1300"/>
              <a:t>MYO5B</a:t>
            </a:r>
            <a:endParaRPr sz="1300"/>
          </a:p>
          <a:p>
            <a:pPr marL="457200" lvl="0" indent="-311150" algn="l" rtl="0">
              <a:lnSpc>
                <a:spcPct val="150000"/>
              </a:lnSpc>
              <a:spcBef>
                <a:spcPts val="0"/>
              </a:spcBef>
              <a:spcAft>
                <a:spcPts val="0"/>
              </a:spcAft>
              <a:buSzPts val="1300"/>
              <a:buAutoNum type="arabicPeriod"/>
            </a:pPr>
            <a:r>
              <a:rPr lang="en" sz="1300"/>
              <a:t>LINC00907</a:t>
            </a:r>
            <a:endParaRPr sz="1300"/>
          </a:p>
          <a:p>
            <a:pPr marL="457200" lvl="0" indent="-311150" algn="l" rtl="0">
              <a:lnSpc>
                <a:spcPct val="150000"/>
              </a:lnSpc>
              <a:spcBef>
                <a:spcPts val="0"/>
              </a:spcBef>
              <a:spcAft>
                <a:spcPts val="0"/>
              </a:spcAft>
              <a:buSzPts val="1300"/>
              <a:buAutoNum type="arabicPeriod"/>
            </a:pPr>
            <a:r>
              <a:rPr lang="en" sz="1300"/>
              <a:t>L3MBTL4</a:t>
            </a:r>
            <a:endParaRPr sz="1300"/>
          </a:p>
          <a:p>
            <a:pPr marL="457200" lvl="0" indent="-311150" algn="l" rtl="0">
              <a:lnSpc>
                <a:spcPct val="150000"/>
              </a:lnSpc>
              <a:spcBef>
                <a:spcPts val="0"/>
              </a:spcBef>
              <a:spcAft>
                <a:spcPts val="0"/>
              </a:spcAft>
              <a:buSzPts val="1300"/>
              <a:buAutoNum type="arabicPeriod"/>
            </a:pPr>
            <a:r>
              <a:rPr lang="en" sz="1300"/>
              <a:t>DSEL-AS1</a:t>
            </a:r>
            <a:endParaRPr sz="1300"/>
          </a:p>
        </p:txBody>
      </p:sp>
      <p:sp>
        <p:nvSpPr>
          <p:cNvPr id="551" name="Google Shape;551;p62"/>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52" name="Google Shape;552;p62"/>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53" name="Google Shape;553;p62"/>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Prioritization approach:  mutational burden </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Downstream analysis:  gene expression analysis and STRING network analysis</a:t>
            </a:r>
            <a:endParaRPr sz="1500">
              <a:solidFill>
                <a:schemeClr val="dk2"/>
              </a:solidFill>
            </a:endParaRPr>
          </a:p>
          <a:p>
            <a:pPr marL="457200" lvl="0" indent="-323850" algn="l" rtl="0">
              <a:lnSpc>
                <a:spcPct val="115000"/>
              </a:lnSpc>
              <a:spcBef>
                <a:spcPts val="0"/>
              </a:spcBef>
              <a:spcAft>
                <a:spcPts val="0"/>
              </a:spcAft>
              <a:buClr>
                <a:schemeClr val="dk2"/>
              </a:buClr>
              <a:buSzPts val="1500"/>
              <a:buAutoNum type="arabicPeriod"/>
            </a:pPr>
            <a:r>
              <a:rPr lang="en" sz="1500">
                <a:solidFill>
                  <a:schemeClr val="dk2"/>
                </a:solidFill>
              </a:rPr>
              <a:t>Findings: </a:t>
            </a:r>
            <a:endParaRPr sz="15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Some of these genes expressed in few tissues consistent with known function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Differential expression may point to non-canonical functions: DCC in testis (tumor suppression) : PIEZO2 in lungs (stretch sensation) </a:t>
            </a:r>
            <a:endParaRPr sz="1200">
              <a:solidFill>
                <a:schemeClr val="dk2"/>
              </a:solidFill>
            </a:endParaRPr>
          </a:p>
          <a:p>
            <a:pPr marL="914400" lvl="0" indent="-304800" algn="l" rtl="0">
              <a:lnSpc>
                <a:spcPct val="115000"/>
              </a:lnSpc>
              <a:spcBef>
                <a:spcPts val="0"/>
              </a:spcBef>
              <a:spcAft>
                <a:spcPts val="0"/>
              </a:spcAft>
              <a:buClr>
                <a:schemeClr val="dk2"/>
              </a:buClr>
              <a:buSzPts val="1200"/>
              <a:buAutoNum type="alphaLcPeriod"/>
            </a:pPr>
            <a:r>
              <a:rPr lang="en" sz="1200">
                <a:solidFill>
                  <a:schemeClr val="dk2"/>
                </a:solidFill>
              </a:rPr>
              <a:t>Mutated genes are pieces in larger pathways: disruption → downstream effects</a:t>
            </a:r>
            <a:endParaRPr sz="12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554" name="Google Shape;554;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pic>
        <p:nvPicPr>
          <p:cNvPr id="555" name="Google Shape;555;p62"/>
          <p:cNvPicPr preferRelativeResize="0"/>
          <p:nvPr/>
        </p:nvPicPr>
        <p:blipFill>
          <a:blip r:embed="rId3">
            <a:alphaModFix/>
          </a:blip>
          <a:stretch>
            <a:fillRect/>
          </a:stretch>
        </p:blipFill>
        <p:spPr>
          <a:xfrm>
            <a:off x="4226600" y="87375"/>
            <a:ext cx="2934549" cy="2061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3"/>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2022 group 6 (chr 18)</a:t>
            </a:r>
            <a:endParaRPr sz="1887"/>
          </a:p>
        </p:txBody>
      </p:sp>
      <p:sp>
        <p:nvSpPr>
          <p:cNvPr id="561" name="Google Shape;561;p63"/>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62" name="Google Shape;562;p63"/>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     Top 10 Prioritized Genes </a:t>
            </a:r>
            <a:endParaRPr sz="1000">
              <a:solidFill>
                <a:schemeClr val="dk1"/>
              </a:solidFill>
            </a:endParaRPr>
          </a:p>
          <a:p>
            <a:pPr marL="457200" lvl="0" indent="-311150" algn="l" rtl="0">
              <a:lnSpc>
                <a:spcPct val="150000"/>
              </a:lnSpc>
              <a:spcBef>
                <a:spcPts val="0"/>
              </a:spcBef>
              <a:spcAft>
                <a:spcPts val="0"/>
              </a:spcAft>
              <a:buSzPts val="1300"/>
              <a:buAutoNum type="arabicPeriod"/>
            </a:pPr>
            <a:r>
              <a:rPr lang="en" sz="1300"/>
              <a:t>ALPK2</a:t>
            </a:r>
            <a:endParaRPr sz="1300"/>
          </a:p>
          <a:p>
            <a:pPr marL="457200" lvl="0" indent="-311150" algn="l" rtl="0">
              <a:lnSpc>
                <a:spcPct val="150000"/>
              </a:lnSpc>
              <a:spcBef>
                <a:spcPts val="0"/>
              </a:spcBef>
              <a:spcAft>
                <a:spcPts val="0"/>
              </a:spcAft>
              <a:buSzPts val="1300"/>
              <a:buAutoNum type="arabicPeriod"/>
            </a:pPr>
            <a:r>
              <a:rPr lang="en" sz="1300"/>
              <a:t>CEP192</a:t>
            </a:r>
            <a:endParaRPr sz="1300"/>
          </a:p>
          <a:p>
            <a:pPr marL="457200" lvl="0" indent="-311150" algn="l" rtl="0">
              <a:lnSpc>
                <a:spcPct val="150000"/>
              </a:lnSpc>
              <a:spcBef>
                <a:spcPts val="0"/>
              </a:spcBef>
              <a:spcAft>
                <a:spcPts val="0"/>
              </a:spcAft>
              <a:buSzPts val="1300"/>
              <a:buAutoNum type="arabicPeriod"/>
            </a:pPr>
            <a:r>
              <a:rPr lang="en" sz="1300"/>
              <a:t>SERPINB10</a:t>
            </a:r>
            <a:endParaRPr sz="1300"/>
          </a:p>
          <a:p>
            <a:pPr marL="457200" lvl="0" indent="-311150" algn="l" rtl="0">
              <a:lnSpc>
                <a:spcPct val="150000"/>
              </a:lnSpc>
              <a:spcBef>
                <a:spcPts val="0"/>
              </a:spcBef>
              <a:spcAft>
                <a:spcPts val="0"/>
              </a:spcAft>
              <a:buSzPts val="1300"/>
              <a:buAutoNum type="arabicPeriod"/>
            </a:pPr>
            <a:r>
              <a:rPr lang="en" sz="1300"/>
              <a:t>ANKRD62</a:t>
            </a:r>
            <a:endParaRPr sz="1300"/>
          </a:p>
          <a:p>
            <a:pPr marL="457200" lvl="0" indent="-311150" algn="l" rtl="0">
              <a:lnSpc>
                <a:spcPct val="150000"/>
              </a:lnSpc>
              <a:spcBef>
                <a:spcPts val="0"/>
              </a:spcBef>
              <a:spcAft>
                <a:spcPts val="0"/>
              </a:spcAft>
              <a:buSzPts val="1300"/>
              <a:buAutoNum type="arabicPeriod"/>
            </a:pPr>
            <a:r>
              <a:rPr lang="en" sz="1300"/>
              <a:t>MOCOS</a:t>
            </a:r>
            <a:endParaRPr sz="1300"/>
          </a:p>
          <a:p>
            <a:pPr marL="457200" lvl="0" indent="-311150" algn="l" rtl="0">
              <a:lnSpc>
                <a:spcPct val="150000"/>
              </a:lnSpc>
              <a:spcBef>
                <a:spcPts val="0"/>
              </a:spcBef>
              <a:spcAft>
                <a:spcPts val="0"/>
              </a:spcAft>
              <a:buSzPts val="1300"/>
              <a:buAutoNum type="arabicPeriod"/>
            </a:pPr>
            <a:r>
              <a:rPr lang="en" sz="1300"/>
              <a:t>SLC35G4</a:t>
            </a:r>
            <a:endParaRPr sz="1300"/>
          </a:p>
          <a:p>
            <a:pPr marL="457200" lvl="0" indent="-311150" algn="l" rtl="0">
              <a:lnSpc>
                <a:spcPct val="150000"/>
              </a:lnSpc>
              <a:spcBef>
                <a:spcPts val="0"/>
              </a:spcBef>
              <a:spcAft>
                <a:spcPts val="0"/>
              </a:spcAft>
              <a:buSzPts val="1300"/>
              <a:buAutoNum type="arabicPeriod"/>
            </a:pPr>
            <a:r>
              <a:rPr lang="en" sz="1300"/>
              <a:t>COLEC12</a:t>
            </a:r>
            <a:endParaRPr sz="1300"/>
          </a:p>
          <a:p>
            <a:pPr marL="457200" lvl="0" indent="-311150" algn="l" rtl="0">
              <a:lnSpc>
                <a:spcPct val="150000"/>
              </a:lnSpc>
              <a:spcBef>
                <a:spcPts val="0"/>
              </a:spcBef>
              <a:spcAft>
                <a:spcPts val="0"/>
              </a:spcAft>
              <a:buSzPts val="1300"/>
              <a:buAutoNum type="arabicPeriod"/>
            </a:pPr>
            <a:r>
              <a:rPr lang="en" sz="1300"/>
              <a:t>ELOA2</a:t>
            </a:r>
            <a:endParaRPr sz="1300"/>
          </a:p>
          <a:p>
            <a:pPr marL="457200" lvl="0" indent="-311150" algn="l" rtl="0">
              <a:lnSpc>
                <a:spcPct val="150000"/>
              </a:lnSpc>
              <a:spcBef>
                <a:spcPts val="0"/>
              </a:spcBef>
              <a:spcAft>
                <a:spcPts val="0"/>
              </a:spcAft>
              <a:buSzPts val="1300"/>
              <a:buAutoNum type="arabicPeriod"/>
            </a:pPr>
            <a:r>
              <a:rPr lang="en" sz="1300"/>
              <a:t>TUBB8B</a:t>
            </a:r>
            <a:endParaRPr sz="1300"/>
          </a:p>
          <a:p>
            <a:pPr marL="457200" lvl="0" indent="-311150" algn="l" rtl="0">
              <a:lnSpc>
                <a:spcPct val="150000"/>
              </a:lnSpc>
              <a:spcBef>
                <a:spcPts val="0"/>
              </a:spcBef>
              <a:spcAft>
                <a:spcPts val="0"/>
              </a:spcAft>
              <a:buSzPts val="1300"/>
              <a:buAutoNum type="arabicPeriod"/>
            </a:pPr>
            <a:r>
              <a:rPr lang="en" sz="1300"/>
              <a:t>CCDC102B</a:t>
            </a:r>
            <a:endParaRPr sz="1300"/>
          </a:p>
        </p:txBody>
      </p:sp>
      <p:sp>
        <p:nvSpPr>
          <p:cNvPr id="563" name="Google Shape;563;p63"/>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64" name="Google Shape;564;p63"/>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5" name="Google Shape;565;p63"/>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Summary: </a:t>
            </a:r>
            <a:endParaRPr sz="1600">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  nonsynonymous exonic mutational burden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gene expression analysis (single cell analysis) </a:t>
            </a:r>
            <a:endParaRPr>
              <a:solidFill>
                <a:schemeClr val="dk2"/>
              </a:solidFill>
            </a:endParaRPr>
          </a:p>
          <a:p>
            <a:pPr marL="45720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lvl="0" indent="-311150" algn="l" rtl="0">
              <a:lnSpc>
                <a:spcPct val="115000"/>
              </a:lnSpc>
              <a:spcBef>
                <a:spcPts val="0"/>
              </a:spcBef>
              <a:spcAft>
                <a:spcPts val="0"/>
              </a:spcAft>
              <a:buClr>
                <a:schemeClr val="dk2"/>
              </a:buClr>
              <a:buSzPts val="1300"/>
              <a:buAutoNum type="alphaLcPeriod"/>
            </a:pPr>
            <a:r>
              <a:rPr lang="en" sz="1300">
                <a:solidFill>
                  <a:schemeClr val="dk2"/>
                </a:solidFill>
              </a:rPr>
              <a:t>Gene expression profiles suggest that differentially expressed genes may associate with tissue-specific functions </a:t>
            </a:r>
            <a:endParaRPr sz="1300">
              <a:solidFill>
                <a:schemeClr val="dk2"/>
              </a:solidFill>
            </a:endParaRPr>
          </a:p>
          <a:p>
            <a:pPr marL="914400" lvl="0" indent="-311150" algn="l" rtl="0">
              <a:lnSpc>
                <a:spcPct val="115000"/>
              </a:lnSpc>
              <a:spcBef>
                <a:spcPts val="0"/>
              </a:spcBef>
              <a:spcAft>
                <a:spcPts val="0"/>
              </a:spcAft>
              <a:buClr>
                <a:schemeClr val="dk2"/>
              </a:buClr>
              <a:buSzPts val="1300"/>
              <a:buAutoNum type="alphaLcPeriod"/>
            </a:pPr>
            <a:r>
              <a:rPr lang="en" sz="1300">
                <a:solidFill>
                  <a:schemeClr val="dk2"/>
                </a:solidFill>
              </a:rPr>
              <a:t>Most genes are associated with polymorphisms and are part of disease-proliferation pathways and mechanisms.</a:t>
            </a:r>
            <a:endParaRPr sz="1300">
              <a:solidFill>
                <a:schemeClr val="dk2"/>
              </a:solidFill>
            </a:endParaRPr>
          </a:p>
          <a:p>
            <a:pPr marL="0" lvl="0" indent="0" algn="l" rtl="0">
              <a:lnSpc>
                <a:spcPct val="115000"/>
              </a:lnSpc>
              <a:spcBef>
                <a:spcPts val="1200"/>
              </a:spcBef>
              <a:spcAft>
                <a:spcPts val="0"/>
              </a:spcAft>
              <a:buNone/>
            </a:pPr>
            <a:endParaRPr sz="1300">
              <a:solidFill>
                <a:schemeClr val="dk2"/>
              </a:solidFill>
            </a:endParaRPr>
          </a:p>
          <a:p>
            <a:pPr marL="914400" lvl="0" indent="0" algn="l" rtl="0">
              <a:lnSpc>
                <a:spcPct val="115000"/>
              </a:lnSpc>
              <a:spcBef>
                <a:spcPts val="1200"/>
              </a:spcBef>
              <a:spcAft>
                <a:spcPts val="1200"/>
              </a:spcAft>
              <a:buNone/>
            </a:pPr>
            <a:endParaRPr sz="1200">
              <a:solidFill>
                <a:schemeClr val="dk2"/>
              </a:solidFill>
            </a:endParaRPr>
          </a:p>
        </p:txBody>
      </p:sp>
      <p:sp>
        <p:nvSpPr>
          <p:cNvPr id="566" name="Google Shape;566;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pic>
        <p:nvPicPr>
          <p:cNvPr id="567" name="Google Shape;567;p63"/>
          <p:cNvPicPr preferRelativeResize="0"/>
          <p:nvPr/>
        </p:nvPicPr>
        <p:blipFill rotWithShape="1">
          <a:blip r:embed="rId3">
            <a:alphaModFix/>
          </a:blip>
          <a:srcRect r="2018"/>
          <a:stretch/>
        </p:blipFill>
        <p:spPr>
          <a:xfrm>
            <a:off x="3998850" y="239075"/>
            <a:ext cx="4898251" cy="1828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3 </a:t>
            </a:r>
            <a:endParaRPr sz="1887"/>
          </a:p>
        </p:txBody>
      </p:sp>
      <p:sp>
        <p:nvSpPr>
          <p:cNvPr id="131" name="Google Shape;131;p28"/>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2" name="Google Shape;132;p28"/>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33" name="Google Shape;133;p28"/>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4" name="Google Shape;134;p28"/>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5" name="Google Shape;135;p28"/>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a:t>
            </a:r>
            <a:endParaRPr/>
          </a:p>
          <a:p>
            <a:pPr marL="457200" lvl="0" indent="-317500" algn="l" rtl="0">
              <a:lnSpc>
                <a:spcPct val="150000"/>
              </a:lnSpc>
              <a:spcBef>
                <a:spcPts val="0"/>
              </a:spcBef>
              <a:spcAft>
                <a:spcPts val="0"/>
              </a:spcAft>
              <a:buClr>
                <a:schemeClr val="dk2"/>
              </a:buClr>
              <a:buSzPts val="1400"/>
              <a:buAutoNum type="arabicPeriod"/>
            </a:pPr>
            <a:r>
              <a:rPr lang="en">
                <a:solidFill>
                  <a:schemeClr val="dk2"/>
                </a:solidFill>
              </a:rPr>
              <a:t>Project purpose: comparative analysis of personal genomes </a:t>
            </a:r>
            <a:endParaRPr>
              <a:solidFill>
                <a:schemeClr val="dk2"/>
              </a:solidFill>
            </a:endParaRPr>
          </a:p>
          <a:p>
            <a:pPr marL="914400" lvl="1" indent="-317500" algn="l" rtl="0">
              <a:lnSpc>
                <a:spcPct val="150000"/>
              </a:lnSpc>
              <a:spcBef>
                <a:spcPts val="0"/>
              </a:spcBef>
              <a:spcAft>
                <a:spcPts val="0"/>
              </a:spcAft>
              <a:buClr>
                <a:schemeClr val="dk2"/>
              </a:buClr>
              <a:buSzPts val="1400"/>
              <a:buAutoNum type="alphaLcPeriod"/>
            </a:pPr>
            <a:r>
              <a:rPr lang="en">
                <a:solidFill>
                  <a:schemeClr val="dk2"/>
                </a:solidFill>
              </a:rPr>
              <a:t>Assessing deleteriousness of SNV’s in Carl’s genome</a:t>
            </a:r>
            <a:endParaRPr>
              <a:solidFill>
                <a:schemeClr val="dk2"/>
              </a:solidFill>
            </a:endParaRPr>
          </a:p>
          <a:p>
            <a:pPr marL="457200" lvl="0" indent="-317500" algn="l" rtl="0">
              <a:lnSpc>
                <a:spcPct val="150000"/>
              </a:lnSpc>
              <a:spcBef>
                <a:spcPts val="0"/>
              </a:spcBef>
              <a:spcAft>
                <a:spcPts val="0"/>
              </a:spcAft>
              <a:buClr>
                <a:schemeClr val="dk2"/>
              </a:buClr>
              <a:buSzPts val="1400"/>
              <a:buAutoNum type="arabicPeriod"/>
            </a:pPr>
            <a:r>
              <a:rPr lang="en">
                <a:solidFill>
                  <a:schemeClr val="dk2"/>
                </a:solidFill>
              </a:rPr>
              <a:t>Used PolyPhen2, PROVEAN and SIFT for SNPs classification</a:t>
            </a:r>
            <a:endParaRPr>
              <a:solidFill>
                <a:schemeClr val="dk2"/>
              </a:solidFill>
            </a:endParaRPr>
          </a:p>
          <a:p>
            <a:pPr marL="457200" lvl="0" indent="-317500" algn="l" rtl="0">
              <a:lnSpc>
                <a:spcPct val="150000"/>
              </a:lnSpc>
              <a:spcBef>
                <a:spcPts val="0"/>
              </a:spcBef>
              <a:spcAft>
                <a:spcPts val="0"/>
              </a:spcAft>
              <a:buClr>
                <a:schemeClr val="dk2"/>
              </a:buClr>
              <a:buSzPts val="1400"/>
              <a:buAutoNum type="arabicPeriod"/>
            </a:pPr>
            <a:r>
              <a:rPr lang="en">
                <a:solidFill>
                  <a:schemeClr val="dk2"/>
                </a:solidFill>
              </a:rPr>
              <a:t>Estimated the deleteriousness of a mutation based on properties of amino acids and evolutionary constraint </a:t>
            </a:r>
            <a:endParaRPr>
              <a:solidFill>
                <a:schemeClr val="dk2"/>
              </a:solidFill>
            </a:endParaRPr>
          </a:p>
          <a:p>
            <a:pPr marL="457200" lvl="0" indent="0" algn="l" rtl="0">
              <a:lnSpc>
                <a:spcPct val="150000"/>
              </a:lnSpc>
              <a:spcBef>
                <a:spcPts val="0"/>
              </a:spcBef>
              <a:spcAft>
                <a:spcPts val="0"/>
              </a:spcAft>
              <a:buNone/>
            </a:pPr>
            <a:endParaRPr sz="1300">
              <a:solidFill>
                <a:schemeClr val="dk2"/>
              </a:solidFill>
            </a:endParaRPr>
          </a:p>
        </p:txBody>
      </p:sp>
      <p:sp>
        <p:nvSpPr>
          <p:cNvPr id="136" name="Google Shape;13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137" name="Google Shape;137;p28"/>
          <p:cNvPicPr preferRelativeResize="0"/>
          <p:nvPr/>
        </p:nvPicPr>
        <p:blipFill>
          <a:blip r:embed="rId3">
            <a:alphaModFix/>
          </a:blip>
          <a:stretch>
            <a:fillRect/>
          </a:stretch>
        </p:blipFill>
        <p:spPr>
          <a:xfrm>
            <a:off x="4078200" y="158300"/>
            <a:ext cx="3516439" cy="19902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4"/>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1  (chr 19)</a:t>
            </a:r>
            <a:endParaRPr sz="1887"/>
          </a:p>
        </p:txBody>
      </p:sp>
      <p:sp>
        <p:nvSpPr>
          <p:cNvPr id="573" name="Google Shape;573;p64"/>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64"/>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     Top 10 Prioritized Genes </a:t>
            </a:r>
            <a:endParaRPr sz="1000" b="0" i="0" u="none" strike="noStrike" cap="none">
              <a:solidFill>
                <a:schemeClr val="dk1"/>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MUC16</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ZNF85</a:t>
            </a:r>
            <a:endParaRPr sz="14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ANF568</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DMKN</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ZNF419</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ANKLE1</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ZNF415</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FAM129C</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EMR1</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ATP5SL</a:t>
            </a:r>
            <a:endParaRPr sz="1300" b="0" i="0" u="none" strike="noStrike" cap="none">
              <a:solidFill>
                <a:srgbClr val="000000"/>
              </a:solidFill>
              <a:latin typeface="Arial"/>
              <a:ea typeface="Arial"/>
              <a:cs typeface="Arial"/>
              <a:sym typeface="Arial"/>
            </a:endParaRPr>
          </a:p>
        </p:txBody>
      </p:sp>
      <p:sp>
        <p:nvSpPr>
          <p:cNvPr id="575" name="Google Shape;575;p64"/>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64"/>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64"/>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a:t>
            </a:r>
            <a:endParaRPr sz="16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Prioritization approach:  mutational burden, count number of high/moderate impact mutations on each gene</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Downstream analysis:  gene expression analysis </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Findings: </a:t>
            </a:r>
            <a:endParaRPr sz="1200" b="0" i="0" u="none" strike="noStrike" cap="none">
              <a:solidFill>
                <a:schemeClr val="dk2"/>
              </a:solidFill>
              <a:latin typeface="Arial"/>
              <a:ea typeface="Arial"/>
              <a:cs typeface="Arial"/>
              <a:sym typeface="Arial"/>
            </a:endParaRPr>
          </a:p>
          <a:p>
            <a:pPr marL="914400" marR="0" lvl="0" indent="-304800" algn="l" rtl="0">
              <a:lnSpc>
                <a:spcPct val="115000"/>
              </a:lnSpc>
              <a:spcBef>
                <a:spcPts val="0"/>
              </a:spcBef>
              <a:spcAft>
                <a:spcPts val="0"/>
              </a:spcAft>
              <a:buClr>
                <a:schemeClr val="dk2"/>
              </a:buClr>
              <a:buSzPts val="1200"/>
              <a:buFont typeface="Arial"/>
              <a:buAutoNum type="alphaLcPeriod"/>
            </a:pPr>
            <a:r>
              <a:rPr lang="en" sz="1200" b="0" i="0" u="none" strike="noStrike" cap="none">
                <a:solidFill>
                  <a:schemeClr val="dk2"/>
                </a:solidFill>
                <a:latin typeface="Arial"/>
                <a:ea typeface="Arial"/>
                <a:cs typeface="Arial"/>
                <a:sym typeface="Arial"/>
              </a:rPr>
              <a:t>MUC16 has 71 moderate impact mutations</a:t>
            </a:r>
            <a:endParaRPr sz="1400" b="0" i="0" u="none" strike="noStrike" cap="none">
              <a:solidFill>
                <a:srgbClr val="000000"/>
              </a:solidFill>
              <a:latin typeface="Arial"/>
              <a:ea typeface="Arial"/>
              <a:cs typeface="Arial"/>
              <a:sym typeface="Arial"/>
            </a:endParaRPr>
          </a:p>
          <a:p>
            <a:pPr marL="914400" marR="0" lvl="0" indent="-304800" algn="l" rtl="0">
              <a:lnSpc>
                <a:spcPct val="115000"/>
              </a:lnSpc>
              <a:spcBef>
                <a:spcPts val="0"/>
              </a:spcBef>
              <a:spcAft>
                <a:spcPts val="0"/>
              </a:spcAft>
              <a:buClr>
                <a:schemeClr val="dk2"/>
              </a:buClr>
              <a:buSzPts val="1200"/>
              <a:buFont typeface="Arial"/>
              <a:buAutoNum type="alphaLcPeriod"/>
            </a:pPr>
            <a:r>
              <a:rPr lang="en" sz="1200" b="0" i="0" u="none" strike="noStrike" cap="none">
                <a:solidFill>
                  <a:schemeClr val="dk2"/>
                </a:solidFill>
                <a:latin typeface="Arial"/>
                <a:ea typeface="Arial"/>
                <a:cs typeface="Arial"/>
                <a:sym typeface="Arial"/>
              </a:rPr>
              <a:t>MUC16 high expression in the Visceral adipose, cervix, salivary gland</a:t>
            </a:r>
            <a:endParaRPr sz="1200" b="0" i="0" u="none" strike="noStrike" cap="none">
              <a:solidFill>
                <a:schemeClr val="dk2"/>
              </a:solidFill>
              <a:latin typeface="Arial"/>
              <a:ea typeface="Arial"/>
              <a:cs typeface="Arial"/>
              <a:sym typeface="Arial"/>
            </a:endParaRPr>
          </a:p>
          <a:p>
            <a:pPr marL="914400" marR="0" lvl="0" indent="-304800" algn="l" rtl="0">
              <a:lnSpc>
                <a:spcPct val="115000"/>
              </a:lnSpc>
              <a:spcBef>
                <a:spcPts val="0"/>
              </a:spcBef>
              <a:spcAft>
                <a:spcPts val="0"/>
              </a:spcAft>
              <a:buClr>
                <a:schemeClr val="dk2"/>
              </a:buClr>
              <a:buSzPts val="1200"/>
              <a:buFont typeface="Arial"/>
              <a:buAutoNum type="alphaLcPeriod"/>
            </a:pPr>
            <a:r>
              <a:rPr lang="en" sz="1200" b="0" i="0" u="none" strike="noStrike" cap="none">
                <a:solidFill>
                  <a:schemeClr val="dk2"/>
                </a:solidFill>
                <a:latin typeface="Arial"/>
                <a:ea typeface="Arial"/>
                <a:cs typeface="Arial"/>
                <a:sym typeface="Arial"/>
              </a:rPr>
              <a:t>ZNF419 has 7 high impact mutations, most of any other genes</a:t>
            </a:r>
            <a:endParaRPr sz="1400" b="0" i="0" u="none" strike="noStrike" cap="none">
              <a:solidFill>
                <a:srgbClr val="000000"/>
              </a:solidFill>
              <a:latin typeface="Arial"/>
              <a:ea typeface="Arial"/>
              <a:cs typeface="Arial"/>
              <a:sym typeface="Arial"/>
            </a:endParaRPr>
          </a:p>
          <a:p>
            <a:pPr marL="914400" marR="0" lvl="0" indent="-304800" algn="l" rtl="0">
              <a:lnSpc>
                <a:spcPct val="115000"/>
              </a:lnSpc>
              <a:spcBef>
                <a:spcPts val="0"/>
              </a:spcBef>
              <a:spcAft>
                <a:spcPts val="0"/>
              </a:spcAft>
              <a:buClr>
                <a:schemeClr val="dk2"/>
              </a:buClr>
              <a:buSzPts val="1200"/>
              <a:buFont typeface="Arial"/>
              <a:buAutoNum type="alphaLcPeriod"/>
            </a:pPr>
            <a:r>
              <a:rPr lang="en" sz="1200" b="0" i="0" u="none" strike="noStrike" cap="none">
                <a:solidFill>
                  <a:schemeClr val="dk2"/>
                </a:solidFill>
                <a:latin typeface="Arial"/>
                <a:ea typeface="Arial"/>
                <a:cs typeface="Arial"/>
                <a:sym typeface="Arial"/>
              </a:rPr>
              <a:t>ZNF419, ZNF569, and ZNF415 predict enabling DNA-Binding transcription factor activity</a:t>
            </a:r>
            <a:endParaRPr sz="1200" b="0" i="0" u="none" strike="noStrike" cap="none">
              <a:solidFill>
                <a:schemeClr val="dk2"/>
              </a:solidFill>
              <a:latin typeface="Arial"/>
              <a:ea typeface="Arial"/>
              <a:cs typeface="Arial"/>
              <a:sym typeface="Arial"/>
            </a:endParaRPr>
          </a:p>
          <a:p>
            <a:pPr marL="91440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
        <p:nvSpPr>
          <p:cNvPr id="578" name="Google Shape;578;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pic>
        <p:nvPicPr>
          <p:cNvPr id="579" name="Google Shape;579;p64"/>
          <p:cNvPicPr preferRelativeResize="0"/>
          <p:nvPr/>
        </p:nvPicPr>
        <p:blipFill rotWithShape="1">
          <a:blip r:embed="rId3">
            <a:alphaModFix/>
          </a:blip>
          <a:srcRect t="14812" r="3119" b="36508"/>
          <a:stretch/>
        </p:blipFill>
        <p:spPr>
          <a:xfrm>
            <a:off x="2581149" y="397165"/>
            <a:ext cx="6348031" cy="169289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5"/>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700"/>
              <a:buFont typeface="Calibri"/>
              <a:buNone/>
            </a:pPr>
            <a:r>
              <a:rPr lang="en" sz="1900"/>
              <a:t>2023 group 4 (chr 19)</a:t>
            </a:r>
            <a:endParaRPr sz="1900"/>
          </a:p>
        </p:txBody>
      </p:sp>
      <p:sp>
        <p:nvSpPr>
          <p:cNvPr id="585" name="Google Shape;585;p65"/>
          <p:cNvSpPr txBox="1"/>
          <p:nvPr/>
        </p:nvSpPr>
        <p:spPr>
          <a:xfrm>
            <a:off x="7555925" y="1165025"/>
            <a:ext cx="160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6" name="Google Shape;586;p65"/>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Top 10 Prioritized Genes </a:t>
            </a:r>
            <a:endParaRPr sz="1300">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Perilipin-4</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ZNF225</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CYP2A7</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ANKRD62</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ZNF568</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CYP2A7</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MUC16</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ZNF568 </a:t>
            </a:r>
            <a:endParaRPr sz="1300" i="0" u="none" strike="noStrike" cap="none">
              <a:solidFill>
                <a:schemeClr val="dk1"/>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J3KP41</a:t>
            </a:r>
            <a:endParaRPr sz="1300" i="0" u="none" strike="noStrike" cap="none">
              <a:solidFill>
                <a:schemeClr val="dk1"/>
              </a:solidFill>
            </a:endParaRPr>
          </a:p>
          <a:p>
            <a:pPr marL="457200" marR="0" lvl="0" indent="-336550" algn="l" rtl="0">
              <a:lnSpc>
                <a:spcPct val="150000"/>
              </a:lnSpc>
              <a:spcBef>
                <a:spcPts val="0"/>
              </a:spcBef>
              <a:spcAft>
                <a:spcPts val="0"/>
              </a:spcAft>
              <a:buClr>
                <a:srgbClr val="000000"/>
              </a:buClr>
              <a:buSzPts val="1300"/>
              <a:buAutoNum type="arabicPeriod"/>
            </a:pPr>
            <a:r>
              <a:rPr lang="en" sz="1300" i="0" u="none" strike="noStrike" cap="none">
                <a:solidFill>
                  <a:srgbClr val="000000"/>
                </a:solidFill>
              </a:rPr>
              <a:t>P06213</a:t>
            </a:r>
            <a:endParaRPr sz="1300" i="0" u="none" strike="noStrike" cap="none">
              <a:solidFill>
                <a:schemeClr val="dk1"/>
              </a:solidFill>
            </a:endParaRPr>
          </a:p>
        </p:txBody>
      </p:sp>
      <p:sp>
        <p:nvSpPr>
          <p:cNvPr id="587" name="Google Shape;587;p65"/>
          <p:cNvSpPr txBox="1"/>
          <p:nvPr/>
        </p:nvSpPr>
        <p:spPr>
          <a:xfrm>
            <a:off x="2993275" y="310700"/>
            <a:ext cx="6045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8" name="Google Shape;588;p65"/>
          <p:cNvSpPr/>
          <p:nvPr/>
        </p:nvSpPr>
        <p:spPr>
          <a:xfrm>
            <a:off x="2401675" y="2345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 i="0" u="none" strike="noStrike" cap="none">
                <a:solidFill>
                  <a:schemeClr val="dk1"/>
                </a:solidFill>
              </a:rPr>
              <a:t>Summary Figure: </a:t>
            </a:r>
            <a:endParaRPr i="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9" name="Google Shape;589;p65"/>
          <p:cNvSpPr/>
          <p:nvPr/>
        </p:nvSpPr>
        <p:spPr>
          <a:xfrm>
            <a:off x="2401675" y="2348900"/>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900" i="0" u="none" strike="noStrike" cap="none">
              <a:solidFill>
                <a:schemeClr val="dk2"/>
              </a:solidFill>
            </a:endParaRPr>
          </a:p>
          <a:p>
            <a:pPr marL="0" marR="0" lvl="0" indent="0" algn="l" rtl="0">
              <a:lnSpc>
                <a:spcPct val="100000"/>
              </a:lnSpc>
              <a:spcBef>
                <a:spcPts val="0"/>
              </a:spcBef>
              <a:spcAft>
                <a:spcPts val="0"/>
              </a:spcAft>
              <a:buClr>
                <a:srgbClr val="000000"/>
              </a:buClr>
              <a:buSzPts val="1800"/>
              <a:buFont typeface="Arial"/>
              <a:buNone/>
            </a:pPr>
            <a:r>
              <a:rPr lang="en" i="0" u="none" strike="noStrike" cap="none">
                <a:solidFill>
                  <a:schemeClr val="dk1"/>
                </a:solidFill>
              </a:rPr>
              <a:t>Summary: </a:t>
            </a:r>
            <a:endParaRPr i="0" u="none" strike="noStrike" cap="none">
              <a:solidFill>
                <a:schemeClr val="dk1"/>
              </a:solidFill>
            </a:endParaRPr>
          </a:p>
          <a:p>
            <a:pPr marL="342900" lvl="0" indent="-260350" algn="l" rtl="0">
              <a:lnSpc>
                <a:spcPct val="115000"/>
              </a:lnSpc>
              <a:spcBef>
                <a:spcPts val="0"/>
              </a:spcBef>
              <a:spcAft>
                <a:spcPts val="0"/>
              </a:spcAft>
              <a:buClr>
                <a:schemeClr val="dk2"/>
              </a:buClr>
              <a:buSzPts val="1500"/>
              <a:buAutoNum type="arabicPeriod"/>
            </a:pPr>
            <a:r>
              <a:rPr lang="en" sz="1500">
                <a:solidFill>
                  <a:schemeClr val="dk2"/>
                </a:solidFill>
              </a:rPr>
              <a:t>Prioritization approach: mutational burden </a:t>
            </a:r>
            <a:endParaRPr sz="1500">
              <a:solidFill>
                <a:schemeClr val="dk2"/>
              </a:solidFill>
            </a:endParaRPr>
          </a:p>
          <a:p>
            <a:pPr marL="342900" lvl="0" indent="-260350" algn="l" rtl="0">
              <a:lnSpc>
                <a:spcPct val="115000"/>
              </a:lnSpc>
              <a:spcBef>
                <a:spcPts val="0"/>
              </a:spcBef>
              <a:spcAft>
                <a:spcPts val="0"/>
              </a:spcAft>
              <a:buClr>
                <a:schemeClr val="dk2"/>
              </a:buClr>
              <a:buSzPts val="1500"/>
              <a:buAutoNum type="arabicPeriod"/>
            </a:pPr>
            <a:r>
              <a:rPr lang="en" sz="1500">
                <a:solidFill>
                  <a:schemeClr val="dk2"/>
                </a:solidFill>
              </a:rPr>
              <a:t>Downstream analysis: protein structure analysis</a:t>
            </a:r>
            <a:endParaRPr>
              <a:solidFill>
                <a:schemeClr val="dk2"/>
              </a:solidFill>
            </a:endParaRPr>
          </a:p>
          <a:p>
            <a:pPr marL="342900" lvl="0" indent="-254000" algn="l" rtl="0">
              <a:lnSpc>
                <a:spcPct val="115000"/>
              </a:lnSpc>
              <a:spcBef>
                <a:spcPts val="0"/>
              </a:spcBef>
              <a:spcAft>
                <a:spcPts val="0"/>
              </a:spcAft>
              <a:buClr>
                <a:schemeClr val="dk2"/>
              </a:buClr>
              <a:buSzPts val="1400"/>
              <a:buAutoNum type="arabicPeriod"/>
            </a:pPr>
            <a:r>
              <a:rPr lang="en">
                <a:solidFill>
                  <a:schemeClr val="dk2"/>
                </a:solidFill>
              </a:rPr>
              <a:t>Findings: none </a:t>
            </a:r>
            <a:endParaRPr>
              <a:solidFill>
                <a:schemeClr val="dk2"/>
              </a:solidFill>
            </a:endParaRPr>
          </a:p>
          <a:p>
            <a:pPr marL="457200" marR="0" lvl="0" indent="-254000" algn="l" rtl="0">
              <a:lnSpc>
                <a:spcPct val="115000"/>
              </a:lnSpc>
              <a:spcBef>
                <a:spcPts val="0"/>
              </a:spcBef>
              <a:spcAft>
                <a:spcPts val="0"/>
              </a:spcAft>
              <a:buClr>
                <a:schemeClr val="dk2"/>
              </a:buClr>
              <a:buSzPts val="1100"/>
              <a:buFont typeface="Arial"/>
              <a:buNone/>
            </a:pPr>
            <a:endParaRPr sz="1300" b="0" i="0" u="none" strike="noStrike" cap="none">
              <a:solidFill>
                <a:schemeClr val="dk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endParaRPr sz="1300" b="0" i="0" u="none" strike="noStrike" cap="none">
              <a:solidFill>
                <a:schemeClr val="dk2"/>
              </a:solidFill>
              <a:latin typeface="Calibri"/>
              <a:ea typeface="Calibri"/>
              <a:cs typeface="Calibri"/>
              <a:sym typeface="Calibri"/>
            </a:endParaRPr>
          </a:p>
          <a:p>
            <a:pPr marL="91440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2"/>
              </a:solidFill>
              <a:latin typeface="Calibri"/>
              <a:ea typeface="Calibri"/>
              <a:cs typeface="Calibri"/>
              <a:sym typeface="Calibri"/>
            </a:endParaRPr>
          </a:p>
        </p:txBody>
      </p:sp>
      <p:sp>
        <p:nvSpPr>
          <p:cNvPr id="590" name="Google Shape;590;p65"/>
          <p:cNvSpPr txBox="1">
            <a:spLocks noGrp="1"/>
          </p:cNvSpPr>
          <p:nvPr>
            <p:ph type="sldNum" idx="12"/>
          </p:nvPr>
        </p:nvSpPr>
        <p:spPr>
          <a:xfrm>
            <a:off x="8732393" y="4740788"/>
            <a:ext cx="411600" cy="295200"/>
          </a:xfrm>
          <a:prstGeom prst="rect">
            <a:avLst/>
          </a:prstGeom>
          <a:noFill/>
          <a:ln>
            <a:noFill/>
          </a:ln>
        </p:spPr>
        <p:txBody>
          <a:bodyPr spcFirstLastPara="1" wrap="square" lIns="91425" tIns="91425" rIns="91425" bIns="91425" anchor="ctr" anchorCtr="0">
            <a:normAutofit fontScale="85000" lnSpcReduction="20000"/>
          </a:bodyPr>
          <a:lstStyle/>
          <a:p>
            <a:pPr marL="0" lvl="0" indent="0" algn="r" rtl="0">
              <a:spcBef>
                <a:spcPts val="0"/>
              </a:spcBef>
              <a:spcAft>
                <a:spcPts val="0"/>
              </a:spcAft>
              <a:buNone/>
            </a:pPr>
            <a:fld id="{00000000-1234-1234-1234-123412341234}" type="slidenum">
              <a:rPr lang="en"/>
              <a:t>41</a:t>
            </a:fld>
            <a:endParaRPr/>
          </a:p>
        </p:txBody>
      </p:sp>
      <p:pic>
        <p:nvPicPr>
          <p:cNvPr id="591" name="Google Shape;591;p65"/>
          <p:cNvPicPr preferRelativeResize="0"/>
          <p:nvPr/>
        </p:nvPicPr>
        <p:blipFill rotWithShape="1">
          <a:blip r:embed="rId3">
            <a:alphaModFix/>
          </a:blip>
          <a:srcRect/>
          <a:stretch/>
        </p:blipFill>
        <p:spPr>
          <a:xfrm>
            <a:off x="3241221" y="687014"/>
            <a:ext cx="2303918" cy="1312128"/>
          </a:xfrm>
          <a:prstGeom prst="rect">
            <a:avLst/>
          </a:prstGeom>
          <a:noFill/>
          <a:ln>
            <a:noFill/>
          </a:ln>
        </p:spPr>
      </p:pic>
      <p:pic>
        <p:nvPicPr>
          <p:cNvPr id="592" name="Google Shape;592;p65"/>
          <p:cNvPicPr preferRelativeResize="0"/>
          <p:nvPr/>
        </p:nvPicPr>
        <p:blipFill rotWithShape="1">
          <a:blip r:embed="rId4">
            <a:alphaModFix/>
          </a:blip>
          <a:srcRect/>
          <a:stretch/>
        </p:blipFill>
        <p:spPr>
          <a:xfrm>
            <a:off x="6546258" y="520127"/>
            <a:ext cx="1491796" cy="147901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6"/>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700"/>
              <a:buFont typeface="Calibri"/>
              <a:buNone/>
            </a:pPr>
            <a:r>
              <a:rPr lang="en" sz="1900"/>
              <a:t>2023 group 2 (chr 19)</a:t>
            </a:r>
            <a:endParaRPr sz="1900"/>
          </a:p>
        </p:txBody>
      </p:sp>
      <p:sp>
        <p:nvSpPr>
          <p:cNvPr id="598" name="Google Shape;598;p66"/>
          <p:cNvSpPr txBox="1"/>
          <p:nvPr/>
        </p:nvSpPr>
        <p:spPr>
          <a:xfrm>
            <a:off x="7555925" y="1165025"/>
            <a:ext cx="160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9" name="Google Shape;599;p66"/>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Calibri"/>
                <a:ea typeface="Calibri"/>
                <a:cs typeface="Calibri"/>
                <a:sym typeface="Calibri"/>
              </a:rPr>
              <a:t>    </a:t>
            </a:r>
            <a:r>
              <a:rPr lang="en" sz="900" b="0" i="0" u="none" strike="noStrike" cap="none">
                <a:solidFill>
                  <a:schemeClr val="dk1"/>
                </a:solidFill>
                <a:latin typeface="Calibri"/>
                <a:ea typeface="Calibri"/>
                <a:cs typeface="Calibri"/>
                <a:sym typeface="Calibri"/>
              </a:rPr>
              <a:t> </a:t>
            </a:r>
            <a:r>
              <a:rPr lang="en" sz="1100" i="0" u="none" strike="noStrike" cap="none">
                <a:solidFill>
                  <a:schemeClr val="dk1"/>
                </a:solidFill>
              </a:rPr>
              <a:t>Top 10 Prioritized Genes </a:t>
            </a:r>
            <a:endParaRPr sz="11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CACNA1A</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VSTM2B-DT</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ZNF675</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INSR</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ZNF536</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LINC02987</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MUC16</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GNG7</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ENSG00000269110</a:t>
            </a:r>
            <a:endParaRPr sz="1300" i="0" u="none" strike="noStrike" cap="none">
              <a:solidFill>
                <a:srgbClr val="000000"/>
              </a:solidFill>
            </a:endParaRPr>
          </a:p>
          <a:p>
            <a:pPr marL="457200" marR="0" lvl="0" indent="-336550" algn="l" rtl="0">
              <a:lnSpc>
                <a:spcPct val="150000"/>
              </a:lnSpc>
              <a:spcBef>
                <a:spcPts val="0"/>
              </a:spcBef>
              <a:spcAft>
                <a:spcPts val="0"/>
              </a:spcAft>
              <a:buClr>
                <a:schemeClr val="dk1"/>
              </a:buClr>
              <a:buSzPts val="1300"/>
              <a:buAutoNum type="arabicPeriod"/>
            </a:pPr>
            <a:r>
              <a:rPr lang="en" sz="1300" i="0" u="none" strike="noStrike" cap="none">
                <a:solidFill>
                  <a:schemeClr val="dk1"/>
                </a:solidFill>
              </a:rPr>
              <a:t>KDM4B</a:t>
            </a:r>
            <a:endParaRPr sz="1300" i="0" u="none" strike="noStrike" cap="none">
              <a:solidFill>
                <a:srgbClr val="000000"/>
              </a:solidFill>
            </a:endParaRPr>
          </a:p>
        </p:txBody>
      </p:sp>
      <p:sp>
        <p:nvSpPr>
          <p:cNvPr id="600" name="Google Shape;600;p66"/>
          <p:cNvSpPr txBox="1"/>
          <p:nvPr/>
        </p:nvSpPr>
        <p:spPr>
          <a:xfrm>
            <a:off x="2993275" y="310700"/>
            <a:ext cx="6045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1" name="Google Shape;601;p66"/>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i="0" u="none" strike="noStrike" cap="none">
                <a:solidFill>
                  <a:schemeClr val="dk1"/>
                </a:solidFill>
              </a:rPr>
              <a:t>Summary Figure:</a:t>
            </a:r>
            <a:r>
              <a:rPr lang="en"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2" name="Google Shape;602;p66"/>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 i="0" u="none" strike="noStrike" cap="none">
                <a:solidFill>
                  <a:schemeClr val="dk1"/>
                </a:solidFill>
              </a:rPr>
              <a:t>Summary: </a:t>
            </a:r>
            <a:endParaRPr i="0" u="none" strike="noStrike" cap="none">
              <a:solidFill>
                <a:schemeClr val="dk2"/>
              </a:solidFill>
            </a:endParaRPr>
          </a:p>
          <a:p>
            <a:pPr marL="457200" marR="0" lvl="0" indent="-336550" algn="l" rtl="0">
              <a:lnSpc>
                <a:spcPct val="115000"/>
              </a:lnSpc>
              <a:spcBef>
                <a:spcPts val="0"/>
              </a:spcBef>
              <a:spcAft>
                <a:spcPts val="0"/>
              </a:spcAft>
              <a:buClr>
                <a:schemeClr val="dk2"/>
              </a:buClr>
              <a:buSzPts val="1300"/>
              <a:buAutoNum type="arabicPeriod"/>
            </a:pPr>
            <a:r>
              <a:rPr lang="en" sz="1300" i="0" u="none" strike="noStrike" cap="none">
                <a:solidFill>
                  <a:schemeClr val="dk2"/>
                </a:solidFill>
              </a:rPr>
              <a:t>Prioritization approach: mutational burden</a:t>
            </a:r>
            <a:endParaRPr sz="1300" i="0" u="none" strike="noStrike" cap="none">
              <a:solidFill>
                <a:schemeClr val="dk2"/>
              </a:solidFill>
            </a:endParaRPr>
          </a:p>
          <a:p>
            <a:pPr marL="457200" marR="0" lvl="0" indent="-336550" algn="l" rtl="0">
              <a:lnSpc>
                <a:spcPct val="115000"/>
              </a:lnSpc>
              <a:spcBef>
                <a:spcPts val="0"/>
              </a:spcBef>
              <a:spcAft>
                <a:spcPts val="0"/>
              </a:spcAft>
              <a:buClr>
                <a:schemeClr val="dk2"/>
              </a:buClr>
              <a:buSzPts val="1300"/>
              <a:buAutoNum type="arabicPeriod"/>
            </a:pPr>
            <a:r>
              <a:rPr lang="en" sz="1300" i="0" u="none" strike="noStrike" cap="none">
                <a:solidFill>
                  <a:schemeClr val="dk2"/>
                </a:solidFill>
              </a:rPr>
              <a:t>Downstream analysis:  structure prediction of wildtype and mutant ZNF675 protein</a:t>
            </a:r>
            <a:endParaRPr sz="1300" i="0" u="none" strike="noStrike" cap="none">
              <a:solidFill>
                <a:schemeClr val="dk2"/>
              </a:solidFill>
            </a:endParaRPr>
          </a:p>
          <a:p>
            <a:pPr marL="457200" marR="0" lvl="0" indent="-336550" algn="l" rtl="0">
              <a:lnSpc>
                <a:spcPct val="115000"/>
              </a:lnSpc>
              <a:spcBef>
                <a:spcPts val="0"/>
              </a:spcBef>
              <a:spcAft>
                <a:spcPts val="0"/>
              </a:spcAft>
              <a:buClr>
                <a:schemeClr val="dk2"/>
              </a:buClr>
              <a:buSzPts val="1300"/>
              <a:buAutoNum type="arabicPeriod"/>
            </a:pPr>
            <a:r>
              <a:rPr lang="en" sz="1300" i="0" u="none" strike="noStrike" cap="none">
                <a:solidFill>
                  <a:schemeClr val="dk2"/>
                </a:solidFill>
              </a:rPr>
              <a:t>Findings: </a:t>
            </a:r>
            <a:endParaRPr sz="1300" i="0" u="none" strike="noStrike" cap="none">
              <a:solidFill>
                <a:schemeClr val="dk2"/>
              </a:solidFill>
            </a:endParaRPr>
          </a:p>
          <a:p>
            <a:pPr marL="914400" marR="0" lvl="0" indent="-3365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Valine to alanine substitution (V197A) on exon 4 of ZNF675 causes a notable change in the protein structure</a:t>
            </a:r>
            <a:endParaRPr sz="1300">
              <a:solidFill>
                <a:schemeClr val="dk2"/>
              </a:solidFill>
            </a:endParaRPr>
          </a:p>
          <a:p>
            <a:pPr marL="914400" marR="0" lvl="0" indent="-3365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ZNF675 is co-expressed with other zinc finger proteins that maybe involved in transcriptional regulation via the NFkB pathway.</a:t>
            </a:r>
            <a:endParaRPr sz="1300" i="0" u="none" strike="noStrike" cap="none">
              <a:solidFill>
                <a:schemeClr val="dk2"/>
              </a:solidFill>
            </a:endParaRPr>
          </a:p>
          <a:p>
            <a:pPr marL="914400" marR="0" lvl="0" indent="-3365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Low specificity of ZNF675 protein in tissue makes it difficult to characterize its physiologic role.</a:t>
            </a:r>
            <a:endParaRPr sz="1300" i="0" u="none" strike="noStrike" cap="none">
              <a:solidFill>
                <a:schemeClr val="dk2"/>
              </a:solidFill>
            </a:endParaRPr>
          </a:p>
          <a:p>
            <a:pPr marL="914400" marR="0" lvl="0" indent="-254000" algn="l" rtl="0">
              <a:lnSpc>
                <a:spcPct val="115000"/>
              </a:lnSpc>
              <a:spcBef>
                <a:spcPts val="0"/>
              </a:spcBef>
              <a:spcAft>
                <a:spcPts val="0"/>
              </a:spcAft>
              <a:buClr>
                <a:schemeClr val="dk2"/>
              </a:buClr>
              <a:buSzPts val="1000"/>
              <a:buFont typeface="Calibri"/>
              <a:buNone/>
            </a:pPr>
            <a:endParaRPr sz="1300" b="0" i="0" u="none" strike="noStrike" cap="none">
              <a:solidFill>
                <a:schemeClr val="dk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endParaRPr sz="1300" b="0" i="0" u="none" strike="noStrike" cap="none">
              <a:solidFill>
                <a:schemeClr val="dk2"/>
              </a:solidFill>
              <a:latin typeface="Calibri"/>
              <a:ea typeface="Calibri"/>
              <a:cs typeface="Calibri"/>
              <a:sym typeface="Calibri"/>
            </a:endParaRPr>
          </a:p>
          <a:p>
            <a:pPr marL="91440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2"/>
              </a:solidFill>
              <a:latin typeface="Calibri"/>
              <a:ea typeface="Calibri"/>
              <a:cs typeface="Calibri"/>
              <a:sym typeface="Calibri"/>
            </a:endParaRPr>
          </a:p>
        </p:txBody>
      </p:sp>
      <p:pic>
        <p:nvPicPr>
          <p:cNvPr id="603" name="Google Shape;603;p66"/>
          <p:cNvPicPr preferRelativeResize="0"/>
          <p:nvPr/>
        </p:nvPicPr>
        <p:blipFill rotWithShape="1">
          <a:blip r:embed="rId3">
            <a:alphaModFix/>
          </a:blip>
          <a:srcRect l="21854" r="22958"/>
          <a:stretch/>
        </p:blipFill>
        <p:spPr>
          <a:xfrm>
            <a:off x="2580942" y="349827"/>
            <a:ext cx="2276048" cy="1754317"/>
          </a:xfrm>
          <a:prstGeom prst="rect">
            <a:avLst/>
          </a:prstGeom>
          <a:noFill/>
          <a:ln>
            <a:noFill/>
          </a:ln>
        </p:spPr>
      </p:pic>
      <p:pic>
        <p:nvPicPr>
          <p:cNvPr id="604" name="Google Shape;604;p66" descr="Chart, line chart&#10;&#10;Description automatically generated"/>
          <p:cNvPicPr preferRelativeResize="0"/>
          <p:nvPr/>
        </p:nvPicPr>
        <p:blipFill rotWithShape="1">
          <a:blip r:embed="rId4">
            <a:alphaModFix/>
          </a:blip>
          <a:srcRect/>
          <a:stretch/>
        </p:blipFill>
        <p:spPr>
          <a:xfrm>
            <a:off x="4938443" y="496966"/>
            <a:ext cx="3917779" cy="1607189"/>
          </a:xfrm>
          <a:prstGeom prst="rect">
            <a:avLst/>
          </a:prstGeom>
          <a:noFill/>
          <a:ln>
            <a:noFill/>
          </a:ln>
        </p:spPr>
      </p:pic>
      <p:sp>
        <p:nvSpPr>
          <p:cNvPr id="605" name="Google Shape;605;p66"/>
          <p:cNvSpPr txBox="1"/>
          <p:nvPr/>
        </p:nvSpPr>
        <p:spPr>
          <a:xfrm>
            <a:off x="2580942" y="254219"/>
            <a:ext cx="4680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FDFF"/>
                </a:solidFill>
                <a:latin typeface="Calibri"/>
                <a:ea typeface="Calibri"/>
                <a:cs typeface="Calibri"/>
                <a:sym typeface="Calibri"/>
              </a:rPr>
              <a:t>WT</a:t>
            </a:r>
            <a:endParaRPr sz="1100" b="0" i="0" u="none" strike="noStrike" cap="none">
              <a:solidFill>
                <a:srgbClr val="000000"/>
              </a:solidFill>
              <a:latin typeface="Arial"/>
              <a:ea typeface="Arial"/>
              <a:cs typeface="Arial"/>
              <a:sym typeface="Arial"/>
            </a:endParaRPr>
          </a:p>
        </p:txBody>
      </p:sp>
      <p:sp>
        <p:nvSpPr>
          <p:cNvPr id="606" name="Google Shape;606;p66"/>
          <p:cNvSpPr txBox="1"/>
          <p:nvPr/>
        </p:nvSpPr>
        <p:spPr>
          <a:xfrm>
            <a:off x="2904005" y="254226"/>
            <a:ext cx="5373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FA00"/>
                </a:solidFill>
                <a:latin typeface="Calibri"/>
                <a:ea typeface="Calibri"/>
                <a:cs typeface="Calibri"/>
                <a:sym typeface="Calibri"/>
              </a:rPr>
              <a:t>MUT</a:t>
            </a:r>
            <a:endParaRPr sz="1100" b="0" i="0" u="none" strike="noStrike" cap="none">
              <a:solidFill>
                <a:srgbClr val="000000"/>
              </a:solidFill>
              <a:latin typeface="Arial"/>
              <a:ea typeface="Arial"/>
              <a:cs typeface="Arial"/>
              <a:sym typeface="Arial"/>
            </a:endParaRPr>
          </a:p>
        </p:txBody>
      </p:sp>
      <p:sp>
        <p:nvSpPr>
          <p:cNvPr id="607" name="Google Shape;607;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7"/>
          <p:cNvSpPr/>
          <p:nvPr/>
        </p:nvSpPr>
        <p:spPr>
          <a:xfrm>
            <a:off x="206250" y="206250"/>
            <a:ext cx="2146500" cy="7929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2023 </a:t>
            </a:r>
            <a:r>
              <a:rPr lang="en" sz="1900"/>
              <a:t>g</a:t>
            </a:r>
            <a:r>
              <a:rPr lang="en" sz="1900" b="0" i="0" u="none" strike="noStrike" cap="none">
                <a:solidFill>
                  <a:srgbClr val="000000"/>
                </a:solidFill>
                <a:latin typeface="Arial"/>
                <a:ea typeface="Arial"/>
                <a:cs typeface="Arial"/>
                <a:sym typeface="Arial"/>
              </a:rPr>
              <a:t>roup </a:t>
            </a:r>
            <a:r>
              <a:rPr lang="en" sz="1900"/>
              <a:t>3</a:t>
            </a:r>
            <a:r>
              <a:rPr lang="en" sz="1900" b="0" i="0" u="none" strike="noStrike" cap="none">
                <a:solidFill>
                  <a:srgbClr val="000000"/>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(chr 19)</a:t>
            </a:r>
            <a:endParaRPr sz="1900" b="0" i="0" u="none" strike="noStrike" cap="none">
              <a:solidFill>
                <a:srgbClr val="000000"/>
              </a:solidFill>
              <a:latin typeface="Arial"/>
              <a:ea typeface="Arial"/>
              <a:cs typeface="Arial"/>
              <a:sym typeface="Arial"/>
            </a:endParaRPr>
          </a:p>
        </p:txBody>
      </p:sp>
      <p:sp>
        <p:nvSpPr>
          <p:cNvPr id="613" name="Google Shape;613;p67"/>
          <p:cNvSpPr/>
          <p:nvPr/>
        </p:nvSpPr>
        <p:spPr>
          <a:xfrm>
            <a:off x="206250" y="1159200"/>
            <a:ext cx="2146500" cy="39393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Top 10 Prioritized Genes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CD3EAP</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XRCC1</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OR7G2</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OR10H5</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LILRB4</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KIR2DL3</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KIR2DL1</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KIR3DL2</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ZFP28</a:t>
            </a:r>
            <a:endParaRPr sz="1400" b="0" i="0" u="none" strike="noStrike" cap="none">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GP6</a:t>
            </a:r>
            <a:endParaRPr sz="1400" b="0" i="0" u="none" strike="noStrike" cap="none">
              <a:solidFill>
                <a:srgbClr val="000000"/>
              </a:solidFill>
              <a:latin typeface="Arial"/>
              <a:ea typeface="Arial"/>
              <a:cs typeface="Arial"/>
              <a:sym typeface="Arial"/>
            </a:endParaRPr>
          </a:p>
        </p:txBody>
      </p:sp>
      <p:sp>
        <p:nvSpPr>
          <p:cNvPr id="614" name="Google Shape;614;p67"/>
          <p:cNvSpPr/>
          <p:nvPr/>
        </p:nvSpPr>
        <p:spPr>
          <a:xfrm>
            <a:off x="2487950" y="206250"/>
            <a:ext cx="6535800" cy="18564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Summary Figure: </a:t>
            </a:r>
            <a:endParaRPr sz="1300" b="0" i="0" u="none" strike="noStrike" cap="none">
              <a:solidFill>
                <a:srgbClr val="000000"/>
              </a:solidFill>
              <a:latin typeface="Arial"/>
              <a:ea typeface="Arial"/>
              <a:cs typeface="Arial"/>
              <a:sym typeface="Arial"/>
            </a:endParaRPr>
          </a:p>
        </p:txBody>
      </p:sp>
      <p:sp>
        <p:nvSpPr>
          <p:cNvPr id="615" name="Google Shape;615;p67"/>
          <p:cNvSpPr/>
          <p:nvPr/>
        </p:nvSpPr>
        <p:spPr>
          <a:xfrm>
            <a:off x="2487950" y="2217225"/>
            <a:ext cx="6535800" cy="28812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a:t>
            </a:r>
            <a:endParaRPr sz="1600" b="0" i="0" u="none" strike="noStrike" cap="none">
              <a:solidFill>
                <a:schemeClr val="dk2"/>
              </a:solidFill>
              <a:latin typeface="Arial"/>
              <a:ea typeface="Arial"/>
              <a:cs typeface="Arial"/>
              <a:sym typeface="Arial"/>
            </a:endParaRPr>
          </a:p>
          <a:p>
            <a:pPr marL="457200" marR="0" lvl="0" indent="-317500" algn="l" rtl="0">
              <a:lnSpc>
                <a:spcPct val="100000"/>
              </a:lnSpc>
              <a:spcBef>
                <a:spcPts val="1000"/>
              </a:spcBef>
              <a:spcAft>
                <a:spcPts val="0"/>
              </a:spcAft>
              <a:buClr>
                <a:schemeClr val="dk2"/>
              </a:buClr>
              <a:buSzPts val="1400"/>
              <a:buFont typeface="Arial"/>
              <a:buAutoNum type="arabicPeriod"/>
            </a:pPr>
            <a:r>
              <a:rPr lang="en">
                <a:solidFill>
                  <a:schemeClr val="dk2"/>
                </a:solidFill>
              </a:rPr>
              <a:t>Prioritization approach: exonic mutational burden </a:t>
            </a:r>
            <a:endParaRPr>
              <a:solidFill>
                <a:schemeClr val="dk2"/>
              </a:solidFill>
            </a:endParaRPr>
          </a:p>
          <a:p>
            <a:pPr marL="457200" marR="0" lvl="0" indent="-317500" algn="l" rtl="0">
              <a:lnSpc>
                <a:spcPct val="100000"/>
              </a:lnSpc>
              <a:spcBef>
                <a:spcPts val="0"/>
              </a:spcBef>
              <a:spcAft>
                <a:spcPts val="0"/>
              </a:spcAft>
              <a:buClr>
                <a:schemeClr val="dk2"/>
              </a:buClr>
              <a:buSzPts val="1400"/>
              <a:buFont typeface="Arial"/>
              <a:buAutoNum type="arabicPeriod"/>
            </a:pPr>
            <a:r>
              <a:rPr lang="en">
                <a:solidFill>
                  <a:schemeClr val="dk2"/>
                </a:solidFill>
              </a:rPr>
              <a:t>Downstream analysis: protein structure analysis</a:t>
            </a:r>
            <a:endParaRPr>
              <a:solidFill>
                <a:schemeClr val="dk2"/>
              </a:solidFill>
            </a:endParaRPr>
          </a:p>
          <a:p>
            <a:pPr marL="457200" marR="0" lvl="0" indent="-317500" algn="l" rtl="0">
              <a:lnSpc>
                <a:spcPct val="100000"/>
              </a:lnSpc>
              <a:spcBef>
                <a:spcPts val="0"/>
              </a:spcBef>
              <a:spcAft>
                <a:spcPts val="0"/>
              </a:spcAft>
              <a:buClr>
                <a:schemeClr val="dk2"/>
              </a:buClr>
              <a:buSzPts val="1400"/>
              <a:buFont typeface="Arial"/>
              <a:buAutoNum type="arabicPeriod"/>
            </a:pPr>
            <a:r>
              <a:rPr lang="en">
                <a:solidFill>
                  <a:schemeClr val="dk2"/>
                </a:solidFill>
              </a:rPr>
              <a:t>Findings: </a:t>
            </a:r>
            <a:endParaRPr>
              <a:solidFill>
                <a:schemeClr val="dk2"/>
              </a:solidFill>
            </a:endParaRPr>
          </a:p>
          <a:p>
            <a:pPr marL="1371600" marR="0" lvl="1" indent="-317500" algn="l" rtl="0">
              <a:lnSpc>
                <a:spcPct val="100000"/>
              </a:lnSpc>
              <a:spcBef>
                <a:spcPts val="0"/>
              </a:spcBef>
              <a:spcAft>
                <a:spcPts val="0"/>
              </a:spcAft>
              <a:buClr>
                <a:schemeClr val="dk2"/>
              </a:buClr>
              <a:buSzPts val="1400"/>
              <a:buFont typeface="Arial"/>
              <a:buAutoNum type="alphaLcPeriod"/>
            </a:pPr>
            <a:r>
              <a:rPr lang="en" b="0" i="0" u="none" strike="noStrike" cap="none">
                <a:solidFill>
                  <a:schemeClr val="dk2"/>
                </a:solidFill>
                <a:latin typeface="Arial"/>
                <a:ea typeface="Arial"/>
                <a:cs typeface="Arial"/>
                <a:sym typeface="Arial"/>
              </a:rPr>
              <a:t>Resistance to Cisplatin-based cancer treatment</a:t>
            </a:r>
            <a:endParaRPr>
              <a:solidFill>
                <a:schemeClr val="dk2"/>
              </a:solidFill>
            </a:endParaRPr>
          </a:p>
          <a:p>
            <a:pPr marL="1371600" marR="0" lvl="1" indent="-317500" algn="l" rtl="0">
              <a:lnSpc>
                <a:spcPct val="100000"/>
              </a:lnSpc>
              <a:spcBef>
                <a:spcPts val="0"/>
              </a:spcBef>
              <a:spcAft>
                <a:spcPts val="0"/>
              </a:spcAft>
              <a:buClr>
                <a:schemeClr val="dk2"/>
              </a:buClr>
              <a:buSzPts val="1400"/>
              <a:buFont typeface="Arial"/>
              <a:buAutoNum type="alphaLcPeriod"/>
            </a:pPr>
            <a:r>
              <a:rPr lang="en" b="0" i="0" u="none" strike="noStrike" cap="none">
                <a:solidFill>
                  <a:schemeClr val="dk2"/>
                </a:solidFill>
                <a:latin typeface="Arial"/>
                <a:ea typeface="Arial"/>
                <a:cs typeface="Arial"/>
                <a:sym typeface="Arial"/>
              </a:rPr>
              <a:t>Dysregulation of certain immune cell subtypes ability to distinguish host and tumor cells</a:t>
            </a:r>
            <a:endParaRPr>
              <a:solidFill>
                <a:schemeClr val="dk2"/>
              </a:solidFill>
            </a:endParaRPr>
          </a:p>
          <a:p>
            <a:pPr marL="1371600" marR="0" lvl="1" indent="-317500" algn="l" rtl="0">
              <a:lnSpc>
                <a:spcPct val="100000"/>
              </a:lnSpc>
              <a:spcBef>
                <a:spcPts val="0"/>
              </a:spcBef>
              <a:spcAft>
                <a:spcPts val="0"/>
              </a:spcAft>
              <a:buClr>
                <a:schemeClr val="dk2"/>
              </a:buClr>
              <a:buSzPts val="1400"/>
              <a:buFont typeface="Arial"/>
              <a:buAutoNum type="alphaLcPeriod"/>
            </a:pPr>
            <a:r>
              <a:rPr lang="en" b="0" i="0" u="none" strike="noStrike" cap="none">
                <a:solidFill>
                  <a:schemeClr val="dk2"/>
                </a:solidFill>
                <a:latin typeface="Arial"/>
                <a:ea typeface="Arial"/>
                <a:cs typeface="Arial"/>
                <a:sym typeface="Arial"/>
              </a:rPr>
              <a:t>Dysregulation of collagen-based platelet adhesion</a:t>
            </a:r>
            <a:endParaRPr b="0" i="0" u="none" strike="noStrike" cap="none">
              <a:solidFill>
                <a:schemeClr val="dk2"/>
              </a:solidFill>
              <a:latin typeface="Arial"/>
              <a:ea typeface="Arial"/>
              <a:cs typeface="Arial"/>
              <a:sym typeface="Arial"/>
            </a:endParaRPr>
          </a:p>
        </p:txBody>
      </p:sp>
      <p:pic>
        <p:nvPicPr>
          <p:cNvPr id="616" name="Google Shape;616;p67"/>
          <p:cNvPicPr preferRelativeResize="0"/>
          <p:nvPr/>
        </p:nvPicPr>
        <p:blipFill rotWithShape="1">
          <a:blip r:embed="rId3">
            <a:alphaModFix/>
          </a:blip>
          <a:srcRect l="29282" t="14360" r="26557" b="15928"/>
          <a:stretch/>
        </p:blipFill>
        <p:spPr>
          <a:xfrm>
            <a:off x="4870375" y="426700"/>
            <a:ext cx="1928924" cy="1595425"/>
          </a:xfrm>
          <a:prstGeom prst="rect">
            <a:avLst/>
          </a:prstGeom>
          <a:noFill/>
          <a:ln>
            <a:noFill/>
          </a:ln>
        </p:spPr>
      </p:pic>
      <p:sp>
        <p:nvSpPr>
          <p:cNvPr id="617" name="Google Shape;617;p67"/>
          <p:cNvSpPr txBox="1"/>
          <p:nvPr/>
        </p:nvSpPr>
        <p:spPr>
          <a:xfrm>
            <a:off x="5925325" y="1777750"/>
            <a:ext cx="30000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XRCC1 </a:t>
            </a:r>
            <a:endParaRPr sz="900" b="0" i="0" u="none" strike="noStrike" cap="none">
              <a:solidFill>
                <a:schemeClr val="dk1"/>
              </a:solidFill>
              <a:latin typeface="Arial"/>
              <a:ea typeface="Arial"/>
              <a:cs typeface="Arial"/>
              <a:sym typeface="Arial"/>
            </a:endParaRPr>
          </a:p>
        </p:txBody>
      </p:sp>
      <p:pic>
        <p:nvPicPr>
          <p:cNvPr id="618" name="Google Shape;618;p67"/>
          <p:cNvPicPr preferRelativeResize="0"/>
          <p:nvPr/>
        </p:nvPicPr>
        <p:blipFill rotWithShape="1">
          <a:blip r:embed="rId4">
            <a:alphaModFix/>
          </a:blip>
          <a:srcRect l="39097" t="23131" r="14458" b="12597"/>
          <a:stretch/>
        </p:blipFill>
        <p:spPr>
          <a:xfrm>
            <a:off x="2615775" y="614250"/>
            <a:ext cx="2146499" cy="1553368"/>
          </a:xfrm>
          <a:prstGeom prst="rect">
            <a:avLst/>
          </a:prstGeom>
          <a:noFill/>
          <a:ln>
            <a:noFill/>
          </a:ln>
        </p:spPr>
      </p:pic>
      <p:sp>
        <p:nvSpPr>
          <p:cNvPr id="619" name="Google Shape;619;p67"/>
          <p:cNvSpPr txBox="1"/>
          <p:nvPr/>
        </p:nvSpPr>
        <p:spPr>
          <a:xfrm>
            <a:off x="3975025" y="1777750"/>
            <a:ext cx="30000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CD3EAP</a:t>
            </a:r>
            <a:endParaRPr sz="1400" b="0" i="0" u="none" strike="noStrike" cap="none">
              <a:solidFill>
                <a:srgbClr val="000000"/>
              </a:solidFill>
              <a:latin typeface="Arial"/>
              <a:ea typeface="Arial"/>
              <a:cs typeface="Arial"/>
              <a:sym typeface="Arial"/>
            </a:endParaRPr>
          </a:p>
        </p:txBody>
      </p:sp>
      <p:pic>
        <p:nvPicPr>
          <p:cNvPr id="620" name="Google Shape;620;p67"/>
          <p:cNvPicPr preferRelativeResize="0"/>
          <p:nvPr/>
        </p:nvPicPr>
        <p:blipFill rotWithShape="1">
          <a:blip r:embed="rId5">
            <a:alphaModFix/>
          </a:blip>
          <a:srcRect l="28950" t="4009" r="17399" b="9011"/>
          <a:stretch/>
        </p:blipFill>
        <p:spPr>
          <a:xfrm>
            <a:off x="6956450" y="426700"/>
            <a:ext cx="1991101" cy="1687925"/>
          </a:xfrm>
          <a:prstGeom prst="rect">
            <a:avLst/>
          </a:prstGeom>
          <a:noFill/>
          <a:ln>
            <a:noFill/>
          </a:ln>
        </p:spPr>
      </p:pic>
      <p:sp>
        <p:nvSpPr>
          <p:cNvPr id="621" name="Google Shape;621;p67"/>
          <p:cNvSpPr txBox="1"/>
          <p:nvPr/>
        </p:nvSpPr>
        <p:spPr>
          <a:xfrm>
            <a:off x="7696350" y="1777750"/>
            <a:ext cx="30000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OR7G2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44</a:t>
            </a:fld>
            <a:endParaRPr/>
          </a:p>
        </p:txBody>
      </p:sp>
      <p:sp>
        <p:nvSpPr>
          <p:cNvPr id="627" name="Google Shape;627;p68"/>
          <p:cNvSpPr txBox="1"/>
          <p:nvPr/>
        </p:nvSpPr>
        <p:spPr>
          <a:xfrm>
            <a:off x="87650" y="234500"/>
            <a:ext cx="2051400" cy="7041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87"/>
              <a:buFont typeface="Arial"/>
              <a:buNone/>
            </a:pPr>
            <a:r>
              <a:rPr lang="en" sz="1887" b="0" i="0" u="none" strike="noStrike" cap="none">
                <a:solidFill>
                  <a:srgbClr val="000000"/>
                </a:solidFill>
                <a:latin typeface="Arial"/>
                <a:ea typeface="Arial"/>
                <a:cs typeface="Arial"/>
                <a:sym typeface="Arial"/>
              </a:rPr>
              <a:t>2023 group </a:t>
            </a:r>
            <a:r>
              <a:rPr lang="en" sz="1887"/>
              <a:t>5</a:t>
            </a:r>
            <a:r>
              <a:rPr lang="en" sz="1887" b="0" i="0" u="none" strike="noStrike" cap="none">
                <a:solidFill>
                  <a:srgbClr val="000000"/>
                </a:solidFill>
                <a:latin typeface="Arial"/>
                <a:ea typeface="Arial"/>
                <a:cs typeface="Arial"/>
                <a:sym typeface="Arial"/>
              </a:rPr>
              <a:t> (chr20)</a:t>
            </a:r>
            <a:endParaRPr sz="1887" b="0" i="0" u="none" strike="noStrike" cap="none">
              <a:solidFill>
                <a:srgbClr val="000000"/>
              </a:solidFill>
              <a:latin typeface="Arial"/>
              <a:ea typeface="Arial"/>
              <a:cs typeface="Arial"/>
              <a:sym typeface="Arial"/>
            </a:endParaRPr>
          </a:p>
        </p:txBody>
      </p:sp>
      <p:sp>
        <p:nvSpPr>
          <p:cNvPr id="628" name="Google Shape;628;p68"/>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68"/>
          <p:cNvSpPr/>
          <p:nvPr/>
        </p:nvSpPr>
        <p:spPr>
          <a:xfrm>
            <a:off x="87675" y="1165025"/>
            <a:ext cx="2051400" cy="3755400"/>
          </a:xfrm>
          <a:prstGeom prst="snip1Rect">
            <a:avLst>
              <a:gd name="adj" fmla="val 16667"/>
            </a:avLst>
          </a:prstGeom>
          <a:solidFill>
            <a:srgbClr val="D0E0E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Top 10 Prioritized Genes</a:t>
            </a:r>
            <a:endParaRPr sz="12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CTSZ</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MTG2</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SLC52A3</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PROKR2</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HELZ2</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LAMA5</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TMC2</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JPH2</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KIAA1755</a:t>
            </a: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AutoNum type="arabicPeriod"/>
            </a:pPr>
            <a:r>
              <a:rPr lang="en" sz="1500" b="0" i="0" u="none" strike="noStrike" cap="none">
                <a:solidFill>
                  <a:srgbClr val="000000"/>
                </a:solidFill>
                <a:latin typeface="Arial"/>
                <a:ea typeface="Arial"/>
                <a:cs typeface="Arial"/>
                <a:sym typeface="Arial"/>
              </a:rPr>
              <a:t>PTPRT</a:t>
            </a:r>
            <a:endParaRPr sz="15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endParaRPr sz="1600" b="0" i="0" u="none" strike="noStrike" cap="none">
              <a:solidFill>
                <a:srgbClr val="000000"/>
              </a:solidFill>
              <a:latin typeface="Arial"/>
              <a:ea typeface="Arial"/>
              <a:cs typeface="Arial"/>
              <a:sym typeface="Arial"/>
            </a:endParaRPr>
          </a:p>
        </p:txBody>
      </p:sp>
      <p:sp>
        <p:nvSpPr>
          <p:cNvPr id="630" name="Google Shape;630;p68"/>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68"/>
          <p:cNvSpPr/>
          <p:nvPr/>
        </p:nvSpPr>
        <p:spPr>
          <a:xfrm>
            <a:off x="2401825" y="158300"/>
            <a:ext cx="6637500" cy="1990200"/>
          </a:xfrm>
          <a:prstGeom prst="roundRect">
            <a:avLst>
              <a:gd name="adj" fmla="val 16667"/>
            </a:avLst>
          </a:prstGeom>
          <a:solidFill>
            <a:srgbClr val="CFE2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68"/>
          <p:cNvSpPr/>
          <p:nvPr/>
        </p:nvSpPr>
        <p:spPr>
          <a:xfrm>
            <a:off x="2325475" y="2309525"/>
            <a:ext cx="6637500" cy="2610900"/>
          </a:xfrm>
          <a:prstGeom prst="roundRect">
            <a:avLst>
              <a:gd name="adj" fmla="val 16667"/>
            </a:avLst>
          </a:prstGeom>
          <a:solidFill>
            <a:srgbClr val="C9DAF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a:t>
            </a:r>
            <a:endParaRPr sz="1400" b="0" i="0" u="none" strike="noStrike" cap="none">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rgbClr val="595959"/>
              </a:buClr>
              <a:buSzPts val="1400"/>
              <a:buFont typeface="Arial"/>
              <a:buAutoNum type="arabicPeriod"/>
            </a:pPr>
            <a:r>
              <a:rPr lang="en">
                <a:solidFill>
                  <a:srgbClr val="595959"/>
                </a:solidFill>
              </a:rPr>
              <a:t>P</a:t>
            </a:r>
            <a:r>
              <a:rPr lang="en" sz="1400" b="0" i="0" u="none" strike="noStrike" cap="none">
                <a:solidFill>
                  <a:srgbClr val="595959"/>
                </a:solidFill>
                <a:latin typeface="Arial"/>
                <a:ea typeface="Arial"/>
                <a:cs typeface="Arial"/>
                <a:sym typeface="Arial"/>
              </a:rPr>
              <a:t>rioritization </a:t>
            </a:r>
            <a:r>
              <a:rPr lang="en">
                <a:solidFill>
                  <a:srgbClr val="595959"/>
                </a:solidFill>
              </a:rPr>
              <a:t>approach</a:t>
            </a:r>
            <a:r>
              <a:rPr lang="en" sz="1400" b="0" i="0" u="none" strike="noStrike" cap="none">
                <a:solidFill>
                  <a:srgbClr val="595959"/>
                </a:solidFill>
                <a:latin typeface="Arial"/>
                <a:ea typeface="Arial"/>
                <a:cs typeface="Arial"/>
                <a:sym typeface="Arial"/>
              </a:rPr>
              <a:t>: exonic SNP number</a:t>
            </a:r>
            <a:endParaRPr sz="1400" b="0" i="0" u="none" strike="noStrike" cap="none">
              <a:solidFill>
                <a:srgbClr val="595959"/>
              </a:solidFill>
              <a:latin typeface="Arial"/>
              <a:ea typeface="Arial"/>
              <a:cs typeface="Arial"/>
              <a:sym typeface="Arial"/>
            </a:endParaRPr>
          </a:p>
          <a:p>
            <a:pPr marL="457200" marR="0" lvl="0" indent="-317500" algn="l" rtl="0">
              <a:lnSpc>
                <a:spcPct val="115000"/>
              </a:lnSpc>
              <a:spcBef>
                <a:spcPts val="0"/>
              </a:spcBef>
              <a:spcAft>
                <a:spcPts val="0"/>
              </a:spcAft>
              <a:buClr>
                <a:srgbClr val="595959"/>
              </a:buClr>
              <a:buSzPts val="1400"/>
              <a:buFont typeface="Arial"/>
              <a:buAutoNum type="arabicPeriod"/>
            </a:pPr>
            <a:r>
              <a:rPr lang="en">
                <a:solidFill>
                  <a:srgbClr val="595959"/>
                </a:solidFill>
              </a:rPr>
              <a:t>Downstream</a:t>
            </a:r>
            <a:r>
              <a:rPr lang="en" sz="1400" b="0" i="0" u="none" strike="noStrike" cap="none">
                <a:solidFill>
                  <a:srgbClr val="595959"/>
                </a:solidFill>
                <a:latin typeface="Arial"/>
                <a:ea typeface="Arial"/>
                <a:cs typeface="Arial"/>
                <a:sym typeface="Arial"/>
              </a:rPr>
              <a:t> analysis: (1) Pymol visualization and global lDDT; (2) Local lDDT and AlphaFold2 sequence coverage analysis</a:t>
            </a:r>
            <a:endParaRPr sz="1400" b="0" i="0" u="none" strike="noStrike" cap="none">
              <a:solidFill>
                <a:srgbClr val="595959"/>
              </a:solidFill>
              <a:latin typeface="Arial"/>
              <a:ea typeface="Arial"/>
              <a:cs typeface="Arial"/>
              <a:sym typeface="Arial"/>
            </a:endParaRPr>
          </a:p>
          <a:p>
            <a:pPr marL="457200" marR="0" lvl="0" indent="-317500" algn="l" rtl="0">
              <a:lnSpc>
                <a:spcPct val="115000"/>
              </a:lnSpc>
              <a:spcBef>
                <a:spcPts val="0"/>
              </a:spcBef>
              <a:spcAft>
                <a:spcPts val="0"/>
              </a:spcAft>
              <a:buClr>
                <a:srgbClr val="595959"/>
              </a:buClr>
              <a:buSzPts val="1400"/>
              <a:buFont typeface="Arial"/>
              <a:buAutoNum type="arabicPeriod"/>
            </a:pPr>
            <a:r>
              <a:rPr lang="en" sz="1400" b="0" i="0" u="none" strike="noStrike" cap="none">
                <a:solidFill>
                  <a:srgbClr val="595959"/>
                </a:solidFill>
                <a:latin typeface="Arial"/>
                <a:ea typeface="Arial"/>
                <a:cs typeface="Arial"/>
                <a:sym typeface="Arial"/>
              </a:rPr>
              <a:t>Findings: </a:t>
            </a:r>
            <a:endParaRPr sz="1400" b="0" i="0" u="none" strike="noStrike" cap="none">
              <a:solidFill>
                <a:srgbClr val="595959"/>
              </a:solidFill>
              <a:latin typeface="Arial"/>
              <a:ea typeface="Arial"/>
              <a:cs typeface="Arial"/>
              <a:sym typeface="Arial"/>
            </a:endParaRPr>
          </a:p>
          <a:p>
            <a:pPr marL="914400" marR="0" lvl="1" indent="-317500" algn="l" rtl="0">
              <a:lnSpc>
                <a:spcPct val="115000"/>
              </a:lnSpc>
              <a:spcBef>
                <a:spcPts val="0"/>
              </a:spcBef>
              <a:spcAft>
                <a:spcPts val="0"/>
              </a:spcAft>
              <a:buClr>
                <a:srgbClr val="595959"/>
              </a:buClr>
              <a:buSzPts val="1400"/>
              <a:buFont typeface="Arial"/>
              <a:buAutoNum type="alphaLcPeriod"/>
            </a:pPr>
            <a:r>
              <a:rPr lang="en" sz="1400" b="0" i="0" u="none" strike="noStrike" cap="none">
                <a:solidFill>
                  <a:srgbClr val="595959"/>
                </a:solidFill>
                <a:latin typeface="Arial"/>
                <a:ea typeface="Arial"/>
                <a:cs typeface="Arial"/>
                <a:sym typeface="Arial"/>
              </a:rPr>
              <a:t>Benign mutation P267L on MTG2 alters the secondary structure from loop to α-helix</a:t>
            </a:r>
            <a:endParaRPr sz="1400" b="0" i="0" u="none" strike="noStrike" cap="none">
              <a:solidFill>
                <a:srgbClr val="595959"/>
              </a:solidFill>
              <a:latin typeface="Arial"/>
              <a:ea typeface="Arial"/>
              <a:cs typeface="Arial"/>
              <a:sym typeface="Arial"/>
            </a:endParaRPr>
          </a:p>
          <a:p>
            <a:pPr marL="914400" marR="0" lvl="1" indent="-317500" algn="l" rtl="0">
              <a:lnSpc>
                <a:spcPct val="115000"/>
              </a:lnSpc>
              <a:spcBef>
                <a:spcPts val="0"/>
              </a:spcBef>
              <a:spcAft>
                <a:spcPts val="0"/>
              </a:spcAft>
              <a:buClr>
                <a:srgbClr val="595959"/>
              </a:buClr>
              <a:buSzPts val="1400"/>
              <a:buFont typeface="Arial"/>
              <a:buAutoNum type="alphaLcPeriod"/>
            </a:pPr>
            <a:r>
              <a:rPr lang="en" sz="1400" b="0" i="0" u="none" strike="noStrike" cap="none">
                <a:solidFill>
                  <a:srgbClr val="595959"/>
                </a:solidFill>
                <a:latin typeface="Arial"/>
                <a:ea typeface="Arial"/>
                <a:cs typeface="Arial"/>
                <a:sym typeface="Arial"/>
              </a:rPr>
              <a:t>All 9 SNPs we studied are benign</a:t>
            </a:r>
            <a:endParaRPr sz="1400" b="0" i="0" u="none" strike="noStrike" cap="none">
              <a:solidFill>
                <a:srgbClr val="595959"/>
              </a:solidFill>
              <a:latin typeface="Arial"/>
              <a:ea typeface="Arial"/>
              <a:cs typeface="Arial"/>
              <a:sym typeface="Arial"/>
            </a:endParaRPr>
          </a:p>
          <a:p>
            <a:pPr marL="914400" marR="0" lvl="1" indent="-317500" algn="l" rtl="0">
              <a:lnSpc>
                <a:spcPct val="115000"/>
              </a:lnSpc>
              <a:spcBef>
                <a:spcPts val="0"/>
              </a:spcBef>
              <a:spcAft>
                <a:spcPts val="0"/>
              </a:spcAft>
              <a:buClr>
                <a:srgbClr val="595959"/>
              </a:buClr>
              <a:buSzPts val="1400"/>
              <a:buFont typeface="Arial"/>
              <a:buAutoNum type="alphaLcPeriod"/>
            </a:pPr>
            <a:r>
              <a:rPr lang="en" sz="1400" b="0" i="0" u="none" strike="noStrike" cap="none">
                <a:solidFill>
                  <a:srgbClr val="595959"/>
                </a:solidFill>
                <a:latin typeface="Arial"/>
                <a:ea typeface="Arial"/>
                <a:cs typeface="Arial"/>
                <a:sym typeface="Arial"/>
              </a:rPr>
              <a:t>Loop regions tend to have low sequence coverage and local lDDT</a:t>
            </a:r>
            <a:endParaRPr sz="14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68"/>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595959"/>
                </a:solidFill>
                <a:latin typeface="Arial"/>
                <a:ea typeface="Arial"/>
                <a:cs typeface="Arial"/>
                <a:sym typeface="Arial"/>
              </a:rPr>
              <a:t>44</a:t>
            </a:fld>
            <a:endParaRPr sz="1000" b="0" i="0" u="none" strike="noStrike" cap="none">
              <a:solidFill>
                <a:srgbClr val="595959"/>
              </a:solidFill>
              <a:latin typeface="Arial"/>
              <a:ea typeface="Arial"/>
              <a:cs typeface="Arial"/>
              <a:sym typeface="Arial"/>
            </a:endParaRPr>
          </a:p>
        </p:txBody>
      </p:sp>
      <p:pic>
        <p:nvPicPr>
          <p:cNvPr id="634" name="Google Shape;634;p68"/>
          <p:cNvPicPr preferRelativeResize="0"/>
          <p:nvPr/>
        </p:nvPicPr>
        <p:blipFill rotWithShape="1">
          <a:blip r:embed="rId3">
            <a:alphaModFix/>
          </a:blip>
          <a:srcRect/>
          <a:stretch/>
        </p:blipFill>
        <p:spPr>
          <a:xfrm>
            <a:off x="3216450" y="431687"/>
            <a:ext cx="2711101" cy="1674200"/>
          </a:xfrm>
          <a:prstGeom prst="rect">
            <a:avLst/>
          </a:prstGeom>
          <a:noFill/>
          <a:ln>
            <a:noFill/>
          </a:ln>
        </p:spPr>
      </p:pic>
      <p:pic>
        <p:nvPicPr>
          <p:cNvPr id="635" name="Google Shape;635;p68"/>
          <p:cNvPicPr preferRelativeResize="0"/>
          <p:nvPr/>
        </p:nvPicPr>
        <p:blipFill rotWithShape="1">
          <a:blip r:embed="rId4">
            <a:alphaModFix/>
          </a:blip>
          <a:srcRect/>
          <a:stretch/>
        </p:blipFill>
        <p:spPr>
          <a:xfrm>
            <a:off x="6214338" y="477936"/>
            <a:ext cx="1942950" cy="1581675"/>
          </a:xfrm>
          <a:prstGeom prst="rect">
            <a:avLst/>
          </a:prstGeom>
          <a:noFill/>
          <a:ln>
            <a:noFill/>
          </a:ln>
        </p:spPr>
      </p:pic>
      <p:pic>
        <p:nvPicPr>
          <p:cNvPr id="636" name="Google Shape;636;p68"/>
          <p:cNvPicPr preferRelativeResize="0"/>
          <p:nvPr/>
        </p:nvPicPr>
        <p:blipFill rotWithShape="1">
          <a:blip r:embed="rId5">
            <a:alphaModFix/>
          </a:blip>
          <a:srcRect/>
          <a:stretch/>
        </p:blipFill>
        <p:spPr>
          <a:xfrm>
            <a:off x="7608602" y="477925"/>
            <a:ext cx="548700" cy="499546"/>
          </a:xfrm>
          <a:prstGeom prst="rect">
            <a:avLst/>
          </a:prstGeom>
          <a:noFill/>
          <a:ln>
            <a:noFill/>
          </a:ln>
        </p:spPr>
      </p:pic>
      <p:sp>
        <p:nvSpPr>
          <p:cNvPr id="637" name="Google Shape;637;p68"/>
          <p:cNvSpPr txBox="1"/>
          <p:nvPr/>
        </p:nvSpPr>
        <p:spPr>
          <a:xfrm>
            <a:off x="8157300" y="659325"/>
            <a:ext cx="890100" cy="121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Gene: MTG2</a:t>
            </a: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Mutation:P267L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69"/>
          <p:cNvSpPr txBox="1">
            <a:spLocks noGrp="1"/>
          </p:cNvSpPr>
          <p:nvPr>
            <p:ph type="title"/>
          </p:nvPr>
        </p:nvSpPr>
        <p:spPr>
          <a:xfrm>
            <a:off x="87650" y="234500"/>
            <a:ext cx="2051400" cy="761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6 (chr 20)</a:t>
            </a:r>
            <a:endParaRPr sz="1887"/>
          </a:p>
        </p:txBody>
      </p:sp>
      <p:sp>
        <p:nvSpPr>
          <p:cNvPr id="643" name="Google Shape;643;p69"/>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69"/>
          <p:cNvSpPr/>
          <p:nvPr/>
        </p:nvSpPr>
        <p:spPr>
          <a:xfrm>
            <a:off x="87650"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200">
                <a:solidFill>
                  <a:schemeClr val="dk1"/>
                </a:solidFill>
              </a:rPr>
              <a:t>Top 10 Prioritized Genes</a:t>
            </a:r>
            <a:endParaRPr sz="1100">
              <a:solidFill>
                <a:schemeClr val="dk1"/>
              </a:solidFil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LAMA5</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HELZ2</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JPH2</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PTPRT</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CDH4</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DNAJC5</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RAB22A</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EU95_1860</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5LC52A3</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SIGLEC2</a:t>
            </a:r>
            <a:endParaRPr sz="1300" b="0" i="0" u="none" strike="noStrike" cap="none">
              <a:solidFill>
                <a:srgbClr val="000000"/>
              </a:solidFill>
              <a:latin typeface="Arial"/>
              <a:ea typeface="Arial"/>
              <a:cs typeface="Arial"/>
              <a:sym typeface="Arial"/>
            </a:endParaRPr>
          </a:p>
        </p:txBody>
      </p:sp>
      <p:sp>
        <p:nvSpPr>
          <p:cNvPr id="645" name="Google Shape;645;p69"/>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69"/>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69"/>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a:t>
            </a:r>
            <a:endParaRPr sz="16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Prioritization approach: exonic mutational burden </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Downstream analysis: protein structure analysis</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Findings: </a:t>
            </a:r>
            <a:endParaRPr sz="1400" b="0" i="0" u="none" strike="noStrike" cap="none">
              <a:solidFill>
                <a:schemeClr val="dk2"/>
              </a:solidFill>
              <a:latin typeface="Arial"/>
              <a:ea typeface="Arial"/>
              <a:cs typeface="Arial"/>
              <a:sym typeface="Arial"/>
            </a:endParaRPr>
          </a:p>
          <a:p>
            <a:pPr marL="914400" marR="0" lvl="0" indent="-311150" algn="l" rtl="0">
              <a:lnSpc>
                <a:spcPct val="115000"/>
              </a:lnSpc>
              <a:spcBef>
                <a:spcPts val="0"/>
              </a:spcBef>
              <a:spcAft>
                <a:spcPts val="0"/>
              </a:spcAft>
              <a:buClr>
                <a:schemeClr val="dk2"/>
              </a:buClr>
              <a:buSzPts val="1300"/>
              <a:buFont typeface="Arial"/>
              <a:buAutoNum type="alphaLcPeriod"/>
            </a:pPr>
            <a:r>
              <a:rPr lang="en" sz="1300" b="0" i="0" u="none" strike="noStrike" cap="none">
                <a:solidFill>
                  <a:schemeClr val="dk2"/>
                </a:solidFill>
                <a:latin typeface="Arial"/>
                <a:ea typeface="Arial"/>
                <a:cs typeface="Arial"/>
                <a:sym typeface="Arial"/>
              </a:rPr>
              <a:t>No disease-associated variants identified </a:t>
            </a:r>
            <a:endParaRPr sz="1300" b="0" i="0" u="none" strike="noStrike" cap="none">
              <a:solidFill>
                <a:schemeClr val="dk2"/>
              </a:solidFill>
              <a:latin typeface="Arial"/>
              <a:ea typeface="Arial"/>
              <a:cs typeface="Arial"/>
              <a:sym typeface="Arial"/>
            </a:endParaRPr>
          </a:p>
          <a:p>
            <a:pPr marL="914400" marR="0" lvl="0" indent="-311150" algn="l" rtl="0">
              <a:lnSpc>
                <a:spcPct val="115000"/>
              </a:lnSpc>
              <a:spcBef>
                <a:spcPts val="0"/>
              </a:spcBef>
              <a:spcAft>
                <a:spcPts val="0"/>
              </a:spcAft>
              <a:buClr>
                <a:schemeClr val="dk2"/>
              </a:buClr>
              <a:buSzPts val="1300"/>
              <a:buFont typeface="Arial"/>
              <a:buAutoNum type="alphaLcPeriod"/>
            </a:pPr>
            <a:r>
              <a:rPr lang="en" sz="1300" b="0" i="0" u="none" strike="noStrike" cap="none">
                <a:solidFill>
                  <a:schemeClr val="dk2"/>
                </a:solidFill>
                <a:latin typeface="Arial"/>
                <a:ea typeface="Arial"/>
                <a:cs typeface="Arial"/>
                <a:sym typeface="Arial"/>
              </a:rPr>
              <a:t>No variants caused significant changes in protein structures</a:t>
            </a:r>
            <a:endParaRPr sz="1300" b="0" i="0" u="none" strike="noStrike" cap="none">
              <a:solidFill>
                <a:schemeClr val="dk2"/>
              </a:solidFill>
              <a:latin typeface="Arial"/>
              <a:ea typeface="Arial"/>
              <a:cs typeface="Arial"/>
              <a:sym typeface="Arial"/>
            </a:endParaRPr>
          </a:p>
          <a:p>
            <a:pPr marL="914400" marR="0" lvl="0" indent="-311150" algn="l" rtl="0">
              <a:lnSpc>
                <a:spcPct val="115000"/>
              </a:lnSpc>
              <a:spcBef>
                <a:spcPts val="0"/>
              </a:spcBef>
              <a:spcAft>
                <a:spcPts val="0"/>
              </a:spcAft>
              <a:buClr>
                <a:schemeClr val="dk2"/>
              </a:buClr>
              <a:buSzPts val="1300"/>
              <a:buFont typeface="Arial"/>
              <a:buAutoNum type="alphaLcPeriod"/>
            </a:pPr>
            <a:r>
              <a:rPr lang="en" sz="1300" b="0" i="0" u="none" strike="noStrike" cap="none">
                <a:solidFill>
                  <a:schemeClr val="dk2"/>
                </a:solidFill>
                <a:latin typeface="Arial"/>
                <a:ea typeface="Arial"/>
                <a:cs typeface="Arial"/>
                <a:sym typeface="Arial"/>
              </a:rPr>
              <a:t>Most genes with the highest mutational burden regulate cell structure and integrity</a:t>
            </a:r>
            <a:endParaRPr sz="1300" b="0" i="0" u="none" strike="noStrike" cap="none">
              <a:solidFill>
                <a:schemeClr val="dk2"/>
              </a:solidFill>
              <a:latin typeface="Arial"/>
              <a:ea typeface="Arial"/>
              <a:cs typeface="Arial"/>
              <a:sym typeface="Arial"/>
            </a:endParaRPr>
          </a:p>
          <a:p>
            <a:pPr marL="914400" marR="0" lvl="0" indent="-311150" algn="l" rtl="0">
              <a:lnSpc>
                <a:spcPct val="115000"/>
              </a:lnSpc>
              <a:spcBef>
                <a:spcPts val="0"/>
              </a:spcBef>
              <a:spcAft>
                <a:spcPts val="0"/>
              </a:spcAft>
              <a:buClr>
                <a:schemeClr val="dk2"/>
              </a:buClr>
              <a:buSzPts val="1300"/>
              <a:buFont typeface="Arial"/>
              <a:buAutoNum type="alphaLcPeriod"/>
            </a:pPr>
            <a:r>
              <a:rPr lang="en" sz="1300" b="0" i="0" u="none" strike="noStrike" cap="none">
                <a:solidFill>
                  <a:schemeClr val="dk2"/>
                </a:solidFill>
                <a:latin typeface="Arial"/>
                <a:ea typeface="Arial"/>
                <a:cs typeface="Arial"/>
                <a:sym typeface="Arial"/>
              </a:rPr>
              <a:t>Mutations in proteins were non-deleterious since they occurred in loops or did not disrupt important interfaces. </a:t>
            </a:r>
            <a:endParaRPr sz="1300" b="0" i="0" u="none" strike="noStrike" cap="none">
              <a:solidFill>
                <a:schemeClr val="dk2"/>
              </a:solidFill>
              <a:latin typeface="Arial"/>
              <a:ea typeface="Arial"/>
              <a:cs typeface="Arial"/>
              <a:sym typeface="Arial"/>
            </a:endParaRPr>
          </a:p>
          <a:p>
            <a:pPr marL="91440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
        <p:nvSpPr>
          <p:cNvPr id="648" name="Google Shape;648;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45</a:t>
            </a:fld>
            <a:endParaRPr/>
          </a:p>
        </p:txBody>
      </p:sp>
      <p:pic>
        <p:nvPicPr>
          <p:cNvPr id="649" name="Google Shape;649;p69"/>
          <p:cNvPicPr preferRelativeResize="0"/>
          <p:nvPr/>
        </p:nvPicPr>
        <p:blipFill rotWithShape="1">
          <a:blip r:embed="rId3">
            <a:alphaModFix/>
          </a:blip>
          <a:srcRect/>
          <a:stretch/>
        </p:blipFill>
        <p:spPr>
          <a:xfrm>
            <a:off x="4183788" y="243475"/>
            <a:ext cx="1259525" cy="1819875"/>
          </a:xfrm>
          <a:prstGeom prst="rect">
            <a:avLst/>
          </a:prstGeom>
          <a:noFill/>
          <a:ln w="9525" cap="flat" cmpd="sng">
            <a:solidFill>
              <a:schemeClr val="dk2"/>
            </a:solidFill>
            <a:prstDash val="solid"/>
            <a:round/>
            <a:headEnd type="none" w="sm" len="sm"/>
            <a:tailEnd type="none" w="sm" len="sm"/>
          </a:ln>
        </p:spPr>
      </p:pic>
      <p:pic>
        <p:nvPicPr>
          <p:cNvPr id="650" name="Google Shape;650;p69"/>
          <p:cNvPicPr preferRelativeResize="0"/>
          <p:nvPr/>
        </p:nvPicPr>
        <p:blipFill rotWithShape="1">
          <a:blip r:embed="rId4">
            <a:alphaModFix/>
          </a:blip>
          <a:srcRect/>
          <a:stretch/>
        </p:blipFill>
        <p:spPr>
          <a:xfrm>
            <a:off x="6099963" y="243475"/>
            <a:ext cx="1314290" cy="1819875"/>
          </a:xfrm>
          <a:prstGeom prst="rect">
            <a:avLst/>
          </a:prstGeom>
          <a:noFill/>
          <a:ln w="9525" cap="flat" cmpd="sng">
            <a:solidFill>
              <a:schemeClr val="dk2"/>
            </a:solidFill>
            <a:prstDash val="solid"/>
            <a:round/>
            <a:headEnd type="none" w="sm" len="sm"/>
            <a:tailEnd type="none" w="sm" len="sm"/>
          </a:ln>
        </p:spPr>
      </p:pic>
      <p:sp>
        <p:nvSpPr>
          <p:cNvPr id="651" name="Google Shape;651;p69"/>
          <p:cNvSpPr txBox="1"/>
          <p:nvPr/>
        </p:nvSpPr>
        <p:spPr>
          <a:xfrm>
            <a:off x="5379538" y="729025"/>
            <a:ext cx="784200" cy="69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LAMA5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R3079W</a:t>
            </a:r>
            <a:endParaRPr sz="1100" b="0" i="0" u="none" strike="noStrike" cap="none">
              <a:solidFill>
                <a:srgbClr val="000000"/>
              </a:solidFill>
              <a:latin typeface="Arial"/>
              <a:ea typeface="Arial"/>
              <a:cs typeface="Arial"/>
              <a:sym typeface="Arial"/>
            </a:endParaRPr>
          </a:p>
        </p:txBody>
      </p:sp>
      <p:sp>
        <p:nvSpPr>
          <p:cNvPr id="652" name="Google Shape;652;p69"/>
          <p:cNvSpPr/>
          <p:nvPr/>
        </p:nvSpPr>
        <p:spPr>
          <a:xfrm>
            <a:off x="5497288" y="1004575"/>
            <a:ext cx="548700" cy="1416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53" name="Google Shape;653;p69"/>
          <p:cNvSpPr txBox="1"/>
          <p:nvPr/>
        </p:nvSpPr>
        <p:spPr>
          <a:xfrm>
            <a:off x="4116213" y="234500"/>
            <a:ext cx="7842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0000"/>
                </a:solidFill>
                <a:latin typeface="Arial"/>
                <a:ea typeface="Arial"/>
                <a:cs typeface="Arial"/>
                <a:sym typeface="Arial"/>
              </a:rPr>
              <a:t>Arg3079</a:t>
            </a:r>
            <a:endParaRPr sz="1100" b="0" i="0" u="none" strike="noStrike" cap="none">
              <a:solidFill>
                <a:srgbClr val="FF0000"/>
              </a:solidFill>
              <a:latin typeface="Arial"/>
              <a:ea typeface="Arial"/>
              <a:cs typeface="Arial"/>
              <a:sym typeface="Arial"/>
            </a:endParaRPr>
          </a:p>
        </p:txBody>
      </p:sp>
      <p:sp>
        <p:nvSpPr>
          <p:cNvPr id="654" name="Google Shape;654;p69"/>
          <p:cNvSpPr txBox="1"/>
          <p:nvPr/>
        </p:nvSpPr>
        <p:spPr>
          <a:xfrm>
            <a:off x="6045988" y="234500"/>
            <a:ext cx="7842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0000"/>
                </a:solidFill>
                <a:latin typeface="Arial"/>
                <a:ea typeface="Arial"/>
                <a:cs typeface="Arial"/>
                <a:sym typeface="Arial"/>
              </a:rPr>
              <a:t>Trp3079</a:t>
            </a:r>
            <a:endParaRPr sz="1100" b="0" i="0" u="none" strike="noStrike" cap="none">
              <a:solidFill>
                <a:srgbClr val="FF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0"/>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700"/>
              <a:buFont typeface="Calibri"/>
              <a:buNone/>
            </a:pPr>
            <a:r>
              <a:rPr lang="en" sz="1900"/>
              <a:t>2023 group 7 (chr 20)</a:t>
            </a:r>
            <a:endParaRPr sz="1900"/>
          </a:p>
        </p:txBody>
      </p:sp>
      <p:sp>
        <p:nvSpPr>
          <p:cNvPr id="660" name="Google Shape;660;p70"/>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None/>
            </a:pPr>
            <a:r>
              <a:rPr lang="en" sz="1000" b="0" i="0" u="none" strike="noStrike" cap="none">
                <a:solidFill>
                  <a:schemeClr val="dk1"/>
                </a:solidFill>
                <a:latin typeface="Calibri"/>
                <a:ea typeface="Calibri"/>
                <a:cs typeface="Calibri"/>
                <a:sym typeface="Calibri"/>
              </a:rPr>
              <a:t>     Top 10 Prioritized Genes </a:t>
            </a:r>
            <a:endParaRPr sz="10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TAF4</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FERMT1</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MROH8</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BPIFB4</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KIAA1755</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MYH7B</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SIRPG</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HELZ2</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SIGLEC1</a:t>
            </a:r>
            <a:endParaRPr sz="1300" b="0" i="0" u="none" strike="noStrike" cap="none">
              <a:solidFill>
                <a:schemeClr val="dk1"/>
              </a:solidFill>
              <a:latin typeface="Calibri"/>
              <a:ea typeface="Calibri"/>
              <a:cs typeface="Calibri"/>
              <a:sym typeface="Calibri"/>
            </a:endParaRPr>
          </a:p>
          <a:p>
            <a:pPr marL="457200" marR="0" lvl="0" indent="-317500" algn="l" rtl="0">
              <a:lnSpc>
                <a:spcPct val="150000"/>
              </a:lnSpc>
              <a:spcBef>
                <a:spcPts val="0"/>
              </a:spcBef>
              <a:spcAft>
                <a:spcPts val="0"/>
              </a:spcAft>
              <a:buClr>
                <a:schemeClr val="dk1"/>
              </a:buClr>
              <a:buSzPts val="1000"/>
              <a:buFont typeface="Calibri"/>
              <a:buAutoNum type="arabicPeriod"/>
            </a:pPr>
            <a:r>
              <a:rPr lang="en" sz="1300" b="0" i="0" u="none" strike="noStrike" cap="none">
                <a:solidFill>
                  <a:schemeClr val="dk1"/>
                </a:solidFill>
                <a:latin typeface="Calibri"/>
                <a:ea typeface="Calibri"/>
                <a:cs typeface="Calibri"/>
                <a:sym typeface="Calibri"/>
              </a:rPr>
              <a:t>LAMA5</a:t>
            </a:r>
            <a:endParaRPr sz="1300" b="0" i="0" u="none" strike="noStrike" cap="none">
              <a:solidFill>
                <a:schemeClr val="dk1"/>
              </a:solidFill>
              <a:latin typeface="Calibri"/>
              <a:ea typeface="Calibri"/>
              <a:cs typeface="Calibri"/>
              <a:sym typeface="Calibri"/>
            </a:endParaRPr>
          </a:p>
        </p:txBody>
      </p:sp>
      <p:sp>
        <p:nvSpPr>
          <p:cNvPr id="661" name="Google Shape;661;p70"/>
          <p:cNvSpPr txBox="1"/>
          <p:nvPr/>
        </p:nvSpPr>
        <p:spPr>
          <a:xfrm>
            <a:off x="2993275" y="310700"/>
            <a:ext cx="60459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2" name="Google Shape;662;p70"/>
          <p:cNvSpPr/>
          <p:nvPr/>
        </p:nvSpPr>
        <p:spPr>
          <a:xfrm>
            <a:off x="2401825" y="197897"/>
            <a:ext cx="6492300" cy="20709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
                <a:solidFill>
                  <a:schemeClr val="dk1"/>
                </a:solidFill>
              </a:rPr>
              <a:t>Summary Figure: </a:t>
            </a:r>
            <a:endParaRPr>
              <a:solidFill>
                <a:schemeClr val="dk1"/>
              </a:solidFil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70"/>
          <p:cNvSpPr/>
          <p:nvPr/>
        </p:nvSpPr>
        <p:spPr>
          <a:xfrm>
            <a:off x="2325475" y="2431358"/>
            <a:ext cx="6637500" cy="2489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
                <a:solidFill>
                  <a:schemeClr val="dk1"/>
                </a:solidFill>
              </a:rPr>
              <a:t>Summary: </a:t>
            </a:r>
            <a:endParaRPr>
              <a:solidFill>
                <a:schemeClr val="dk1"/>
              </a:solidFill>
            </a:endParaRPr>
          </a:p>
          <a:p>
            <a:pPr marL="457200" marR="0" lvl="0" indent="-336550" algn="l" rtl="0">
              <a:lnSpc>
                <a:spcPct val="115000"/>
              </a:lnSpc>
              <a:spcBef>
                <a:spcPts val="0"/>
              </a:spcBef>
              <a:spcAft>
                <a:spcPts val="0"/>
              </a:spcAft>
              <a:buClr>
                <a:schemeClr val="dk2"/>
              </a:buClr>
              <a:buSzPts val="1300"/>
              <a:buAutoNum type="arabicPeriod"/>
            </a:pPr>
            <a:r>
              <a:rPr lang="en" sz="1300">
                <a:solidFill>
                  <a:schemeClr val="dk2"/>
                </a:solidFill>
              </a:rPr>
              <a:t>Prioritization approach: exonic mutational burden</a:t>
            </a:r>
            <a:endParaRPr sz="1300">
              <a:solidFill>
                <a:schemeClr val="dk2"/>
              </a:solidFill>
            </a:endParaRPr>
          </a:p>
          <a:p>
            <a:pPr marL="457200" marR="0" lvl="0" indent="-336550" algn="l" rtl="0">
              <a:lnSpc>
                <a:spcPct val="115000"/>
              </a:lnSpc>
              <a:spcBef>
                <a:spcPts val="0"/>
              </a:spcBef>
              <a:spcAft>
                <a:spcPts val="0"/>
              </a:spcAft>
              <a:buClr>
                <a:schemeClr val="dk2"/>
              </a:buClr>
              <a:buSzPts val="1300"/>
              <a:buAutoNum type="arabicPeriod"/>
            </a:pPr>
            <a:r>
              <a:rPr lang="en" sz="1300">
                <a:solidFill>
                  <a:schemeClr val="dk2"/>
                </a:solidFill>
              </a:rPr>
              <a:t>Downstream analysis: tissue gene expression analysis</a:t>
            </a:r>
            <a:endParaRPr sz="1300">
              <a:solidFill>
                <a:schemeClr val="dk2"/>
              </a:solidFill>
            </a:endParaRPr>
          </a:p>
          <a:p>
            <a:pPr marL="457200" marR="0" lvl="0" indent="-336550" algn="l" rtl="0">
              <a:lnSpc>
                <a:spcPct val="115000"/>
              </a:lnSpc>
              <a:spcBef>
                <a:spcPts val="0"/>
              </a:spcBef>
              <a:spcAft>
                <a:spcPts val="0"/>
              </a:spcAft>
              <a:buClr>
                <a:schemeClr val="dk2"/>
              </a:buClr>
              <a:buSzPts val="1300"/>
              <a:buAutoNum type="arabicPeriod"/>
            </a:pPr>
            <a:r>
              <a:rPr lang="en" sz="1300">
                <a:solidFill>
                  <a:schemeClr val="dk2"/>
                </a:solidFill>
              </a:rPr>
              <a:t>Findings: </a:t>
            </a:r>
            <a:endParaRPr sz="1300">
              <a:solidFill>
                <a:schemeClr val="dk2"/>
              </a:solidFill>
            </a:endParaRPr>
          </a:p>
          <a:p>
            <a:pPr marL="914400" marR="0" lvl="0" indent="-336550" algn="l" rtl="0">
              <a:lnSpc>
                <a:spcPct val="115000"/>
              </a:lnSpc>
              <a:spcBef>
                <a:spcPts val="0"/>
              </a:spcBef>
              <a:spcAft>
                <a:spcPts val="0"/>
              </a:spcAft>
              <a:buClr>
                <a:schemeClr val="dk2"/>
              </a:buClr>
              <a:buSzPts val="1300"/>
              <a:buAutoNum type="alphaLcPeriod"/>
            </a:pPr>
            <a:r>
              <a:rPr lang="en" sz="1300">
                <a:solidFill>
                  <a:schemeClr val="dk2"/>
                </a:solidFill>
              </a:rPr>
              <a:t>BPIFB4 is associated with longevity and decreased heart disease</a:t>
            </a:r>
            <a:endParaRPr sz="1300">
              <a:solidFill>
                <a:schemeClr val="dk2"/>
              </a:solidFill>
            </a:endParaRPr>
          </a:p>
          <a:p>
            <a:pPr marL="914400" marR="0" lvl="0" indent="-336550" algn="l" rtl="0">
              <a:lnSpc>
                <a:spcPct val="115000"/>
              </a:lnSpc>
              <a:spcBef>
                <a:spcPts val="0"/>
              </a:spcBef>
              <a:spcAft>
                <a:spcPts val="0"/>
              </a:spcAft>
              <a:buClr>
                <a:schemeClr val="dk2"/>
              </a:buClr>
              <a:buSzPts val="1300"/>
              <a:buAutoNum type="alphaLcPeriod"/>
            </a:pPr>
            <a:r>
              <a:rPr lang="en" sz="1300">
                <a:solidFill>
                  <a:schemeClr val="dk2"/>
                </a:solidFill>
              </a:rPr>
              <a:t>SIGLEC1 is an immune marker with high lung expression. Low expression is correlated with severe COVID-19 disease </a:t>
            </a:r>
            <a:endParaRPr sz="1300">
              <a:solidFill>
                <a:schemeClr val="dk2"/>
              </a:solidFill>
            </a:endParaRPr>
          </a:p>
          <a:p>
            <a:pPr marL="914400" marR="0" lvl="0" indent="-254000" algn="l" rtl="0">
              <a:lnSpc>
                <a:spcPct val="115000"/>
              </a:lnSpc>
              <a:spcBef>
                <a:spcPts val="0"/>
              </a:spcBef>
              <a:spcAft>
                <a:spcPts val="0"/>
              </a:spcAft>
              <a:buClr>
                <a:schemeClr val="dk2"/>
              </a:buClr>
              <a:buSzPts val="900"/>
              <a:buFont typeface="Calibri"/>
              <a:buNone/>
            </a:pPr>
            <a:endParaRPr sz="1200">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None/>
            </a:pPr>
            <a:endParaRPr sz="1200">
              <a:solidFill>
                <a:schemeClr val="dk2"/>
              </a:solidFill>
              <a:latin typeface="Calibri"/>
              <a:ea typeface="Calibri"/>
              <a:cs typeface="Calibri"/>
              <a:sym typeface="Calibri"/>
            </a:endParaRPr>
          </a:p>
          <a:p>
            <a:pPr marL="0" marR="0" lvl="0" indent="0" algn="l" rtl="0">
              <a:lnSpc>
                <a:spcPct val="115000"/>
              </a:lnSpc>
              <a:spcBef>
                <a:spcPts val="1200"/>
              </a:spcBef>
              <a:spcAft>
                <a:spcPts val="1200"/>
              </a:spcAft>
              <a:buNone/>
            </a:pPr>
            <a:endParaRPr sz="1200">
              <a:solidFill>
                <a:schemeClr val="dk2"/>
              </a:solidFill>
              <a:latin typeface="Calibri"/>
              <a:ea typeface="Calibri"/>
              <a:cs typeface="Calibri"/>
              <a:sym typeface="Calibri"/>
            </a:endParaRPr>
          </a:p>
        </p:txBody>
      </p:sp>
      <p:sp>
        <p:nvSpPr>
          <p:cNvPr id="664" name="Google Shape;664;p70"/>
          <p:cNvSpPr txBox="1">
            <a:spLocks noGrp="1"/>
          </p:cNvSpPr>
          <p:nvPr>
            <p:ph type="sldNum" idx="12"/>
          </p:nvPr>
        </p:nvSpPr>
        <p:spPr>
          <a:xfrm>
            <a:off x="8671044" y="4762038"/>
            <a:ext cx="411600" cy="295200"/>
          </a:xfrm>
          <a:prstGeom prst="rect">
            <a:avLst/>
          </a:prstGeom>
          <a:noFill/>
          <a:ln>
            <a:noFill/>
          </a:ln>
        </p:spPr>
        <p:txBody>
          <a:bodyPr spcFirstLastPara="1" wrap="square" lIns="91425" tIns="91425" rIns="91425" bIns="91425" anchor="ctr" anchorCtr="0">
            <a:normAutofit fontScale="85000" lnSpcReduction="20000"/>
          </a:bodyPr>
          <a:lstStyle/>
          <a:p>
            <a:pPr marL="0" lvl="0" indent="0" algn="r" rtl="0">
              <a:spcBef>
                <a:spcPts val="0"/>
              </a:spcBef>
              <a:spcAft>
                <a:spcPts val="0"/>
              </a:spcAft>
              <a:buClr>
                <a:srgbClr val="000000"/>
              </a:buClr>
              <a:buSzPct val="100000"/>
              <a:buFont typeface="Arial"/>
              <a:buNone/>
            </a:pPr>
            <a:fld id="{00000000-1234-1234-1234-123412341234}" type="slidenum">
              <a:rPr lang="en"/>
              <a:t>46</a:t>
            </a:fld>
            <a:endParaRPr/>
          </a:p>
        </p:txBody>
      </p:sp>
      <p:pic>
        <p:nvPicPr>
          <p:cNvPr id="665" name="Google Shape;665;p70"/>
          <p:cNvPicPr preferRelativeResize="0"/>
          <p:nvPr/>
        </p:nvPicPr>
        <p:blipFill rotWithShape="1">
          <a:blip r:embed="rId3">
            <a:alphaModFix/>
          </a:blip>
          <a:srcRect/>
          <a:stretch/>
        </p:blipFill>
        <p:spPr>
          <a:xfrm>
            <a:off x="4229099" y="210485"/>
            <a:ext cx="4338681" cy="204575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1"/>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700"/>
              <a:buFont typeface="Calibri"/>
              <a:buNone/>
            </a:pPr>
            <a:r>
              <a:rPr lang="en" sz="1900"/>
              <a:t>2023 group 8 (chr 20)</a:t>
            </a:r>
            <a:endParaRPr sz="1900"/>
          </a:p>
        </p:txBody>
      </p:sp>
      <p:sp>
        <p:nvSpPr>
          <p:cNvPr id="671" name="Google Shape;671;p71"/>
          <p:cNvSpPr txBox="1"/>
          <p:nvPr/>
        </p:nvSpPr>
        <p:spPr>
          <a:xfrm>
            <a:off x="7555925" y="1165025"/>
            <a:ext cx="160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2" name="Google Shape;672;p71"/>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200"/>
              <a:buFont typeface="Arial"/>
              <a:buNone/>
            </a:pPr>
            <a:r>
              <a:rPr lang="en" i="0" u="none" strike="noStrike" cap="none">
                <a:solidFill>
                  <a:schemeClr val="dk1"/>
                </a:solidFill>
              </a:rPr>
              <a:t> </a:t>
            </a:r>
            <a:r>
              <a:rPr lang="en" sz="1100" i="0" u="none" strike="noStrike" cap="none">
                <a:solidFill>
                  <a:schemeClr val="dk1"/>
                </a:solidFill>
              </a:rPr>
              <a:t> </a:t>
            </a:r>
            <a:r>
              <a:rPr lang="en" sz="1000" i="0" u="none" strike="noStrike" cap="none">
                <a:solidFill>
                  <a:schemeClr val="dk1"/>
                </a:solidFill>
              </a:rPr>
              <a:t>   Top 10 Prioritized</a:t>
            </a:r>
            <a:r>
              <a:rPr lang="en" sz="1000">
                <a:solidFill>
                  <a:schemeClr val="dk1"/>
                </a:solidFill>
              </a:rPr>
              <a:t> </a:t>
            </a:r>
            <a:r>
              <a:rPr lang="en" sz="1000" i="0" u="none" strike="noStrike" cap="none">
                <a:solidFill>
                  <a:schemeClr val="dk1"/>
                </a:solidFill>
              </a:rPr>
              <a:t>Genes </a:t>
            </a:r>
            <a:endParaRPr sz="1000"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MACROD2</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CDH4</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PTPRT</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PLCB1</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SLC24A3</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PAK5</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CFAP61</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EYA2</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TSHZ2</a:t>
            </a:r>
            <a:endParaRPr i="0" u="none" strike="noStrike" cap="none">
              <a:solidFill>
                <a:schemeClr val="dk1"/>
              </a:solidFill>
            </a:endParaRPr>
          </a:p>
          <a:p>
            <a:pPr marL="457200" marR="0" lvl="0" indent="-317500" algn="l" rtl="0">
              <a:lnSpc>
                <a:spcPct val="150000"/>
              </a:lnSpc>
              <a:spcBef>
                <a:spcPts val="0"/>
              </a:spcBef>
              <a:spcAft>
                <a:spcPts val="0"/>
              </a:spcAft>
              <a:buClr>
                <a:schemeClr val="dk1"/>
              </a:buClr>
              <a:buSzPts val="1400"/>
              <a:buAutoNum type="arabicPeriod"/>
            </a:pPr>
            <a:r>
              <a:rPr lang="en" i="0" u="none" strike="noStrike" cap="none">
                <a:solidFill>
                  <a:schemeClr val="dk1"/>
                </a:solidFill>
              </a:rPr>
              <a:t>SLX4IP</a:t>
            </a:r>
            <a:endParaRPr i="0" u="none" strike="noStrike" cap="none">
              <a:solidFill>
                <a:schemeClr val="dk1"/>
              </a:solidFill>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673" name="Google Shape;673;p71"/>
          <p:cNvSpPr txBox="1"/>
          <p:nvPr/>
        </p:nvSpPr>
        <p:spPr>
          <a:xfrm>
            <a:off x="2993275" y="310700"/>
            <a:ext cx="6045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4" name="Google Shape;674;p71"/>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i="0" u="none" strike="noStrike" cap="none">
                <a:solidFill>
                  <a:schemeClr val="dk1"/>
                </a:solidFill>
              </a:rPr>
              <a:t>Summary figure:</a:t>
            </a:r>
            <a:endParaRPr i="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5" name="Google Shape;675;p71"/>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0"/>
              </a:spcAft>
              <a:buClr>
                <a:srgbClr val="000000"/>
              </a:buClr>
              <a:buSzPts val="1300"/>
              <a:buFont typeface="Arial"/>
              <a:buNone/>
            </a:pPr>
            <a:r>
              <a:rPr lang="en" sz="1300" i="0" u="none" strike="noStrike" cap="none">
                <a:solidFill>
                  <a:schemeClr val="dk1"/>
                </a:solidFill>
              </a:rPr>
              <a:t>Summary:</a:t>
            </a:r>
            <a:endParaRPr sz="1300" i="0" u="none" strike="noStrike" cap="none">
              <a:solidFill>
                <a:schemeClr val="dk1"/>
              </a:solidFill>
            </a:endParaRPr>
          </a:p>
          <a:p>
            <a:pPr marL="457200" marR="0" lvl="0" indent="-311150" algn="l" rtl="0">
              <a:lnSpc>
                <a:spcPct val="115000"/>
              </a:lnSpc>
              <a:spcBef>
                <a:spcPts val="1200"/>
              </a:spcBef>
              <a:spcAft>
                <a:spcPts val="0"/>
              </a:spcAft>
              <a:buClr>
                <a:schemeClr val="dk2"/>
              </a:buClr>
              <a:buSzPts val="1300"/>
              <a:buAutoNum type="arabicPeriod"/>
            </a:pPr>
            <a:r>
              <a:rPr lang="en" sz="1300" i="0" u="none" strike="noStrike" cap="none">
                <a:solidFill>
                  <a:schemeClr val="dk2"/>
                </a:solidFill>
              </a:rPr>
              <a:t>Prioritization approach: exonic and intronic mutational burden</a:t>
            </a:r>
            <a:endParaRPr sz="1300" i="0" u="none" strike="noStrike" cap="none">
              <a:solidFill>
                <a:schemeClr val="dk2"/>
              </a:solidFill>
            </a:endParaRPr>
          </a:p>
          <a:p>
            <a:pPr marL="457200" marR="0" lvl="0" indent="-311150" algn="l" rtl="0">
              <a:lnSpc>
                <a:spcPct val="115000"/>
              </a:lnSpc>
              <a:spcBef>
                <a:spcPts val="0"/>
              </a:spcBef>
              <a:spcAft>
                <a:spcPts val="0"/>
              </a:spcAft>
              <a:buClr>
                <a:schemeClr val="dk2"/>
              </a:buClr>
              <a:buSzPts val="1300"/>
              <a:buAutoNum type="arabicPeriod"/>
            </a:pPr>
            <a:r>
              <a:rPr lang="en" sz="1300" i="0" u="none" strike="noStrike" cap="none">
                <a:solidFill>
                  <a:schemeClr val="dk2"/>
                </a:solidFill>
              </a:rPr>
              <a:t>Downstream analysis: gene expression at bulk and single-cell levels</a:t>
            </a:r>
            <a:endParaRPr sz="1300" i="0" u="none" strike="noStrike" cap="none">
              <a:solidFill>
                <a:schemeClr val="dk2"/>
              </a:solidFill>
            </a:endParaRPr>
          </a:p>
          <a:p>
            <a:pPr marL="457200" marR="0" lvl="0" indent="-311150" algn="l" rtl="0">
              <a:lnSpc>
                <a:spcPct val="115000"/>
              </a:lnSpc>
              <a:spcBef>
                <a:spcPts val="0"/>
              </a:spcBef>
              <a:spcAft>
                <a:spcPts val="0"/>
              </a:spcAft>
              <a:buClr>
                <a:schemeClr val="dk2"/>
              </a:buClr>
              <a:buSzPts val="1300"/>
              <a:buAutoNum type="arabicPeriod"/>
            </a:pPr>
            <a:r>
              <a:rPr lang="en" sz="1300" i="0" u="none" strike="noStrike" cap="none">
                <a:solidFill>
                  <a:schemeClr val="dk2"/>
                </a:solidFill>
              </a:rPr>
              <a:t>Findings:</a:t>
            </a:r>
            <a:endParaRPr sz="1300" i="0" u="none" strike="noStrike" cap="none">
              <a:solidFill>
                <a:schemeClr val="dk2"/>
              </a:solidFill>
            </a:endParaRPr>
          </a:p>
          <a:p>
            <a:pPr marL="914400" marR="0" lvl="1" indent="-3111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We observed little correlation in bulk or single-cell data between mutational burden and specificity of expression by tissue</a:t>
            </a:r>
            <a:endParaRPr sz="1300" i="0" u="none" strike="noStrike" cap="none">
              <a:solidFill>
                <a:schemeClr val="dk2"/>
              </a:solidFill>
            </a:endParaRPr>
          </a:p>
          <a:p>
            <a:pPr marL="914400" marR="0" lvl="1" indent="-3111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scRNA-seq gives more detailed picture of how cells in a given tissue express mutationally burdened genes</a:t>
            </a:r>
            <a:endParaRPr sz="1300" i="0" u="none" strike="noStrike" cap="none">
              <a:solidFill>
                <a:schemeClr val="dk2"/>
              </a:solidFill>
            </a:endParaRPr>
          </a:p>
          <a:p>
            <a:pPr marL="914400" marR="0" lvl="1" indent="-311150" algn="l" rtl="0">
              <a:lnSpc>
                <a:spcPct val="115000"/>
              </a:lnSpc>
              <a:spcBef>
                <a:spcPts val="0"/>
              </a:spcBef>
              <a:spcAft>
                <a:spcPts val="0"/>
              </a:spcAft>
              <a:buClr>
                <a:schemeClr val="dk2"/>
              </a:buClr>
              <a:buSzPts val="1300"/>
              <a:buAutoNum type="alphaLcPeriod"/>
            </a:pPr>
            <a:r>
              <a:rPr lang="en" sz="1300" i="0" u="none" strike="noStrike" cap="none">
                <a:solidFill>
                  <a:schemeClr val="dk2"/>
                </a:solidFill>
              </a:rPr>
              <a:t>Further work is required to uncover functional significance of mutations we observed and how it relates to tissue expression</a:t>
            </a:r>
            <a:endParaRPr sz="1300" i="0" u="none" strike="noStrike" cap="none">
              <a:solidFill>
                <a:schemeClr val="dk2"/>
              </a:solidFill>
            </a:endParaRPr>
          </a:p>
        </p:txBody>
      </p:sp>
      <p:sp>
        <p:nvSpPr>
          <p:cNvPr id="676" name="Google Shape;676;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47</a:t>
            </a:fld>
            <a:endParaRPr/>
          </a:p>
        </p:txBody>
      </p:sp>
      <p:pic>
        <p:nvPicPr>
          <p:cNvPr id="677" name="Google Shape;677;p71"/>
          <p:cNvPicPr preferRelativeResize="0"/>
          <p:nvPr/>
        </p:nvPicPr>
        <p:blipFill rotWithShape="1">
          <a:blip r:embed="rId3">
            <a:alphaModFix/>
          </a:blip>
          <a:srcRect/>
          <a:stretch/>
        </p:blipFill>
        <p:spPr>
          <a:xfrm>
            <a:off x="2522425" y="715022"/>
            <a:ext cx="2183952" cy="1214674"/>
          </a:xfrm>
          <a:prstGeom prst="rect">
            <a:avLst/>
          </a:prstGeom>
          <a:noFill/>
          <a:ln>
            <a:noFill/>
          </a:ln>
        </p:spPr>
      </p:pic>
      <p:pic>
        <p:nvPicPr>
          <p:cNvPr id="678" name="Google Shape;678;p71"/>
          <p:cNvPicPr preferRelativeResize="0"/>
          <p:nvPr/>
        </p:nvPicPr>
        <p:blipFill rotWithShape="1">
          <a:blip r:embed="rId4">
            <a:alphaModFix/>
          </a:blip>
          <a:srcRect/>
          <a:stretch/>
        </p:blipFill>
        <p:spPr>
          <a:xfrm>
            <a:off x="4781373" y="234500"/>
            <a:ext cx="4105400" cy="18582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2"/>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9</a:t>
            </a:r>
            <a:endParaRPr sz="1887"/>
          </a:p>
          <a:p>
            <a:pPr marL="0" lvl="0" indent="0" algn="l" rtl="0">
              <a:lnSpc>
                <a:spcPct val="100000"/>
              </a:lnSpc>
              <a:spcBef>
                <a:spcPts val="0"/>
              </a:spcBef>
              <a:spcAft>
                <a:spcPts val="0"/>
              </a:spcAft>
              <a:buSzPts val="891"/>
              <a:buNone/>
            </a:pPr>
            <a:r>
              <a:rPr lang="en" sz="1887"/>
              <a:t>(chr 21)</a:t>
            </a:r>
            <a:endParaRPr sz="1887"/>
          </a:p>
        </p:txBody>
      </p:sp>
      <p:sp>
        <p:nvSpPr>
          <p:cNvPr id="684" name="Google Shape;684;p72"/>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72"/>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100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Top 10 Prioritized Genes</a:t>
            </a:r>
            <a:endParaRPr sz="12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UMODL1</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PCNT</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TPTE</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SON</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LSS</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LIPI</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IFNAR2</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WDR4</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N6AMT1</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COL6A2</a:t>
            </a:r>
            <a:endParaRPr sz="1000" b="0" i="0" u="none" strike="noStrike" cap="none">
              <a:solidFill>
                <a:schemeClr val="dk1"/>
              </a:solidFill>
              <a:latin typeface="Arial"/>
              <a:ea typeface="Arial"/>
              <a:cs typeface="Arial"/>
              <a:sym typeface="Arial"/>
            </a:endParaRPr>
          </a:p>
        </p:txBody>
      </p:sp>
      <p:sp>
        <p:nvSpPr>
          <p:cNvPr id="686" name="Google Shape;686;p72"/>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72"/>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72"/>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a:t>
            </a:r>
            <a:endParaRPr sz="1400" b="0" i="0" u="none" strike="noStrike" cap="none">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AutoNum type="arabicPeriod"/>
            </a:pPr>
            <a:r>
              <a:rPr lang="en">
                <a:solidFill>
                  <a:schemeClr val="dk2"/>
                </a:solidFill>
              </a:rPr>
              <a:t>Prioritization approach</a:t>
            </a:r>
            <a:r>
              <a:rPr lang="en" sz="1400" b="0" i="0" u="none" strike="noStrike" cap="none">
                <a:solidFill>
                  <a:schemeClr val="dk2"/>
                </a:solidFill>
                <a:latin typeface="Arial"/>
                <a:ea typeface="Arial"/>
                <a:cs typeface="Arial"/>
                <a:sym typeface="Arial"/>
              </a:rPr>
              <a:t>: </a:t>
            </a:r>
            <a:r>
              <a:rPr lang="en">
                <a:solidFill>
                  <a:schemeClr val="dk2"/>
                </a:solidFill>
              </a:rPr>
              <a:t>mutational burden </a:t>
            </a:r>
            <a:endParaRPr>
              <a:solidFill>
                <a:schemeClr val="dk2"/>
              </a:solidFill>
            </a:endParaRPr>
          </a:p>
          <a:p>
            <a:pPr marL="457200" marR="0" lvl="0" indent="-317500" algn="l" rtl="0">
              <a:lnSpc>
                <a:spcPct val="115000"/>
              </a:lnSpc>
              <a:spcBef>
                <a:spcPts val="0"/>
              </a:spcBef>
              <a:spcAft>
                <a:spcPts val="0"/>
              </a:spcAft>
              <a:buClr>
                <a:schemeClr val="dk2"/>
              </a:buClr>
              <a:buSzPts val="1400"/>
              <a:buAutoNum type="arabicPeriod"/>
            </a:pPr>
            <a:r>
              <a:rPr lang="en">
                <a:solidFill>
                  <a:schemeClr val="dk2"/>
                </a:solidFill>
              </a:rPr>
              <a:t>Downstream analysis: </a:t>
            </a:r>
            <a:r>
              <a:rPr lang="en" sz="1400" b="0" i="0" u="none" strike="noStrike" cap="none">
                <a:solidFill>
                  <a:schemeClr val="dk2"/>
                </a:solidFill>
                <a:latin typeface="Arial"/>
                <a:ea typeface="Arial"/>
                <a:cs typeface="Arial"/>
                <a:sym typeface="Arial"/>
              </a:rPr>
              <a:t>Compare the variant in Carl’s genome with those in genomAD and 1000 genome databases </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AutoNum type="arabicPeriod"/>
            </a:pPr>
            <a:r>
              <a:rPr lang="en">
                <a:solidFill>
                  <a:schemeClr val="dk2"/>
                </a:solidFill>
              </a:rPr>
              <a:t>Findings: </a:t>
            </a:r>
            <a:endParaRPr>
              <a:solidFill>
                <a:schemeClr val="dk2"/>
              </a:solidFil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none" strike="noStrike" cap="none">
                <a:solidFill>
                  <a:schemeClr val="dk2"/>
                </a:solidFill>
                <a:latin typeface="Arial"/>
                <a:ea typeface="Arial"/>
                <a:cs typeface="Arial"/>
                <a:sym typeface="Arial"/>
              </a:rPr>
              <a:t>Structure of mutation found using AlphaFold</a:t>
            </a:r>
            <a:endParaRPr>
              <a:solidFill>
                <a:schemeClr val="dk2"/>
              </a:solidFill>
            </a:endParaRPr>
          </a:p>
          <a:p>
            <a:pPr marL="914400" lvl="1" indent="-317500" algn="l" rtl="0">
              <a:lnSpc>
                <a:spcPct val="115000"/>
              </a:lnSpc>
              <a:spcBef>
                <a:spcPts val="0"/>
              </a:spcBef>
              <a:spcAft>
                <a:spcPts val="0"/>
              </a:spcAft>
              <a:buClr>
                <a:schemeClr val="dk2"/>
              </a:buClr>
              <a:buSzPts val="1400"/>
              <a:buAutoNum type="alphaLcPeriod"/>
            </a:pPr>
            <a:r>
              <a:rPr lang="en">
                <a:solidFill>
                  <a:schemeClr val="dk2"/>
                </a:solidFill>
              </a:rPr>
              <a:t>Studies on mutations found using UNIPROT (most mutations did not have significant effect)</a:t>
            </a:r>
            <a:endParaRPr>
              <a:solidFill>
                <a:schemeClr val="dk2"/>
              </a:solidFill>
            </a:endParaRPr>
          </a:p>
          <a:p>
            <a:pPr marL="0" marR="0" lvl="0" indent="0" algn="l" rtl="0">
              <a:lnSpc>
                <a:spcPct val="115000"/>
              </a:lnSpc>
              <a:spcBef>
                <a:spcPts val="0"/>
              </a:spcBef>
              <a:spcAft>
                <a:spcPts val="0"/>
              </a:spcAft>
              <a:buNone/>
            </a:pPr>
            <a:endParaRPr>
              <a:solidFill>
                <a:schemeClr val="dk2"/>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72"/>
          <p:cNvSpPr txBox="1">
            <a:spLocks noGrp="1"/>
          </p:cNvSpPr>
          <p:nvPr>
            <p:ph type="sldNum" idx="12"/>
          </p:nvPr>
        </p:nvSpPr>
        <p:spPr>
          <a:xfrm>
            <a:off x="8490633" y="47498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48</a:t>
            </a:fld>
            <a:endParaRPr/>
          </a:p>
        </p:txBody>
      </p:sp>
      <p:pic>
        <p:nvPicPr>
          <p:cNvPr id="690" name="Google Shape;690;p72"/>
          <p:cNvPicPr preferRelativeResize="0"/>
          <p:nvPr/>
        </p:nvPicPr>
        <p:blipFill rotWithShape="1">
          <a:blip r:embed="rId3">
            <a:alphaModFix/>
          </a:blip>
          <a:srcRect/>
          <a:stretch/>
        </p:blipFill>
        <p:spPr>
          <a:xfrm>
            <a:off x="4930400" y="455599"/>
            <a:ext cx="1898225" cy="1246750"/>
          </a:xfrm>
          <a:prstGeom prst="rect">
            <a:avLst/>
          </a:prstGeom>
          <a:noFill/>
          <a:ln>
            <a:noFill/>
          </a:ln>
        </p:spPr>
      </p:pic>
      <p:sp>
        <p:nvSpPr>
          <p:cNvPr id="691" name="Google Shape;691;p72"/>
          <p:cNvSpPr/>
          <p:nvPr/>
        </p:nvSpPr>
        <p:spPr>
          <a:xfrm>
            <a:off x="6452284" y="1055543"/>
            <a:ext cx="70500" cy="105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72"/>
          <p:cNvSpPr/>
          <p:nvPr/>
        </p:nvSpPr>
        <p:spPr>
          <a:xfrm rot="10800000">
            <a:off x="6481079" y="1315653"/>
            <a:ext cx="41700" cy="310500"/>
          </a:xfrm>
          <a:prstGeom prst="downArrow">
            <a:avLst>
              <a:gd name="adj1" fmla="val 50000"/>
              <a:gd name="adj2" fmla="val 50000"/>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72"/>
          <p:cNvSpPr txBox="1"/>
          <p:nvPr/>
        </p:nvSpPr>
        <p:spPr>
          <a:xfrm>
            <a:off x="5124412" y="1626138"/>
            <a:ext cx="15102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Leucine → Proline</a:t>
            </a:r>
            <a:endParaRPr sz="800" b="0" i="0" u="none" strike="noStrike" cap="none">
              <a:solidFill>
                <a:srgbClr val="000000"/>
              </a:solidFill>
              <a:latin typeface="Arial"/>
              <a:ea typeface="Arial"/>
              <a:cs typeface="Arial"/>
              <a:sym typeface="Arial"/>
            </a:endParaRPr>
          </a:p>
        </p:txBody>
      </p:sp>
      <p:sp>
        <p:nvSpPr>
          <p:cNvPr id="694" name="Google Shape;694;p72"/>
          <p:cNvSpPr txBox="1"/>
          <p:nvPr/>
        </p:nvSpPr>
        <p:spPr>
          <a:xfrm>
            <a:off x="4930400" y="386450"/>
            <a:ext cx="936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TPTE</a:t>
            </a:r>
            <a:endParaRPr sz="1400" b="0" i="0" u="none" strike="noStrike" cap="none">
              <a:solidFill>
                <a:srgbClr val="000000"/>
              </a:solidFill>
              <a:latin typeface="Arial"/>
              <a:ea typeface="Arial"/>
              <a:cs typeface="Arial"/>
              <a:sym typeface="Arial"/>
            </a:endParaRPr>
          </a:p>
        </p:txBody>
      </p:sp>
      <p:pic>
        <p:nvPicPr>
          <p:cNvPr id="695" name="Google Shape;695;p72"/>
          <p:cNvPicPr preferRelativeResize="0"/>
          <p:nvPr/>
        </p:nvPicPr>
        <p:blipFill rotWithShape="1">
          <a:blip r:embed="rId4">
            <a:alphaModFix/>
          </a:blip>
          <a:srcRect/>
          <a:stretch/>
        </p:blipFill>
        <p:spPr>
          <a:xfrm>
            <a:off x="6968099" y="455600"/>
            <a:ext cx="1898225" cy="1246751"/>
          </a:xfrm>
          <a:prstGeom prst="rect">
            <a:avLst/>
          </a:prstGeom>
          <a:noFill/>
          <a:ln>
            <a:noFill/>
          </a:ln>
        </p:spPr>
      </p:pic>
      <p:sp>
        <p:nvSpPr>
          <p:cNvPr id="696" name="Google Shape;696;p72"/>
          <p:cNvSpPr/>
          <p:nvPr/>
        </p:nvSpPr>
        <p:spPr>
          <a:xfrm>
            <a:off x="7702166" y="934180"/>
            <a:ext cx="154200" cy="156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97" name="Google Shape;697;p72"/>
          <p:cNvCxnSpPr/>
          <p:nvPr/>
        </p:nvCxnSpPr>
        <p:spPr>
          <a:xfrm rot="10800000" flipH="1">
            <a:off x="7198475" y="1044075"/>
            <a:ext cx="471300" cy="585300"/>
          </a:xfrm>
          <a:prstGeom prst="straightConnector1">
            <a:avLst/>
          </a:prstGeom>
          <a:noFill/>
          <a:ln w="38100" cap="flat" cmpd="sng">
            <a:solidFill>
              <a:srgbClr val="FF0000"/>
            </a:solidFill>
            <a:prstDash val="solid"/>
            <a:round/>
            <a:headEnd type="none" w="sm" len="sm"/>
            <a:tailEnd type="triangle" w="med" len="med"/>
          </a:ln>
        </p:spPr>
      </p:cxnSp>
      <p:sp>
        <p:nvSpPr>
          <p:cNvPr id="698" name="Google Shape;698;p72"/>
          <p:cNvSpPr txBox="1"/>
          <p:nvPr/>
        </p:nvSpPr>
        <p:spPr>
          <a:xfrm>
            <a:off x="7162112" y="1639163"/>
            <a:ext cx="15102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Threonine → Methionine</a:t>
            </a:r>
            <a:endParaRPr sz="800" b="0" i="0" u="none" strike="noStrike" cap="none">
              <a:solidFill>
                <a:srgbClr val="000000"/>
              </a:solidFill>
              <a:latin typeface="Arial"/>
              <a:ea typeface="Arial"/>
              <a:cs typeface="Arial"/>
              <a:sym typeface="Arial"/>
            </a:endParaRPr>
          </a:p>
        </p:txBody>
      </p:sp>
      <p:sp>
        <p:nvSpPr>
          <p:cNvPr id="699" name="Google Shape;699;p72"/>
          <p:cNvSpPr/>
          <p:nvPr/>
        </p:nvSpPr>
        <p:spPr>
          <a:xfrm>
            <a:off x="2886925" y="474225"/>
            <a:ext cx="1830600" cy="1246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0" name="Google Shape;700;p72"/>
          <p:cNvPicPr preferRelativeResize="0"/>
          <p:nvPr/>
        </p:nvPicPr>
        <p:blipFill rotWithShape="1">
          <a:blip r:embed="rId5">
            <a:alphaModFix/>
          </a:blip>
          <a:srcRect/>
          <a:stretch/>
        </p:blipFill>
        <p:spPr>
          <a:xfrm>
            <a:off x="2924925" y="515875"/>
            <a:ext cx="1428637" cy="1173693"/>
          </a:xfrm>
          <a:prstGeom prst="rect">
            <a:avLst/>
          </a:prstGeom>
          <a:noFill/>
          <a:ln>
            <a:noFill/>
          </a:ln>
        </p:spPr>
      </p:pic>
      <p:cxnSp>
        <p:nvCxnSpPr>
          <p:cNvPr id="701" name="Google Shape;701;p72"/>
          <p:cNvCxnSpPr/>
          <p:nvPr/>
        </p:nvCxnSpPr>
        <p:spPr>
          <a:xfrm rot="10800000" flipH="1">
            <a:off x="3328150" y="1349075"/>
            <a:ext cx="237900" cy="302400"/>
          </a:xfrm>
          <a:prstGeom prst="straightConnector1">
            <a:avLst/>
          </a:prstGeom>
          <a:noFill/>
          <a:ln w="28575" cap="flat" cmpd="sng">
            <a:solidFill>
              <a:srgbClr val="FF0000"/>
            </a:solidFill>
            <a:prstDash val="solid"/>
            <a:round/>
            <a:headEnd type="none" w="sm" len="sm"/>
            <a:tailEnd type="triangle" w="med" len="med"/>
          </a:ln>
        </p:spPr>
      </p:cxnSp>
      <p:sp>
        <p:nvSpPr>
          <p:cNvPr id="702" name="Google Shape;702;p72"/>
          <p:cNvSpPr txBox="1"/>
          <p:nvPr/>
        </p:nvSpPr>
        <p:spPr>
          <a:xfrm>
            <a:off x="2924937" y="1626138"/>
            <a:ext cx="15102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Phenylalanine → Serine</a:t>
            </a:r>
            <a:endParaRPr sz="800" b="0" i="0" u="none" strike="noStrike" cap="none">
              <a:solidFill>
                <a:srgbClr val="000000"/>
              </a:solidFill>
              <a:latin typeface="Arial"/>
              <a:ea typeface="Arial"/>
              <a:cs typeface="Arial"/>
              <a:sym typeface="Arial"/>
            </a:endParaRPr>
          </a:p>
        </p:txBody>
      </p:sp>
      <p:sp>
        <p:nvSpPr>
          <p:cNvPr id="703" name="Google Shape;703;p72"/>
          <p:cNvSpPr txBox="1"/>
          <p:nvPr/>
        </p:nvSpPr>
        <p:spPr>
          <a:xfrm>
            <a:off x="2886925" y="386450"/>
            <a:ext cx="936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IFNAR2</a:t>
            </a:r>
            <a:endParaRPr sz="1400" b="0" i="0" u="none" strike="noStrike" cap="none">
              <a:solidFill>
                <a:srgbClr val="000000"/>
              </a:solidFill>
              <a:latin typeface="Arial"/>
              <a:ea typeface="Arial"/>
              <a:cs typeface="Arial"/>
              <a:sym typeface="Arial"/>
            </a:endParaRPr>
          </a:p>
        </p:txBody>
      </p:sp>
      <p:sp>
        <p:nvSpPr>
          <p:cNvPr id="704" name="Google Shape;704;p72"/>
          <p:cNvSpPr txBox="1"/>
          <p:nvPr/>
        </p:nvSpPr>
        <p:spPr>
          <a:xfrm>
            <a:off x="6973875" y="386450"/>
            <a:ext cx="1092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UMODL1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3"/>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10</a:t>
            </a:r>
            <a:endParaRPr sz="1887"/>
          </a:p>
          <a:p>
            <a:pPr marL="0" lvl="0" indent="0" algn="l" rtl="0">
              <a:lnSpc>
                <a:spcPct val="100000"/>
              </a:lnSpc>
              <a:spcBef>
                <a:spcPts val="0"/>
              </a:spcBef>
              <a:spcAft>
                <a:spcPts val="0"/>
              </a:spcAft>
              <a:buSzPts val="891"/>
              <a:buNone/>
            </a:pPr>
            <a:r>
              <a:rPr lang="en" sz="1887"/>
              <a:t>(chr 21)</a:t>
            </a:r>
            <a:endParaRPr sz="1887"/>
          </a:p>
        </p:txBody>
      </p:sp>
      <p:sp>
        <p:nvSpPr>
          <p:cNvPr id="710" name="Google Shape;710;p73"/>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73"/>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100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Top 10 Prioritized Genes</a:t>
            </a:r>
            <a:endParaRPr sz="1200" b="0" i="0" u="none" strike="noStrike" cap="none">
              <a:solidFill>
                <a:srgbClr val="000000"/>
              </a:solidFill>
              <a:latin typeface="Arial"/>
              <a:ea typeface="Arial"/>
              <a:cs typeface="Arial"/>
              <a:sym typeface="Arial"/>
            </a:endParaRPr>
          </a:p>
          <a:p>
            <a:pPr marL="0" lvl="0" indent="0" algn="l" rtl="0">
              <a:lnSpc>
                <a:spcPct val="150000"/>
              </a:lnSpc>
              <a:spcBef>
                <a:spcPts val="0"/>
              </a:spcBef>
              <a:spcAft>
                <a:spcPts val="0"/>
              </a:spcAft>
              <a:buNone/>
            </a:pPr>
            <a:r>
              <a:rPr lang="en" sz="1300">
                <a:solidFill>
                  <a:schemeClr val="dk1"/>
                </a:solidFill>
              </a:rPr>
              <a:t>1. UMODL1</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2. KRTAP12-2</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3. KRTAP10-10</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4. PCNT</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5. KRTAP10-7</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6. LCA5L</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7. COL18A1</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8. IFNAR2</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9. KRTAP10-1</a:t>
            </a:r>
            <a:endParaRPr sz="1300">
              <a:solidFill>
                <a:schemeClr val="dk1"/>
              </a:solidFill>
            </a:endParaRPr>
          </a:p>
          <a:p>
            <a:pPr marL="0" lvl="0" indent="0" algn="l" rtl="0">
              <a:lnSpc>
                <a:spcPct val="150000"/>
              </a:lnSpc>
              <a:spcBef>
                <a:spcPts val="0"/>
              </a:spcBef>
              <a:spcAft>
                <a:spcPts val="0"/>
              </a:spcAft>
              <a:buNone/>
            </a:pPr>
            <a:r>
              <a:rPr lang="en" sz="1300">
                <a:solidFill>
                  <a:schemeClr val="dk1"/>
                </a:solidFill>
              </a:rPr>
              <a:t>10. KRTAP10-3</a:t>
            </a:r>
            <a:endParaRPr sz="1300">
              <a:solidFill>
                <a:schemeClr val="dk1"/>
              </a:solidFill>
            </a:endParaRPr>
          </a:p>
          <a:p>
            <a:pPr marL="0" marR="0" lvl="0" indent="0" algn="l" rtl="0">
              <a:lnSpc>
                <a:spcPct val="150000"/>
              </a:lnSpc>
              <a:spcBef>
                <a:spcPts val="0"/>
              </a:spcBef>
              <a:spcAft>
                <a:spcPts val="0"/>
              </a:spcAft>
              <a:buNone/>
            </a:pPr>
            <a:endParaRPr sz="1000">
              <a:solidFill>
                <a:schemeClr val="dk1"/>
              </a:solidFill>
            </a:endParaRPr>
          </a:p>
        </p:txBody>
      </p:sp>
      <p:sp>
        <p:nvSpPr>
          <p:cNvPr id="712" name="Google Shape;712;p73"/>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73"/>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73"/>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i="0" u="none" strike="noStrike" cap="none">
                <a:solidFill>
                  <a:srgbClr val="000000"/>
                </a:solidFill>
              </a:rPr>
              <a:t>Summary:</a:t>
            </a:r>
            <a:endParaRPr i="0" u="none" strike="noStrike" cap="none">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2"/>
                </a:solidFill>
              </a:rPr>
              <a:t>1. Prioritization approach: Non-synonymous mutations</a:t>
            </a:r>
            <a:endParaRPr sz="13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2"/>
                </a:solidFill>
              </a:rPr>
              <a:t>2. Downstream analysis: Gene expression analysis</a:t>
            </a:r>
            <a:endParaRPr sz="13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2"/>
                </a:solidFill>
              </a:rPr>
              <a:t>3. Findings:</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lphaLcPeriod"/>
            </a:pPr>
            <a:r>
              <a:rPr lang="en" sz="1300">
                <a:solidFill>
                  <a:schemeClr val="dk2"/>
                </a:solidFill>
              </a:rPr>
              <a:t>Gene expression levels in tissues seem to be highly correlated with function</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lphaLcPeriod"/>
            </a:pPr>
            <a:r>
              <a:rPr lang="en" sz="1300">
                <a:solidFill>
                  <a:schemeClr val="dk2"/>
                </a:solidFill>
              </a:rPr>
              <a:t>Protein-coding mutations in UMODL1 have been associated with various conditions like myopia or effects on hormones</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lphaLcPeriod"/>
            </a:pPr>
            <a:r>
              <a:rPr lang="en" sz="1300">
                <a:solidFill>
                  <a:schemeClr val="dk2"/>
                </a:solidFill>
              </a:rPr>
              <a:t>PCNT has shown to be a positive association betwee non-synonymous mutations in mood disorders.</a:t>
            </a:r>
            <a:endParaRPr sz="1300">
              <a:solidFill>
                <a:schemeClr val="dk2"/>
              </a:solidFill>
            </a:endParaRPr>
          </a:p>
          <a:p>
            <a:pPr marL="0" marR="0" lvl="0" indent="0" algn="l" rtl="0">
              <a:lnSpc>
                <a:spcPct val="100000"/>
              </a:lnSpc>
              <a:spcBef>
                <a:spcPts val="0"/>
              </a:spcBef>
              <a:spcAft>
                <a:spcPts val="0"/>
              </a:spcAft>
              <a:buClr>
                <a:srgbClr val="000000"/>
              </a:buClr>
              <a:buSzPts val="1400"/>
              <a:buFont typeface="Arial"/>
              <a:buNone/>
            </a:pPr>
            <a:endParaRPr sz="1200">
              <a:solidFill>
                <a:schemeClr val="dk2"/>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49</a:t>
            </a:fld>
            <a:endParaRPr/>
          </a:p>
        </p:txBody>
      </p:sp>
      <p:pic>
        <p:nvPicPr>
          <p:cNvPr id="716" name="Google Shape;716;p73"/>
          <p:cNvPicPr preferRelativeResize="0"/>
          <p:nvPr/>
        </p:nvPicPr>
        <p:blipFill>
          <a:blip r:embed="rId3">
            <a:alphaModFix/>
          </a:blip>
          <a:stretch>
            <a:fillRect/>
          </a:stretch>
        </p:blipFill>
        <p:spPr>
          <a:xfrm>
            <a:off x="2621275" y="418700"/>
            <a:ext cx="6045901" cy="16486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9"/>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4 </a:t>
            </a:r>
            <a:endParaRPr sz="1887"/>
          </a:p>
        </p:txBody>
      </p:sp>
      <p:sp>
        <p:nvSpPr>
          <p:cNvPr id="143" name="Google Shape;143;p29"/>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4" name="Google Shape;144;p29"/>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45" name="Google Shape;145;p29"/>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6" name="Google Shape;146;p29"/>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7" name="Google Shape;147;p29"/>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a:t>Summary:</a:t>
            </a:r>
            <a:endParaRPr/>
          </a:p>
          <a:p>
            <a:pPr marL="457200" lvl="0" indent="-311150" algn="l" rtl="0">
              <a:lnSpc>
                <a:spcPct val="150000"/>
              </a:lnSpc>
              <a:spcBef>
                <a:spcPts val="0"/>
              </a:spcBef>
              <a:spcAft>
                <a:spcPts val="0"/>
              </a:spcAft>
              <a:buClr>
                <a:schemeClr val="dk2"/>
              </a:buClr>
              <a:buSzPts val="1300"/>
              <a:buAutoNum type="arabicPeriod"/>
            </a:pPr>
            <a:r>
              <a:rPr lang="en" sz="1300">
                <a:solidFill>
                  <a:schemeClr val="dk2"/>
                </a:solidFill>
              </a:rPr>
              <a:t>Project purpose: personal genomes and personalized medicine (CRISPR)</a:t>
            </a:r>
            <a:endParaRPr sz="1300">
              <a:solidFill>
                <a:schemeClr val="dk2"/>
              </a:solidFill>
            </a:endParaRPr>
          </a:p>
          <a:p>
            <a:pPr marL="914400" lvl="1" indent="-311150" algn="l" rtl="0">
              <a:lnSpc>
                <a:spcPct val="150000"/>
              </a:lnSpc>
              <a:spcBef>
                <a:spcPts val="0"/>
              </a:spcBef>
              <a:spcAft>
                <a:spcPts val="0"/>
              </a:spcAft>
              <a:buClr>
                <a:schemeClr val="dk2"/>
              </a:buClr>
              <a:buSzPts val="1300"/>
              <a:buAutoNum type="alphaLcPeriod"/>
            </a:pPr>
            <a:r>
              <a:rPr lang="en" sz="1300">
                <a:solidFill>
                  <a:schemeClr val="dk2"/>
                </a:solidFill>
              </a:rPr>
              <a:t>Identifying off-target CRISPR site </a:t>
            </a:r>
            <a:endParaRPr sz="1300">
              <a:solidFill>
                <a:schemeClr val="dk2"/>
              </a:solidFill>
            </a:endParaRPr>
          </a:p>
          <a:p>
            <a:pPr marL="457200" lvl="0" indent="-311150" algn="l" rtl="0">
              <a:lnSpc>
                <a:spcPct val="150000"/>
              </a:lnSpc>
              <a:spcBef>
                <a:spcPts val="0"/>
              </a:spcBef>
              <a:spcAft>
                <a:spcPts val="0"/>
              </a:spcAft>
              <a:buClr>
                <a:schemeClr val="dk2"/>
              </a:buClr>
              <a:buSzPts val="1300"/>
              <a:buAutoNum type="arabicPeriod"/>
            </a:pPr>
            <a:r>
              <a:rPr lang="en" sz="1300">
                <a:solidFill>
                  <a:schemeClr val="dk2"/>
                </a:solidFill>
              </a:rPr>
              <a:t>Used algorithms Cas-OFF and CRISPR-SEEK to identify off-target CRISPR sites</a:t>
            </a:r>
            <a:endParaRPr sz="1300">
              <a:solidFill>
                <a:schemeClr val="dk2"/>
              </a:solidFill>
            </a:endParaRPr>
          </a:p>
          <a:p>
            <a:pPr marL="457200" lvl="0" indent="-311150" algn="l" rtl="0">
              <a:lnSpc>
                <a:spcPct val="150000"/>
              </a:lnSpc>
              <a:spcBef>
                <a:spcPts val="0"/>
              </a:spcBef>
              <a:spcAft>
                <a:spcPts val="0"/>
              </a:spcAft>
              <a:buClr>
                <a:schemeClr val="dk2"/>
              </a:buClr>
              <a:buSzPts val="1300"/>
              <a:buAutoNum type="arabicPeriod"/>
            </a:pPr>
            <a:r>
              <a:rPr lang="en" sz="1300">
                <a:solidFill>
                  <a:schemeClr val="dk2"/>
                </a:solidFill>
              </a:rPr>
              <a:t>Results on hg38 showed that CRISPR-Seek predicted 516/650 and CasOFFinder 461/650</a:t>
            </a:r>
            <a:endParaRPr sz="1300"/>
          </a:p>
        </p:txBody>
      </p:sp>
      <p:sp>
        <p:nvSpPr>
          <p:cNvPr id="148" name="Google Shape;14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149" name="Google Shape;149;p29"/>
          <p:cNvPicPr preferRelativeResize="0"/>
          <p:nvPr/>
        </p:nvPicPr>
        <p:blipFill>
          <a:blip r:embed="rId3">
            <a:alphaModFix/>
          </a:blip>
          <a:stretch>
            <a:fillRect/>
          </a:stretch>
        </p:blipFill>
        <p:spPr>
          <a:xfrm>
            <a:off x="4282946" y="158300"/>
            <a:ext cx="2891455" cy="1990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74"/>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11</a:t>
            </a:r>
            <a:endParaRPr sz="1887"/>
          </a:p>
          <a:p>
            <a:pPr marL="0" lvl="0" indent="0" algn="l" rtl="0">
              <a:lnSpc>
                <a:spcPct val="100000"/>
              </a:lnSpc>
              <a:spcBef>
                <a:spcPts val="0"/>
              </a:spcBef>
              <a:spcAft>
                <a:spcPts val="0"/>
              </a:spcAft>
              <a:buSzPts val="891"/>
              <a:buNone/>
            </a:pPr>
            <a:r>
              <a:rPr lang="en" sz="1887"/>
              <a:t>(chr 21)</a:t>
            </a:r>
            <a:endParaRPr sz="1887"/>
          </a:p>
        </p:txBody>
      </p:sp>
      <p:sp>
        <p:nvSpPr>
          <p:cNvPr id="722" name="Google Shape;722;p74"/>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74"/>
          <p:cNvSpPr/>
          <p:nvPr/>
        </p:nvSpPr>
        <p:spPr>
          <a:xfrm>
            <a:off x="87650"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100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Top 10 Prioritized Genes</a:t>
            </a:r>
            <a:endParaRPr sz="1600" u="sng">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IFNAR2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IL10RB</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CBR3</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BACH1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KRTAP 10-1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KRTAP 10-11</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TPTE	</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ADAMTS</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KRTAP 13-2</a:t>
            </a:r>
            <a:endParaRPr sz="1300">
              <a:solidFill>
                <a:schemeClr val="dk1"/>
              </a:solidFill>
            </a:endParaRPr>
          </a:p>
          <a:p>
            <a:pPr marL="457200" lvl="0" indent="-311150" algn="l" rtl="0">
              <a:lnSpc>
                <a:spcPct val="150000"/>
              </a:lnSpc>
              <a:spcBef>
                <a:spcPts val="0"/>
              </a:spcBef>
              <a:spcAft>
                <a:spcPts val="0"/>
              </a:spcAft>
              <a:buClr>
                <a:schemeClr val="dk1"/>
              </a:buClr>
              <a:buSzPts val="1300"/>
              <a:buAutoNum type="arabicPeriod"/>
            </a:pPr>
            <a:r>
              <a:rPr lang="en" sz="1300">
                <a:solidFill>
                  <a:schemeClr val="dk1"/>
                </a:solidFill>
              </a:rPr>
              <a:t>KRTAP 10-6</a:t>
            </a:r>
            <a:endParaRPr sz="1300">
              <a:solidFill>
                <a:schemeClr val="dk1"/>
              </a:solidFill>
            </a:endParaRPr>
          </a:p>
        </p:txBody>
      </p:sp>
      <p:sp>
        <p:nvSpPr>
          <p:cNvPr id="724" name="Google Shape;724;p74"/>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74"/>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74"/>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i="0" u="none" strike="noStrike" cap="none">
                <a:solidFill>
                  <a:srgbClr val="000000"/>
                </a:solidFill>
              </a:rPr>
              <a:t>Summary:</a:t>
            </a:r>
            <a:endParaRPr i="0" u="none" strike="noStrike" cap="none">
              <a:solidFill>
                <a:srgbClr val="000000"/>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rPr>
              <a:t>1. Prioritization Approach: Identifying protein-encoding genes with highest mutational burden on chromosome 21 of Carl Zimmer </a:t>
            </a:r>
            <a:endParaRPr sz="1200">
              <a:solidFill>
                <a:schemeClr val="dk2"/>
              </a:solidFill>
            </a:endParaRPr>
          </a:p>
          <a:p>
            <a:pPr marL="0" lvl="0" indent="0" algn="l" rtl="0">
              <a:lnSpc>
                <a:spcPct val="115000"/>
              </a:lnSpc>
              <a:spcBef>
                <a:spcPts val="0"/>
              </a:spcBef>
              <a:spcAft>
                <a:spcPts val="0"/>
              </a:spcAft>
              <a:buClr>
                <a:schemeClr val="dk1"/>
              </a:buClr>
              <a:buSzPts val="1200"/>
              <a:buFont typeface="Arial"/>
              <a:buNone/>
            </a:pPr>
            <a:r>
              <a:rPr lang="en" sz="1200">
                <a:solidFill>
                  <a:schemeClr val="dk2"/>
                </a:solidFill>
              </a:rPr>
              <a:t>2. Downstream Analysis: Protein Structural Analysis on Genes with High Mutational Burden and show clinical significance with PyMol</a:t>
            </a:r>
            <a:endParaRPr sz="1200">
              <a:solidFill>
                <a:schemeClr val="dk2"/>
              </a:solidFill>
            </a:endParaRPr>
          </a:p>
          <a:p>
            <a:pPr marL="0" lvl="0" indent="0" algn="l" rtl="0">
              <a:lnSpc>
                <a:spcPct val="115000"/>
              </a:lnSpc>
              <a:spcBef>
                <a:spcPts val="0"/>
              </a:spcBef>
              <a:spcAft>
                <a:spcPts val="0"/>
              </a:spcAft>
              <a:buClr>
                <a:schemeClr val="dk1"/>
              </a:buClr>
              <a:buSzPts val="1200"/>
              <a:buFont typeface="Arial"/>
              <a:buNone/>
            </a:pPr>
            <a:r>
              <a:rPr lang="en" sz="1200">
                <a:solidFill>
                  <a:schemeClr val="dk2"/>
                </a:solidFill>
              </a:rPr>
              <a:t>3. Findings</a:t>
            </a:r>
            <a:endParaRPr sz="1200">
              <a:solidFill>
                <a:schemeClr val="dk2"/>
              </a:solidFill>
            </a:endParaRPr>
          </a:p>
          <a:p>
            <a:pPr marL="457200" lvl="0" indent="-304800" algn="l" rtl="0">
              <a:lnSpc>
                <a:spcPct val="115000"/>
              </a:lnSpc>
              <a:spcBef>
                <a:spcPts val="0"/>
              </a:spcBef>
              <a:spcAft>
                <a:spcPts val="0"/>
              </a:spcAft>
              <a:buClr>
                <a:schemeClr val="dk2"/>
              </a:buClr>
              <a:buSzPts val="1200"/>
              <a:buAutoNum type="alphaLcPeriod"/>
            </a:pPr>
            <a:r>
              <a:rPr lang="en" sz="1200">
                <a:solidFill>
                  <a:schemeClr val="dk2"/>
                </a:solidFill>
              </a:rPr>
              <a:t>Three clinically significant mutations were observed on chromosome 21 of Carl Zimmer </a:t>
            </a:r>
            <a:endParaRPr sz="1200">
              <a:solidFill>
                <a:schemeClr val="dk2"/>
              </a:solidFill>
            </a:endParaRPr>
          </a:p>
          <a:p>
            <a:pPr marL="457200" lvl="0" indent="-304800" algn="l" rtl="0">
              <a:lnSpc>
                <a:spcPct val="115000"/>
              </a:lnSpc>
              <a:spcBef>
                <a:spcPts val="0"/>
              </a:spcBef>
              <a:spcAft>
                <a:spcPts val="0"/>
              </a:spcAft>
              <a:buClr>
                <a:schemeClr val="dk2"/>
              </a:buClr>
              <a:buSzPts val="1200"/>
              <a:buAutoNum type="alphaLcPeriod"/>
            </a:pPr>
            <a:r>
              <a:rPr lang="en" sz="1200">
                <a:solidFill>
                  <a:schemeClr val="dk2"/>
                </a:solidFill>
              </a:rPr>
              <a:t>Mutation(s) of IFNAR2 and IL10RB is expected to increase susceptibility to viruses</a:t>
            </a:r>
            <a:endParaRPr sz="1200">
              <a:solidFill>
                <a:schemeClr val="dk2"/>
              </a:solidFill>
            </a:endParaRPr>
          </a:p>
          <a:p>
            <a:pPr marL="457200" lvl="0" indent="-304800" algn="l" rtl="0">
              <a:lnSpc>
                <a:spcPct val="115000"/>
              </a:lnSpc>
              <a:spcBef>
                <a:spcPts val="0"/>
              </a:spcBef>
              <a:spcAft>
                <a:spcPts val="0"/>
              </a:spcAft>
              <a:buClr>
                <a:schemeClr val="dk2"/>
              </a:buClr>
              <a:buSzPts val="1200"/>
              <a:buAutoNum type="alphaLcPeriod"/>
            </a:pPr>
            <a:r>
              <a:rPr lang="en" sz="1200">
                <a:solidFill>
                  <a:schemeClr val="dk2"/>
                </a:solidFill>
              </a:rPr>
              <a:t>Mutation of CBR3 is expected to pose no functional consequence </a:t>
            </a:r>
            <a:endParaRPr sz="1200">
              <a:solidFill>
                <a:schemeClr val="dk2"/>
              </a:solidFill>
            </a:endParaRPr>
          </a:p>
          <a:p>
            <a:pPr marL="0" marR="0" lvl="0" indent="0" algn="l" rtl="0">
              <a:lnSpc>
                <a:spcPct val="115000"/>
              </a:lnSpc>
              <a:spcBef>
                <a:spcPts val="0"/>
              </a:spcBef>
              <a:spcAft>
                <a:spcPts val="0"/>
              </a:spcAft>
              <a:buClr>
                <a:srgbClr val="000000"/>
              </a:buClr>
              <a:buSzPts val="1400"/>
              <a:buFont typeface="Arial"/>
              <a:buNone/>
            </a:pP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50</a:t>
            </a:fld>
            <a:endParaRPr/>
          </a:p>
        </p:txBody>
      </p:sp>
      <p:pic>
        <p:nvPicPr>
          <p:cNvPr id="728" name="Google Shape;728;p74"/>
          <p:cNvPicPr preferRelativeResize="0"/>
          <p:nvPr/>
        </p:nvPicPr>
        <p:blipFill rotWithShape="1">
          <a:blip r:embed="rId3">
            <a:alphaModFix/>
          </a:blip>
          <a:srcRect/>
          <a:stretch/>
        </p:blipFill>
        <p:spPr>
          <a:xfrm>
            <a:off x="2570899" y="467450"/>
            <a:ext cx="2211899" cy="1371925"/>
          </a:xfrm>
          <a:prstGeom prst="rect">
            <a:avLst/>
          </a:prstGeom>
          <a:noFill/>
          <a:ln>
            <a:noFill/>
          </a:ln>
        </p:spPr>
      </p:pic>
      <p:pic>
        <p:nvPicPr>
          <p:cNvPr id="729" name="Google Shape;729;p74"/>
          <p:cNvPicPr preferRelativeResize="0"/>
          <p:nvPr/>
        </p:nvPicPr>
        <p:blipFill rotWithShape="1">
          <a:blip r:embed="rId4">
            <a:alphaModFix/>
          </a:blip>
          <a:srcRect/>
          <a:stretch/>
        </p:blipFill>
        <p:spPr>
          <a:xfrm>
            <a:off x="4964675" y="477500"/>
            <a:ext cx="1978474" cy="1351800"/>
          </a:xfrm>
          <a:prstGeom prst="rect">
            <a:avLst/>
          </a:prstGeom>
          <a:noFill/>
          <a:ln>
            <a:noFill/>
          </a:ln>
        </p:spPr>
      </p:pic>
      <p:pic>
        <p:nvPicPr>
          <p:cNvPr id="730" name="Google Shape;730;p74"/>
          <p:cNvPicPr preferRelativeResize="0"/>
          <p:nvPr/>
        </p:nvPicPr>
        <p:blipFill rotWithShape="1">
          <a:blip r:embed="rId5">
            <a:alphaModFix/>
          </a:blip>
          <a:srcRect t="4588" b="2336"/>
          <a:stretch/>
        </p:blipFill>
        <p:spPr>
          <a:xfrm>
            <a:off x="7125031" y="492275"/>
            <a:ext cx="1755343" cy="1322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75"/>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91"/>
              <a:buNone/>
            </a:pPr>
            <a:r>
              <a:rPr lang="en" sz="1887"/>
              <a:t>2023 group 12 (chr 21)</a:t>
            </a:r>
            <a:endParaRPr sz="1887"/>
          </a:p>
        </p:txBody>
      </p:sp>
      <p:sp>
        <p:nvSpPr>
          <p:cNvPr id="736" name="Google Shape;736;p75"/>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75"/>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     Top 10 Prioritized Genes </a:t>
            </a:r>
            <a:endParaRPr sz="1000" b="0" i="0" u="none" strike="noStrike" cap="none">
              <a:solidFill>
                <a:schemeClr val="dk1"/>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DSCAM</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RUNX1</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000000"/>
              </a:buClr>
              <a:buSzPts val="1300"/>
              <a:buFont typeface="Arial"/>
              <a:buAutoNum type="arabicPeriod"/>
            </a:pPr>
            <a:r>
              <a:rPr lang="en" sz="1300" b="0" i="0" u="none" strike="noStrike" cap="none">
                <a:solidFill>
                  <a:srgbClr val="000000"/>
                </a:solidFill>
                <a:latin typeface="Arial"/>
                <a:ea typeface="Arial"/>
                <a:cs typeface="Arial"/>
                <a:sym typeface="Arial"/>
              </a:rPr>
              <a:t>NCAM2</a:t>
            </a:r>
            <a:endParaRPr sz="1300" b="0" i="0" u="none" strike="noStrike" cap="none">
              <a:solidFill>
                <a:srgbClr val="000000"/>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KCNJ6</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TSPEAR</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GRIK1</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ERG</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APP</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CHODL</a:t>
            </a:r>
            <a:endParaRPr sz="1300" b="0" i="0" u="none" strike="noStrike" cap="none">
              <a:solidFill>
                <a:srgbClr val="191919"/>
              </a:solidFill>
              <a:latin typeface="Arial"/>
              <a:ea typeface="Arial"/>
              <a:cs typeface="Arial"/>
              <a:sym typeface="Arial"/>
            </a:endParaRPr>
          </a:p>
          <a:p>
            <a:pPr marL="457200" marR="0" lvl="0" indent="-311150" algn="l" rtl="0">
              <a:lnSpc>
                <a:spcPct val="150000"/>
              </a:lnSpc>
              <a:spcBef>
                <a:spcPts val="0"/>
              </a:spcBef>
              <a:spcAft>
                <a:spcPts val="0"/>
              </a:spcAft>
              <a:buClr>
                <a:srgbClr val="191919"/>
              </a:buClr>
              <a:buSzPts val="1300"/>
              <a:buFont typeface="Arial"/>
              <a:buAutoNum type="arabicPeriod"/>
            </a:pPr>
            <a:r>
              <a:rPr lang="en" sz="1300" b="0" i="0" u="none" strike="noStrike" cap="none">
                <a:solidFill>
                  <a:srgbClr val="191919"/>
                </a:solidFill>
                <a:latin typeface="Arial"/>
                <a:ea typeface="Arial"/>
                <a:cs typeface="Arial"/>
                <a:sym typeface="Arial"/>
              </a:rPr>
              <a:t>BACH1</a:t>
            </a:r>
            <a:endParaRPr sz="1300" b="0" i="0" u="none" strike="noStrike" cap="none">
              <a:solidFill>
                <a:srgbClr val="191919"/>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738" name="Google Shape;738;p75"/>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75"/>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Figures: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75"/>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Summary: </a:t>
            </a:r>
            <a:endParaRPr sz="16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Prioritization approach:  protein coding genes with highest mutational burden</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Downstream analysis: protein structure (rSASA) analysis with NetSurfP</a:t>
            </a: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Findings: </a:t>
            </a:r>
            <a:endParaRPr sz="1400" b="0" i="0" u="none" strike="noStrike" cap="none">
              <a:solidFill>
                <a:schemeClr val="dk2"/>
              </a:solidFill>
              <a:latin typeface="Arial"/>
              <a:ea typeface="Arial"/>
              <a:cs typeface="Arial"/>
              <a:sym typeface="Arial"/>
            </a:endParaRPr>
          </a:p>
          <a:p>
            <a:pPr marL="914400" marR="0" lvl="0" indent="-304800" algn="l" rtl="0">
              <a:lnSpc>
                <a:spcPct val="115000"/>
              </a:lnSpc>
              <a:spcBef>
                <a:spcPts val="0"/>
              </a:spcBef>
              <a:spcAft>
                <a:spcPts val="0"/>
              </a:spcAft>
              <a:buClr>
                <a:schemeClr val="dk2"/>
              </a:buClr>
              <a:buSzPts val="1200"/>
              <a:buFont typeface="Arial"/>
              <a:buAutoNum type="alphaLcPeriod"/>
            </a:pPr>
            <a:r>
              <a:rPr lang="en" sz="1200" b="0" i="0" u="none" strike="noStrike" cap="none">
                <a:solidFill>
                  <a:schemeClr val="dk2"/>
                </a:solidFill>
                <a:latin typeface="Arial"/>
                <a:ea typeface="Arial"/>
                <a:cs typeface="Arial"/>
                <a:sym typeface="Arial"/>
              </a:rPr>
              <a:t>APP causes protein aggregates that are well-linked to Alzheimer’s: found no protein coding variants GRIK1 L902S has a correlation with ADHD</a:t>
            </a:r>
            <a:endParaRPr sz="1200" b="0" i="0" u="none" strike="noStrike" cap="none">
              <a:solidFill>
                <a:schemeClr val="dk2"/>
              </a:solidFill>
              <a:latin typeface="Arial"/>
              <a:ea typeface="Arial"/>
              <a:cs typeface="Arial"/>
              <a:sym typeface="Arial"/>
            </a:endParaRPr>
          </a:p>
          <a:p>
            <a:pPr marL="1371600" marR="0" lvl="2" indent="-304800" algn="l" rtl="0">
              <a:lnSpc>
                <a:spcPct val="115000"/>
              </a:lnSpc>
              <a:spcBef>
                <a:spcPts val="0"/>
              </a:spcBef>
              <a:spcAft>
                <a:spcPts val="0"/>
              </a:spcAft>
              <a:buClr>
                <a:schemeClr val="dk2"/>
              </a:buClr>
              <a:buSzPts val="1200"/>
              <a:buFont typeface="Arial"/>
              <a:buChar char="■"/>
            </a:pPr>
            <a:r>
              <a:rPr lang="en" sz="1200" b="0" i="0" u="none" strike="noStrike" cap="none">
                <a:solidFill>
                  <a:schemeClr val="dk2"/>
                </a:solidFill>
                <a:latin typeface="Arial"/>
                <a:ea typeface="Arial"/>
                <a:cs typeface="Arial"/>
                <a:sym typeface="Arial"/>
              </a:rPr>
              <a:t>it is a cationic channel in the Cerebellum and hypothalamus; binds to  excitatory neurotransmitter L-glutamate</a:t>
            </a:r>
            <a:endParaRPr sz="12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p:txBody>
      </p:sp>
      <p:sp>
        <p:nvSpPr>
          <p:cNvPr id="741" name="Google Shape;741;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51</a:t>
            </a:fld>
            <a:endParaRPr/>
          </a:p>
        </p:txBody>
      </p:sp>
      <p:pic>
        <p:nvPicPr>
          <p:cNvPr id="742" name="Google Shape;742;p75"/>
          <p:cNvPicPr preferRelativeResize="0"/>
          <p:nvPr/>
        </p:nvPicPr>
        <p:blipFill rotWithShape="1">
          <a:blip r:embed="rId3">
            <a:alphaModFix/>
          </a:blip>
          <a:srcRect/>
          <a:stretch/>
        </p:blipFill>
        <p:spPr>
          <a:xfrm>
            <a:off x="4740085" y="158300"/>
            <a:ext cx="2552280" cy="1990199"/>
          </a:xfrm>
          <a:prstGeom prst="rect">
            <a:avLst/>
          </a:prstGeom>
          <a:noFill/>
          <a:ln>
            <a:noFill/>
          </a:ln>
        </p:spPr>
      </p:pic>
      <p:pic>
        <p:nvPicPr>
          <p:cNvPr id="743" name="Google Shape;743;p75"/>
          <p:cNvPicPr preferRelativeResize="0"/>
          <p:nvPr/>
        </p:nvPicPr>
        <p:blipFill rotWithShape="1">
          <a:blip r:embed="rId4">
            <a:alphaModFix/>
          </a:blip>
          <a:srcRect/>
          <a:stretch/>
        </p:blipFill>
        <p:spPr>
          <a:xfrm>
            <a:off x="7366750" y="194287"/>
            <a:ext cx="1532300" cy="1918224"/>
          </a:xfrm>
          <a:prstGeom prst="rect">
            <a:avLst/>
          </a:prstGeom>
          <a:noFill/>
          <a:ln>
            <a:noFill/>
          </a:ln>
        </p:spPr>
      </p:pic>
      <p:pic>
        <p:nvPicPr>
          <p:cNvPr id="744" name="Google Shape;744;p75"/>
          <p:cNvPicPr preferRelativeResize="0"/>
          <p:nvPr/>
        </p:nvPicPr>
        <p:blipFill rotWithShape="1">
          <a:blip r:embed="rId5">
            <a:alphaModFix/>
          </a:blip>
          <a:srcRect/>
          <a:stretch/>
        </p:blipFill>
        <p:spPr>
          <a:xfrm>
            <a:off x="2462850" y="372737"/>
            <a:ext cx="2277226" cy="177576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8BB50E-6DCD-1541-98D0-EBFE45A9D0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pic>
        <p:nvPicPr>
          <p:cNvPr id="6" name="Picture 5" descr="A screenshot of a computer&#10;&#10;Description automatically generated">
            <a:extLst>
              <a:ext uri="{FF2B5EF4-FFF2-40B4-BE49-F238E27FC236}">
                <a16:creationId xmlns:a16="http://schemas.microsoft.com/office/drawing/2014/main" id="{6571362F-4EB8-6C43-9ED3-4482779C9A4A}"/>
              </a:ext>
            </a:extLst>
          </p:cNvPr>
          <p:cNvPicPr>
            <a:picLocks noChangeAspect="1"/>
          </p:cNvPicPr>
          <p:nvPr/>
        </p:nvPicPr>
        <p:blipFill>
          <a:blip r:embed="rId2"/>
          <a:stretch>
            <a:fillRect/>
          </a:stretch>
        </p:blipFill>
        <p:spPr>
          <a:xfrm>
            <a:off x="53275" y="0"/>
            <a:ext cx="9037449" cy="5143500"/>
          </a:xfrm>
          <a:prstGeom prst="rect">
            <a:avLst/>
          </a:prstGeom>
        </p:spPr>
      </p:pic>
    </p:spTree>
    <p:extLst>
      <p:ext uri="{BB962C8B-B14F-4D97-AF65-F5344CB8AC3E}">
        <p14:creationId xmlns:p14="http://schemas.microsoft.com/office/powerpoint/2010/main" val="2055389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31AC9E-3B69-F343-AA3A-24D4D066DE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pic>
        <p:nvPicPr>
          <p:cNvPr id="6" name="Picture 5" descr="A screenshot of a computer&#10;&#10;Description automatically generated">
            <a:extLst>
              <a:ext uri="{FF2B5EF4-FFF2-40B4-BE49-F238E27FC236}">
                <a16:creationId xmlns:a16="http://schemas.microsoft.com/office/drawing/2014/main" id="{15ACF27A-7126-A043-9DE6-6B6BD9133265}"/>
              </a:ext>
            </a:extLst>
          </p:cNvPr>
          <p:cNvPicPr>
            <a:picLocks noChangeAspect="1"/>
          </p:cNvPicPr>
          <p:nvPr/>
        </p:nvPicPr>
        <p:blipFill>
          <a:blip r:embed="rId2"/>
          <a:stretch>
            <a:fillRect/>
          </a:stretch>
        </p:blipFill>
        <p:spPr>
          <a:xfrm>
            <a:off x="122842" y="169044"/>
            <a:ext cx="8436811" cy="4640246"/>
          </a:xfrm>
          <a:prstGeom prst="rect">
            <a:avLst/>
          </a:prstGeom>
        </p:spPr>
      </p:pic>
    </p:spTree>
    <p:extLst>
      <p:ext uri="{BB962C8B-B14F-4D97-AF65-F5344CB8AC3E}">
        <p14:creationId xmlns:p14="http://schemas.microsoft.com/office/powerpoint/2010/main" val="2637185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6EC7D4-ECB0-F640-807D-8425D9B6CD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pic>
        <p:nvPicPr>
          <p:cNvPr id="6" name="Picture 5" descr="A screenshot of a computer&#10;&#10;Description automatically generated">
            <a:extLst>
              <a:ext uri="{FF2B5EF4-FFF2-40B4-BE49-F238E27FC236}">
                <a16:creationId xmlns:a16="http://schemas.microsoft.com/office/drawing/2014/main" id="{04F3E682-7205-6D40-B9E5-E41BA4C363D4}"/>
              </a:ext>
            </a:extLst>
          </p:cNvPr>
          <p:cNvPicPr>
            <a:picLocks noChangeAspect="1"/>
          </p:cNvPicPr>
          <p:nvPr/>
        </p:nvPicPr>
        <p:blipFill>
          <a:blip r:embed="rId2"/>
          <a:stretch>
            <a:fillRect/>
          </a:stretch>
        </p:blipFill>
        <p:spPr>
          <a:xfrm>
            <a:off x="0" y="22513"/>
            <a:ext cx="9144000" cy="5098473"/>
          </a:xfrm>
          <a:prstGeom prst="rect">
            <a:avLst/>
          </a:prstGeom>
        </p:spPr>
      </p:pic>
    </p:spTree>
    <p:extLst>
      <p:ext uri="{BB962C8B-B14F-4D97-AF65-F5344CB8AC3E}">
        <p14:creationId xmlns:p14="http://schemas.microsoft.com/office/powerpoint/2010/main" val="2064189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A2E930-E748-FE46-A008-77B985CEB1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pic>
        <p:nvPicPr>
          <p:cNvPr id="6" name="Picture 5" descr="A close-up of a data presentation&#10;&#10;Description automatically generated">
            <a:extLst>
              <a:ext uri="{FF2B5EF4-FFF2-40B4-BE49-F238E27FC236}">
                <a16:creationId xmlns:a16="http://schemas.microsoft.com/office/drawing/2014/main" id="{34F8C712-3853-E14E-A26F-F894D79407A3}"/>
              </a:ext>
            </a:extLst>
          </p:cNvPr>
          <p:cNvPicPr>
            <a:picLocks noChangeAspect="1"/>
          </p:cNvPicPr>
          <p:nvPr/>
        </p:nvPicPr>
        <p:blipFill>
          <a:blip r:embed="rId2"/>
          <a:stretch>
            <a:fillRect/>
          </a:stretch>
        </p:blipFill>
        <p:spPr>
          <a:xfrm>
            <a:off x="0" y="43342"/>
            <a:ext cx="9144000" cy="5056816"/>
          </a:xfrm>
          <a:prstGeom prst="rect">
            <a:avLst/>
          </a:prstGeom>
        </p:spPr>
      </p:pic>
    </p:spTree>
    <p:extLst>
      <p:ext uri="{BB962C8B-B14F-4D97-AF65-F5344CB8AC3E}">
        <p14:creationId xmlns:p14="http://schemas.microsoft.com/office/powerpoint/2010/main" val="3509675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53884E-0877-F747-B0B7-F8C299427E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pic>
        <p:nvPicPr>
          <p:cNvPr id="6" name="Picture 5" descr="A screenshot of a computer&#10;&#10;Description automatically generated">
            <a:extLst>
              <a:ext uri="{FF2B5EF4-FFF2-40B4-BE49-F238E27FC236}">
                <a16:creationId xmlns:a16="http://schemas.microsoft.com/office/drawing/2014/main" id="{3668BA38-09CF-D84F-9D0A-09E12DDA5897}"/>
              </a:ext>
            </a:extLst>
          </p:cNvPr>
          <p:cNvPicPr>
            <a:picLocks noChangeAspect="1"/>
          </p:cNvPicPr>
          <p:nvPr/>
        </p:nvPicPr>
        <p:blipFill>
          <a:blip r:embed="rId2"/>
          <a:stretch>
            <a:fillRect/>
          </a:stretch>
        </p:blipFill>
        <p:spPr>
          <a:xfrm>
            <a:off x="166977" y="144333"/>
            <a:ext cx="8713042" cy="4801377"/>
          </a:xfrm>
          <a:prstGeom prst="rect">
            <a:avLst/>
          </a:prstGeom>
        </p:spPr>
      </p:pic>
    </p:spTree>
    <p:extLst>
      <p:ext uri="{BB962C8B-B14F-4D97-AF65-F5344CB8AC3E}">
        <p14:creationId xmlns:p14="http://schemas.microsoft.com/office/powerpoint/2010/main" val="3191958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B98FAB-86EA-5949-B69B-8254613944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6" name="Picture 5" descr="A screenshot of a computer screen&#10;&#10;Description automatically generated">
            <a:extLst>
              <a:ext uri="{FF2B5EF4-FFF2-40B4-BE49-F238E27FC236}">
                <a16:creationId xmlns:a16="http://schemas.microsoft.com/office/drawing/2014/main" id="{0A89663E-3F94-4C4A-9BF0-C45A195DB9A2}"/>
              </a:ext>
            </a:extLst>
          </p:cNvPr>
          <p:cNvPicPr>
            <a:picLocks noChangeAspect="1"/>
          </p:cNvPicPr>
          <p:nvPr/>
        </p:nvPicPr>
        <p:blipFill>
          <a:blip r:embed="rId2"/>
          <a:stretch>
            <a:fillRect/>
          </a:stretch>
        </p:blipFill>
        <p:spPr>
          <a:xfrm>
            <a:off x="0" y="78455"/>
            <a:ext cx="9144000" cy="4986589"/>
          </a:xfrm>
          <a:prstGeom prst="rect">
            <a:avLst/>
          </a:prstGeom>
        </p:spPr>
      </p:pic>
    </p:spTree>
    <p:extLst>
      <p:ext uri="{BB962C8B-B14F-4D97-AF65-F5344CB8AC3E}">
        <p14:creationId xmlns:p14="http://schemas.microsoft.com/office/powerpoint/2010/main" val="574114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D27311-6D92-1F46-8568-A11A326DCB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6" name="Picture 5" descr="A white background with black text&#10;&#10;Description automatically generated">
            <a:extLst>
              <a:ext uri="{FF2B5EF4-FFF2-40B4-BE49-F238E27FC236}">
                <a16:creationId xmlns:a16="http://schemas.microsoft.com/office/drawing/2014/main" id="{FB2E8A93-164A-A441-99FA-2E118D64024B}"/>
              </a:ext>
            </a:extLst>
          </p:cNvPr>
          <p:cNvPicPr>
            <a:picLocks noChangeAspect="1"/>
          </p:cNvPicPr>
          <p:nvPr/>
        </p:nvPicPr>
        <p:blipFill>
          <a:blip r:embed="rId2"/>
          <a:stretch>
            <a:fillRect/>
          </a:stretch>
        </p:blipFill>
        <p:spPr>
          <a:xfrm>
            <a:off x="0" y="444612"/>
            <a:ext cx="8922991" cy="4151451"/>
          </a:xfrm>
          <a:prstGeom prst="rect">
            <a:avLst/>
          </a:prstGeom>
        </p:spPr>
      </p:pic>
    </p:spTree>
    <p:extLst>
      <p:ext uri="{BB962C8B-B14F-4D97-AF65-F5344CB8AC3E}">
        <p14:creationId xmlns:p14="http://schemas.microsoft.com/office/powerpoint/2010/main" val="2338784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443ED2-225F-0F48-89DC-9DFA0BF7E0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pic>
        <p:nvPicPr>
          <p:cNvPr id="6" name="Picture 5" descr="A close-up of a report&#10;&#10;Description automatically generated">
            <a:extLst>
              <a:ext uri="{FF2B5EF4-FFF2-40B4-BE49-F238E27FC236}">
                <a16:creationId xmlns:a16="http://schemas.microsoft.com/office/drawing/2014/main" id="{715625C6-3567-ED4D-AE88-5FAE2030EC89}"/>
              </a:ext>
            </a:extLst>
          </p:cNvPr>
          <p:cNvPicPr>
            <a:picLocks noChangeAspect="1"/>
          </p:cNvPicPr>
          <p:nvPr/>
        </p:nvPicPr>
        <p:blipFill>
          <a:blip r:embed="rId2"/>
          <a:stretch>
            <a:fillRect/>
          </a:stretch>
        </p:blipFill>
        <p:spPr>
          <a:xfrm>
            <a:off x="44450" y="50800"/>
            <a:ext cx="9055100" cy="5041900"/>
          </a:xfrm>
          <a:prstGeom prst="rect">
            <a:avLst/>
          </a:prstGeom>
        </p:spPr>
      </p:pic>
    </p:spTree>
    <p:extLst>
      <p:ext uri="{BB962C8B-B14F-4D97-AF65-F5344CB8AC3E}">
        <p14:creationId xmlns:p14="http://schemas.microsoft.com/office/powerpoint/2010/main" val="2732810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5 </a:t>
            </a:r>
            <a:endParaRPr sz="1887"/>
          </a:p>
        </p:txBody>
      </p:sp>
      <p:sp>
        <p:nvSpPr>
          <p:cNvPr id="155" name="Google Shape;155;p30"/>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56" name="Google Shape;156;p30"/>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57" name="Google Shape;157;p30"/>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58" name="Google Shape;158;p30"/>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9" name="Google Shape;159;p30"/>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Summary:</a:t>
            </a:r>
            <a:endParaRPr>
              <a:solidFill>
                <a:schemeClr val="dk1"/>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Project purpose: personal genomes and personalized medicine (CRISPR)</a:t>
            </a:r>
            <a:endParaRPr sz="13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The impact of SNPs on sgRNA sets and off target mutations </a:t>
            </a:r>
            <a:endParaRPr sz="12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Found PAM sites in the human reference genome as well as Carl’s genome and compares the similarity of the two sets: </a:t>
            </a:r>
            <a:endParaRPr sz="13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Many PAM sites with matched upstream sequences are present in Carl’s sets</a:t>
            </a:r>
            <a:endParaRPr sz="12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Generated sgRNA libraries from Carl’s genome and compared it to the reference genome</a:t>
            </a:r>
            <a:endParaRPr sz="1300">
              <a:solidFill>
                <a:schemeClr val="dk2"/>
              </a:solidFill>
            </a:endParaRPr>
          </a:p>
          <a:p>
            <a:pPr marL="914400" lvl="1" indent="-304800" algn="l" rtl="0">
              <a:lnSpc>
                <a:spcPct val="115000"/>
              </a:lnSpc>
              <a:spcBef>
                <a:spcPts val="0"/>
              </a:spcBef>
              <a:spcAft>
                <a:spcPts val="0"/>
              </a:spcAft>
              <a:buClr>
                <a:schemeClr val="dk2"/>
              </a:buClr>
              <a:buSzPts val="1200"/>
              <a:buAutoNum type="alphaLcPeriod"/>
            </a:pPr>
            <a:r>
              <a:rPr lang="en" sz="1200">
                <a:solidFill>
                  <a:schemeClr val="dk2"/>
                </a:solidFill>
              </a:rPr>
              <a:t>Zimmer mom and dad have slightly more in common than with either does with the reference </a:t>
            </a:r>
            <a:endParaRPr sz="1300"/>
          </a:p>
        </p:txBody>
      </p:sp>
      <p:sp>
        <p:nvSpPr>
          <p:cNvPr id="160" name="Google Shape;16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61" name="Google Shape;161;p30"/>
          <p:cNvPicPr preferRelativeResize="0"/>
          <p:nvPr/>
        </p:nvPicPr>
        <p:blipFill>
          <a:blip r:embed="rId3">
            <a:alphaModFix/>
          </a:blip>
          <a:stretch>
            <a:fillRect/>
          </a:stretch>
        </p:blipFill>
        <p:spPr>
          <a:xfrm>
            <a:off x="4017625" y="217550"/>
            <a:ext cx="3282426" cy="1871699"/>
          </a:xfrm>
          <a:prstGeom prst="rect">
            <a:avLst/>
          </a:prstGeom>
          <a:noFill/>
          <a:ln>
            <a:noFill/>
          </a:ln>
        </p:spPr>
      </p:pic>
      <p:pic>
        <p:nvPicPr>
          <p:cNvPr id="162" name="Google Shape;162;p30"/>
          <p:cNvPicPr preferRelativeResize="0"/>
          <p:nvPr/>
        </p:nvPicPr>
        <p:blipFill>
          <a:blip r:embed="rId4">
            <a:alphaModFix/>
          </a:blip>
          <a:stretch>
            <a:fillRect/>
          </a:stretch>
        </p:blipFill>
        <p:spPr>
          <a:xfrm>
            <a:off x="7223850" y="187925"/>
            <a:ext cx="1672239" cy="19309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566F3-FC69-B34A-880C-6DA819C4E8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pic>
        <p:nvPicPr>
          <p:cNvPr id="6" name="Picture 5" descr="A screenshot of a computer screen&#10;&#10;Description automatically generated">
            <a:extLst>
              <a:ext uri="{FF2B5EF4-FFF2-40B4-BE49-F238E27FC236}">
                <a16:creationId xmlns:a16="http://schemas.microsoft.com/office/drawing/2014/main" id="{4B2AD23D-7539-6249-8B88-3ABFA15AD94A}"/>
              </a:ext>
            </a:extLst>
          </p:cNvPr>
          <p:cNvPicPr>
            <a:picLocks noChangeAspect="1"/>
          </p:cNvPicPr>
          <p:nvPr/>
        </p:nvPicPr>
        <p:blipFill>
          <a:blip r:embed="rId2"/>
          <a:stretch>
            <a:fillRect/>
          </a:stretch>
        </p:blipFill>
        <p:spPr>
          <a:xfrm>
            <a:off x="0" y="35529"/>
            <a:ext cx="9144000" cy="5072442"/>
          </a:xfrm>
          <a:prstGeom prst="rect">
            <a:avLst/>
          </a:prstGeom>
        </p:spPr>
      </p:pic>
    </p:spTree>
    <p:extLst>
      <p:ext uri="{BB962C8B-B14F-4D97-AF65-F5344CB8AC3E}">
        <p14:creationId xmlns:p14="http://schemas.microsoft.com/office/powerpoint/2010/main" val="937299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1E1AA6-285F-6F4A-821C-B158B2D399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pic>
        <p:nvPicPr>
          <p:cNvPr id="6" name="Picture 5" descr="A screenshot of a computer&#10;&#10;Description automatically generated">
            <a:extLst>
              <a:ext uri="{FF2B5EF4-FFF2-40B4-BE49-F238E27FC236}">
                <a16:creationId xmlns:a16="http://schemas.microsoft.com/office/drawing/2014/main" id="{8097CCD5-E28B-4C41-88F0-AA67D745B9B5}"/>
              </a:ext>
            </a:extLst>
          </p:cNvPr>
          <p:cNvPicPr>
            <a:picLocks noChangeAspect="1"/>
          </p:cNvPicPr>
          <p:nvPr/>
        </p:nvPicPr>
        <p:blipFill>
          <a:blip r:embed="rId2"/>
          <a:stretch>
            <a:fillRect/>
          </a:stretch>
        </p:blipFill>
        <p:spPr>
          <a:xfrm>
            <a:off x="88900" y="76200"/>
            <a:ext cx="8966200" cy="4991100"/>
          </a:xfrm>
          <a:prstGeom prst="rect">
            <a:avLst/>
          </a:prstGeom>
        </p:spPr>
      </p:pic>
    </p:spTree>
    <p:extLst>
      <p:ext uri="{BB962C8B-B14F-4D97-AF65-F5344CB8AC3E}">
        <p14:creationId xmlns:p14="http://schemas.microsoft.com/office/powerpoint/2010/main" val="1853510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752202-7A5C-5947-8593-BE166F7A74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pic>
        <p:nvPicPr>
          <p:cNvPr id="6" name="Picture 5" descr="A screenshot of a medical report&#10;&#10;Description automatically generated">
            <a:extLst>
              <a:ext uri="{FF2B5EF4-FFF2-40B4-BE49-F238E27FC236}">
                <a16:creationId xmlns:a16="http://schemas.microsoft.com/office/drawing/2014/main" id="{2EF326EC-9FEA-5D41-B1D5-E37B33167D8D}"/>
              </a:ext>
            </a:extLst>
          </p:cNvPr>
          <p:cNvPicPr>
            <a:picLocks noChangeAspect="1"/>
          </p:cNvPicPr>
          <p:nvPr/>
        </p:nvPicPr>
        <p:blipFill>
          <a:blip r:embed="rId2"/>
          <a:stretch>
            <a:fillRect/>
          </a:stretch>
        </p:blipFill>
        <p:spPr>
          <a:xfrm>
            <a:off x="95250" y="95250"/>
            <a:ext cx="8953500" cy="4953000"/>
          </a:xfrm>
          <a:prstGeom prst="rect">
            <a:avLst/>
          </a:prstGeom>
        </p:spPr>
      </p:pic>
    </p:spTree>
    <p:extLst>
      <p:ext uri="{BB962C8B-B14F-4D97-AF65-F5344CB8AC3E}">
        <p14:creationId xmlns:p14="http://schemas.microsoft.com/office/powerpoint/2010/main" val="2660379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359157-6846-914A-A546-ED20B3B55F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pic>
        <p:nvPicPr>
          <p:cNvPr id="6" name="Picture 5" descr="A screenshot of a computer&#10;&#10;Description automatically generated">
            <a:extLst>
              <a:ext uri="{FF2B5EF4-FFF2-40B4-BE49-F238E27FC236}">
                <a16:creationId xmlns:a16="http://schemas.microsoft.com/office/drawing/2014/main" id="{A9C867BD-86A8-DA47-B72E-A51A91B0D463}"/>
              </a:ext>
            </a:extLst>
          </p:cNvPr>
          <p:cNvPicPr>
            <a:picLocks noChangeAspect="1"/>
          </p:cNvPicPr>
          <p:nvPr/>
        </p:nvPicPr>
        <p:blipFill>
          <a:blip r:embed="rId2"/>
          <a:stretch>
            <a:fillRect/>
          </a:stretch>
        </p:blipFill>
        <p:spPr>
          <a:xfrm>
            <a:off x="146050" y="165100"/>
            <a:ext cx="8851900" cy="4813300"/>
          </a:xfrm>
          <a:prstGeom prst="rect">
            <a:avLst/>
          </a:prstGeom>
        </p:spPr>
      </p:pic>
    </p:spTree>
    <p:extLst>
      <p:ext uri="{BB962C8B-B14F-4D97-AF65-F5344CB8AC3E}">
        <p14:creationId xmlns:p14="http://schemas.microsoft.com/office/powerpoint/2010/main" val="1373838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72753E-013D-4A46-9CFE-82E07C5FAD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pic>
        <p:nvPicPr>
          <p:cNvPr id="6" name="Picture 5" descr="A close-up of a report&#10;&#10;Description automatically generated">
            <a:extLst>
              <a:ext uri="{FF2B5EF4-FFF2-40B4-BE49-F238E27FC236}">
                <a16:creationId xmlns:a16="http://schemas.microsoft.com/office/drawing/2014/main" id="{D81A541F-87FB-684E-B40D-88DFB89CC9D6}"/>
              </a:ext>
            </a:extLst>
          </p:cNvPr>
          <p:cNvPicPr>
            <a:picLocks noChangeAspect="1"/>
          </p:cNvPicPr>
          <p:nvPr/>
        </p:nvPicPr>
        <p:blipFill>
          <a:blip r:embed="rId2"/>
          <a:stretch>
            <a:fillRect/>
          </a:stretch>
        </p:blipFill>
        <p:spPr>
          <a:xfrm>
            <a:off x="0" y="32382"/>
            <a:ext cx="9144000" cy="5078735"/>
          </a:xfrm>
          <a:prstGeom prst="rect">
            <a:avLst/>
          </a:prstGeom>
        </p:spPr>
      </p:pic>
    </p:spTree>
    <p:extLst>
      <p:ext uri="{BB962C8B-B14F-4D97-AF65-F5344CB8AC3E}">
        <p14:creationId xmlns:p14="http://schemas.microsoft.com/office/powerpoint/2010/main" val="503907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8B9B-6A6E-BAB6-40F0-3AB2A8BC142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0D7E2BA-A6C9-E5A6-523C-A3F85046AB2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8E9CB6-107C-4E03-624F-48ED7E7D38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pic>
        <p:nvPicPr>
          <p:cNvPr id="6" name="Picture 5" descr="A close-up of a chart&#10;&#10;Description automatically generated">
            <a:extLst>
              <a:ext uri="{FF2B5EF4-FFF2-40B4-BE49-F238E27FC236}">
                <a16:creationId xmlns:a16="http://schemas.microsoft.com/office/drawing/2014/main" id="{A74DB85C-D0CA-1024-4B5B-ACC829CD4711}"/>
              </a:ext>
            </a:extLst>
          </p:cNvPr>
          <p:cNvPicPr>
            <a:picLocks noChangeAspect="1"/>
          </p:cNvPicPr>
          <p:nvPr/>
        </p:nvPicPr>
        <p:blipFill>
          <a:blip r:embed="rId2"/>
          <a:stretch>
            <a:fillRect/>
          </a:stretch>
        </p:blipFill>
        <p:spPr>
          <a:xfrm>
            <a:off x="0" y="12580"/>
            <a:ext cx="9144000" cy="5118340"/>
          </a:xfrm>
          <a:prstGeom prst="rect">
            <a:avLst/>
          </a:prstGeom>
        </p:spPr>
      </p:pic>
    </p:spTree>
    <p:extLst>
      <p:ext uri="{BB962C8B-B14F-4D97-AF65-F5344CB8AC3E}">
        <p14:creationId xmlns:p14="http://schemas.microsoft.com/office/powerpoint/2010/main" val="10269290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F0D5-237C-BDF2-CF24-93A0BAB2769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6400A0B-78AB-614D-AE6C-6AA57AE69CE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544331-F0B0-B964-EA0F-DC446B736C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pic>
        <p:nvPicPr>
          <p:cNvPr id="6" name="Picture 5" descr="A close-up of a document&#10;&#10;Description automatically generated">
            <a:extLst>
              <a:ext uri="{FF2B5EF4-FFF2-40B4-BE49-F238E27FC236}">
                <a16:creationId xmlns:a16="http://schemas.microsoft.com/office/drawing/2014/main" id="{1159D375-BF15-7863-53DD-A3B6C80F58ED}"/>
              </a:ext>
            </a:extLst>
          </p:cNvPr>
          <p:cNvPicPr>
            <a:picLocks noChangeAspect="1"/>
          </p:cNvPicPr>
          <p:nvPr/>
        </p:nvPicPr>
        <p:blipFill>
          <a:blip r:embed="rId2"/>
          <a:stretch>
            <a:fillRect/>
          </a:stretch>
        </p:blipFill>
        <p:spPr>
          <a:xfrm>
            <a:off x="0" y="19936"/>
            <a:ext cx="9021158" cy="5035064"/>
          </a:xfrm>
          <a:prstGeom prst="rect">
            <a:avLst/>
          </a:prstGeom>
        </p:spPr>
      </p:pic>
    </p:spTree>
    <p:extLst>
      <p:ext uri="{BB962C8B-B14F-4D97-AF65-F5344CB8AC3E}">
        <p14:creationId xmlns:p14="http://schemas.microsoft.com/office/powerpoint/2010/main" val="3923212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17;p21">
            <a:extLst>
              <a:ext uri="{FF2B5EF4-FFF2-40B4-BE49-F238E27FC236}">
                <a16:creationId xmlns:a16="http://schemas.microsoft.com/office/drawing/2014/main" id="{835C2516-5738-86A4-8D55-4669487276FA}"/>
              </a:ext>
            </a:extLst>
          </p:cNvPr>
          <p:cNvPicPr preferRelativeResize="0"/>
          <p:nvPr/>
        </p:nvPicPr>
        <p:blipFill>
          <a:blip r:embed="rId2"/>
          <a:srcRect r="3111"/>
          <a:stretch>
            <a:fillRect/>
          </a:stretch>
        </p:blipFill>
        <p:spPr>
          <a:xfrm>
            <a:off x="20" y="10"/>
            <a:ext cx="9143980" cy="5143490"/>
          </a:xfrm>
          <a:prstGeom prst="rect">
            <a:avLst/>
          </a:prstGeom>
          <a:noFill/>
          <a:ln>
            <a:noFill/>
          </a:ln>
        </p:spPr>
      </p:pic>
      <p:sp>
        <p:nvSpPr>
          <p:cNvPr id="4" name="Slide Number Placeholder 3" hidden="1">
            <a:extLst>
              <a:ext uri="{FF2B5EF4-FFF2-40B4-BE49-F238E27FC236}">
                <a16:creationId xmlns:a16="http://schemas.microsoft.com/office/drawing/2014/main" id="{02714C0B-380F-CAA3-2D03-EBEB6D21CDA6}"/>
              </a:ext>
            </a:extLst>
          </p:cNvPr>
          <p:cNvSpPr>
            <a:spLocks noGrp="1"/>
          </p:cNvSpPr>
          <p:nvPr>
            <p:ph type="sldNum" idx="12"/>
          </p:nvPr>
        </p:nvSpPr>
        <p:spPr/>
        <p:txBody>
          <a:bodyPr>
            <a:normAutofit/>
          </a:bodyPr>
          <a:lstStyle/>
          <a:p>
            <a:pPr marL="0" lvl="0" indent="0" algn="r" rtl="0">
              <a:lnSpc>
                <a:spcPct val="90000"/>
              </a:lnSpc>
              <a:spcBef>
                <a:spcPts val="0"/>
              </a:spcBef>
              <a:spcAft>
                <a:spcPts val="600"/>
              </a:spcAft>
              <a:buNone/>
            </a:pPr>
            <a:fld id="{00000000-1234-1234-1234-123412341234}" type="slidenum">
              <a:rPr lang="en" sz="900" smtClean="0"/>
              <a:pPr marL="0" lvl="0" indent="0" algn="r" rtl="0">
                <a:lnSpc>
                  <a:spcPct val="90000"/>
                </a:lnSpc>
                <a:spcBef>
                  <a:spcPts val="0"/>
                </a:spcBef>
                <a:spcAft>
                  <a:spcPts val="600"/>
                </a:spcAft>
                <a:buNone/>
              </a:pPr>
              <a:t>67</a:t>
            </a:fld>
            <a:endParaRPr lang="en" sz="900"/>
          </a:p>
        </p:txBody>
      </p:sp>
    </p:spTree>
    <p:extLst>
      <p:ext uri="{BB962C8B-B14F-4D97-AF65-F5344CB8AC3E}">
        <p14:creationId xmlns:p14="http://schemas.microsoft.com/office/powerpoint/2010/main" val="9075864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15;p51">
            <a:extLst>
              <a:ext uri="{FF2B5EF4-FFF2-40B4-BE49-F238E27FC236}">
                <a16:creationId xmlns:a16="http://schemas.microsoft.com/office/drawing/2014/main" id="{B82D0848-09D7-A347-95A2-39DCD21904DE}"/>
              </a:ext>
            </a:extLst>
          </p:cNvPr>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vert="horz" wrap="square" lIns="91425" tIns="91425" rIns="91425" bIns="91425" rtlCol="0" anchor="t" anchorCtr="0">
            <a:noAutofit/>
          </a:bodyPr>
          <a:lstStyle/>
          <a:p>
            <a:pPr>
              <a:buSzPts val="891"/>
            </a:pPr>
            <a:r>
              <a:rPr lang="en" sz="1887" dirty="0"/>
              <a:t>202</a:t>
            </a:r>
            <a:r>
              <a:rPr lang="en-US" altLang="zh-CN" sz="1887" dirty="0"/>
              <a:t>6</a:t>
            </a:r>
            <a:r>
              <a:rPr lang="en" sz="1887" dirty="0"/>
              <a:t> group 4</a:t>
            </a:r>
            <a:br>
              <a:rPr lang="en" sz="1887" dirty="0"/>
            </a:br>
            <a:r>
              <a:rPr lang="en" sz="1887" dirty="0"/>
              <a:t>(chr Y)</a:t>
            </a:r>
            <a:endParaRPr sz="1887" dirty="0"/>
          </a:p>
        </p:txBody>
      </p:sp>
      <p:sp>
        <p:nvSpPr>
          <p:cNvPr id="7" name="Google Shape;517;p51">
            <a:extLst>
              <a:ext uri="{FF2B5EF4-FFF2-40B4-BE49-F238E27FC236}">
                <a16:creationId xmlns:a16="http://schemas.microsoft.com/office/drawing/2014/main" id="{BDCEA01F-BCFC-E541-9D3C-FE7A78E6E03F}"/>
              </a:ext>
            </a:extLst>
          </p:cNvPr>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nSpc>
                <a:spcPct val="150000"/>
              </a:lnSpc>
            </a:pPr>
            <a:r>
              <a:rPr lang="en" sz="1000">
                <a:solidFill>
                  <a:schemeClr val="dk1"/>
                </a:solidFill>
              </a:rPr>
              <a:t>     Top 10 Prioritized Genes </a:t>
            </a:r>
            <a:endParaRPr sz="1000">
              <a:solidFill>
                <a:schemeClr val="dk1"/>
              </a:solidFill>
            </a:endParaRPr>
          </a:p>
          <a:p>
            <a:pPr marL="457189" indent="-311142">
              <a:lnSpc>
                <a:spcPct val="150000"/>
              </a:lnSpc>
              <a:buSzPts val="1300"/>
              <a:buAutoNum type="arabicPeriod"/>
            </a:pPr>
            <a:r>
              <a:rPr lang="en" sz="1300"/>
              <a:t>PCDH11Y</a:t>
            </a:r>
            <a:endParaRPr sz="1300"/>
          </a:p>
          <a:p>
            <a:pPr marL="457189" indent="-311142">
              <a:lnSpc>
                <a:spcPct val="150000"/>
              </a:lnSpc>
              <a:buSzPts val="1300"/>
              <a:buAutoNum type="arabicPeriod"/>
            </a:pPr>
            <a:r>
              <a:rPr lang="en" sz="1300"/>
              <a:t>USP9Y</a:t>
            </a:r>
          </a:p>
          <a:p>
            <a:pPr marL="457189" indent="-311142">
              <a:lnSpc>
                <a:spcPct val="150000"/>
              </a:lnSpc>
              <a:buSzPts val="1300"/>
              <a:buAutoNum type="arabicPeriod"/>
            </a:pPr>
            <a:r>
              <a:rPr lang="en" sz="1300"/>
              <a:t>UTY</a:t>
            </a:r>
          </a:p>
          <a:p>
            <a:pPr marL="457189" indent="-311142">
              <a:lnSpc>
                <a:spcPct val="150000"/>
              </a:lnSpc>
              <a:buSzPts val="1300"/>
              <a:buFontTx/>
              <a:buAutoNum type="arabicPeriod"/>
            </a:pPr>
            <a:r>
              <a:rPr lang="en-US" sz="1300"/>
              <a:t>NLGN4Y</a:t>
            </a:r>
          </a:p>
          <a:p>
            <a:pPr marL="457189" indent="-311142">
              <a:lnSpc>
                <a:spcPct val="150000"/>
              </a:lnSpc>
              <a:buSzPts val="1300"/>
              <a:buFontTx/>
              <a:buAutoNum type="arabicPeriod"/>
            </a:pPr>
            <a:r>
              <a:rPr lang="en-US" sz="1300"/>
              <a:t>DDX3X</a:t>
            </a:r>
          </a:p>
          <a:p>
            <a:pPr marL="457189" indent="-311142">
              <a:lnSpc>
                <a:spcPct val="150000"/>
              </a:lnSpc>
              <a:buSzPts val="1300"/>
              <a:buFontTx/>
              <a:buAutoNum type="arabicPeriod"/>
            </a:pPr>
            <a:r>
              <a:rPr lang="en-US" sz="1300"/>
              <a:t>KDM5D</a:t>
            </a:r>
          </a:p>
          <a:p>
            <a:pPr marL="457189" indent="-311142">
              <a:lnSpc>
                <a:spcPct val="150000"/>
              </a:lnSpc>
              <a:buSzPts val="1300"/>
              <a:buFontTx/>
              <a:buAutoNum type="arabicPeriod"/>
            </a:pPr>
            <a:r>
              <a:rPr lang="en-US" sz="1300"/>
              <a:t>ZFY</a:t>
            </a:r>
          </a:p>
          <a:p>
            <a:pPr marL="457189" indent="-311142">
              <a:lnSpc>
                <a:spcPct val="150000"/>
              </a:lnSpc>
              <a:buSzPts val="1300"/>
              <a:buFontTx/>
              <a:buAutoNum type="arabicPeriod"/>
            </a:pPr>
            <a:r>
              <a:rPr lang="en-US" sz="1300"/>
              <a:t>TBL1Y</a:t>
            </a:r>
          </a:p>
          <a:p>
            <a:pPr marL="457189" indent="-311142">
              <a:lnSpc>
                <a:spcPct val="150000"/>
              </a:lnSpc>
              <a:buSzPts val="1300"/>
              <a:buFontTx/>
              <a:buAutoNum type="arabicPeriod"/>
            </a:pPr>
            <a:r>
              <a:rPr lang="en-US" sz="1300"/>
              <a:t>EIF1AY</a:t>
            </a:r>
          </a:p>
          <a:p>
            <a:pPr marL="457189" indent="-311142">
              <a:lnSpc>
                <a:spcPct val="150000"/>
              </a:lnSpc>
              <a:buSzPts val="1300"/>
              <a:buFontTx/>
              <a:buAutoNum type="arabicPeriod"/>
            </a:pPr>
            <a:r>
              <a:rPr lang="en-US" sz="1300"/>
              <a:t>RPS4Y1</a:t>
            </a:r>
            <a:endParaRPr sz="1300"/>
          </a:p>
        </p:txBody>
      </p:sp>
      <p:sp>
        <p:nvSpPr>
          <p:cNvPr id="12" name="Google Shape;519;p51">
            <a:extLst>
              <a:ext uri="{FF2B5EF4-FFF2-40B4-BE49-F238E27FC236}">
                <a16:creationId xmlns:a16="http://schemas.microsoft.com/office/drawing/2014/main" id="{9CD5974E-4A8E-C4B9-4679-D8A34B62A043}"/>
              </a:ext>
            </a:extLst>
          </p:cNvPr>
          <p:cNvSpPr/>
          <p:nvPr/>
        </p:nvSpPr>
        <p:spPr>
          <a:xfrm>
            <a:off x="2325475" y="169925"/>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a:p>
          <a:p>
            <a:endParaRPr sz="1800"/>
          </a:p>
          <a:p>
            <a:endParaRPr sz="1800"/>
          </a:p>
          <a:p>
            <a:endParaRPr sz="1800"/>
          </a:p>
          <a:p>
            <a:r>
              <a:rPr lang="en-US" sz="1800"/>
              <a:t>Summary Figure:</a:t>
            </a:r>
          </a:p>
          <a:p>
            <a:endParaRPr lang="en-US" sz="1800"/>
          </a:p>
          <a:p>
            <a:endParaRPr lang="en-US" sz="1800"/>
          </a:p>
          <a:p>
            <a:endParaRPr lang="en-US" sz="1800"/>
          </a:p>
          <a:p>
            <a:endParaRPr lang="en-US" sz="1800"/>
          </a:p>
          <a:p>
            <a:endParaRPr lang="en-US" sz="1800"/>
          </a:p>
          <a:p>
            <a:endParaRPr sz="1800"/>
          </a:p>
          <a:p>
            <a:endParaRPr sz="1800"/>
          </a:p>
          <a:p>
            <a:endParaRPr sz="1800"/>
          </a:p>
          <a:p>
            <a:endParaRPr sz="1800"/>
          </a:p>
        </p:txBody>
      </p:sp>
      <p:sp>
        <p:nvSpPr>
          <p:cNvPr id="13" name="Google Shape;520;p51">
            <a:extLst>
              <a:ext uri="{FF2B5EF4-FFF2-40B4-BE49-F238E27FC236}">
                <a16:creationId xmlns:a16="http://schemas.microsoft.com/office/drawing/2014/main" id="{3947D5A7-D226-F571-399D-291B8DEA9F6A}"/>
              </a:ext>
            </a:extLst>
          </p:cNvPr>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a:p>
          <a:p>
            <a:endParaRPr sz="1800"/>
          </a:p>
          <a:p>
            <a:r>
              <a:rPr lang="en" sz="1800"/>
              <a:t>Summary: </a:t>
            </a:r>
            <a:endParaRPr sz="1600">
              <a:solidFill>
                <a:schemeClr val="dk2"/>
              </a:solidFill>
            </a:endParaRPr>
          </a:p>
          <a:p>
            <a:pPr marL="457189" indent="-317492">
              <a:lnSpc>
                <a:spcPct val="115000"/>
              </a:lnSpc>
              <a:buClr>
                <a:schemeClr val="dk2"/>
              </a:buClr>
              <a:buSzPts val="1400"/>
              <a:buAutoNum type="arabicPeriod"/>
            </a:pPr>
            <a:r>
              <a:rPr lang="en" sz="1800">
                <a:solidFill>
                  <a:schemeClr val="dk2"/>
                </a:solidFill>
              </a:rPr>
              <a:t>Prioritization approach: curated mutational burden method</a:t>
            </a:r>
            <a:endParaRPr sz="1800">
              <a:solidFill>
                <a:schemeClr val="dk2"/>
              </a:solidFill>
            </a:endParaRPr>
          </a:p>
          <a:p>
            <a:pPr marL="457189" indent="-317492">
              <a:lnSpc>
                <a:spcPct val="115000"/>
              </a:lnSpc>
              <a:buClr>
                <a:schemeClr val="dk2"/>
              </a:buClr>
              <a:buSzPts val="1400"/>
              <a:buAutoNum type="arabicPeriod"/>
            </a:pPr>
            <a:r>
              <a:rPr lang="en" sz="1800">
                <a:solidFill>
                  <a:schemeClr val="dk2"/>
                </a:solidFill>
              </a:rPr>
              <a:t>Downstream analysis: Protein structure visualization</a:t>
            </a:r>
          </a:p>
          <a:p>
            <a:pPr marL="457189" indent="-317492">
              <a:lnSpc>
                <a:spcPct val="115000"/>
              </a:lnSpc>
              <a:buClr>
                <a:schemeClr val="dk2"/>
              </a:buClr>
              <a:buSzPts val="1400"/>
              <a:buAutoNum type="arabicPeriod"/>
            </a:pPr>
            <a:r>
              <a:rPr lang="en" sz="1800">
                <a:solidFill>
                  <a:schemeClr val="dk2"/>
                </a:solidFill>
              </a:rPr>
              <a:t>Findings: </a:t>
            </a:r>
          </a:p>
          <a:p>
            <a:pPr marL="825497" lvl="1" indent="-342900">
              <a:lnSpc>
                <a:spcPct val="115000"/>
              </a:lnSpc>
              <a:buClr>
                <a:schemeClr val="dk2"/>
              </a:buClr>
              <a:buSzPts val="1400"/>
              <a:buFont typeface="+mj-lt"/>
              <a:buAutoNum type="alphaLcParenR"/>
            </a:pPr>
            <a:r>
              <a:rPr lang="en" sz="1425">
                <a:solidFill>
                  <a:schemeClr val="dk2"/>
                </a:solidFill>
              </a:rPr>
              <a:t>Most variants associated with genes on </a:t>
            </a:r>
            <a:r>
              <a:rPr lang="en" sz="1425" err="1">
                <a:solidFill>
                  <a:schemeClr val="dk2"/>
                </a:solidFill>
              </a:rPr>
              <a:t>chrY</a:t>
            </a:r>
            <a:r>
              <a:rPr lang="en" sz="1425">
                <a:solidFill>
                  <a:schemeClr val="dk2"/>
                </a:solidFill>
              </a:rPr>
              <a:t> were in the introns</a:t>
            </a:r>
          </a:p>
          <a:p>
            <a:pPr marL="825497" lvl="1" indent="-342900">
              <a:lnSpc>
                <a:spcPct val="115000"/>
              </a:lnSpc>
              <a:buClr>
                <a:schemeClr val="dk2"/>
              </a:buClr>
              <a:buSzPts val="1400"/>
              <a:buFont typeface="+mj-lt"/>
              <a:buAutoNum type="alphaLcParenR"/>
            </a:pPr>
            <a:r>
              <a:rPr lang="en" sz="1425">
                <a:solidFill>
                  <a:schemeClr val="dk2"/>
                </a:solidFill>
              </a:rPr>
              <a:t>Only 4 genes had </a:t>
            </a:r>
            <a:r>
              <a:rPr lang="en" sz="1425" err="1">
                <a:solidFill>
                  <a:schemeClr val="dk2"/>
                </a:solidFill>
              </a:rPr>
              <a:t>exonic</a:t>
            </a:r>
            <a:r>
              <a:rPr lang="en" sz="1425">
                <a:solidFill>
                  <a:schemeClr val="dk2"/>
                </a:solidFill>
              </a:rPr>
              <a:t> variants, only 2 of 4 had missense variants</a:t>
            </a:r>
          </a:p>
          <a:p>
            <a:pPr marL="825497" lvl="1" indent="-342900">
              <a:lnSpc>
                <a:spcPct val="115000"/>
              </a:lnSpc>
              <a:buClr>
                <a:schemeClr val="dk2"/>
              </a:buClr>
              <a:buSzPts val="1400"/>
              <a:buFont typeface="+mj-lt"/>
              <a:buAutoNum type="alphaLcParenR"/>
            </a:pPr>
            <a:r>
              <a:rPr lang="en-US" sz="1425">
                <a:solidFill>
                  <a:schemeClr val="dk2"/>
                </a:solidFill>
              </a:rPr>
              <a:t>Missense variants lied in the disordered regions and are unlikely to affect overall function and structure of the protein </a:t>
            </a:r>
            <a:endParaRPr sz="1425">
              <a:solidFill>
                <a:schemeClr val="dk2"/>
              </a:solidFill>
            </a:endParaRPr>
          </a:p>
          <a:p>
            <a:pPr marL="914378">
              <a:lnSpc>
                <a:spcPct val="115000"/>
              </a:lnSpc>
              <a:spcBef>
                <a:spcPts val="1200"/>
              </a:spcBef>
              <a:spcAft>
                <a:spcPts val="1200"/>
              </a:spcAft>
            </a:pPr>
            <a:endParaRPr sz="1200">
              <a:solidFill>
                <a:schemeClr val="dk2"/>
              </a:solidFill>
            </a:endParaRPr>
          </a:p>
        </p:txBody>
      </p:sp>
      <p:pic>
        <p:nvPicPr>
          <p:cNvPr id="14" name="Content Placeholder 3">
            <a:extLst>
              <a:ext uri="{FF2B5EF4-FFF2-40B4-BE49-F238E27FC236}">
                <a16:creationId xmlns:a16="http://schemas.microsoft.com/office/drawing/2014/main" id="{8C93CB54-6A4F-9B34-141B-950AECFD365E}"/>
              </a:ext>
            </a:extLst>
          </p:cNvPr>
          <p:cNvPicPr>
            <a:picLocks noGrp="1" noChangeAspect="1"/>
          </p:cNvPicPr>
          <p:nvPr>
            <p:ph idx="1"/>
          </p:nvPr>
        </p:nvPicPr>
        <p:blipFill>
          <a:blip r:embed="rId3"/>
          <a:srcRect t="1802" r="13504" b="7963"/>
          <a:stretch>
            <a:fillRect/>
          </a:stretch>
        </p:blipFill>
        <p:spPr>
          <a:xfrm>
            <a:off x="4350224" y="219624"/>
            <a:ext cx="3592773" cy="1859025"/>
          </a:xfrm>
          <a:prstGeom prst="rect">
            <a:avLst/>
          </a:prstGeom>
        </p:spPr>
      </p:pic>
      <p:sp>
        <p:nvSpPr>
          <p:cNvPr id="15" name="Right Arrow 14">
            <a:extLst>
              <a:ext uri="{FF2B5EF4-FFF2-40B4-BE49-F238E27FC236}">
                <a16:creationId xmlns:a16="http://schemas.microsoft.com/office/drawing/2014/main" id="{D7AA427F-5868-0555-0316-75A70AB89051}"/>
              </a:ext>
            </a:extLst>
          </p:cNvPr>
          <p:cNvSpPr/>
          <p:nvPr/>
        </p:nvSpPr>
        <p:spPr>
          <a:xfrm rot="19335355">
            <a:off x="5491024" y="1615789"/>
            <a:ext cx="185123" cy="65396"/>
          </a:xfrm>
          <a:prstGeom prst="rightArrow">
            <a:avLst/>
          </a:prstGeom>
          <a:solidFill>
            <a:srgbClr val="ED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ight Arrow 15">
            <a:extLst>
              <a:ext uri="{FF2B5EF4-FFF2-40B4-BE49-F238E27FC236}">
                <a16:creationId xmlns:a16="http://schemas.microsoft.com/office/drawing/2014/main" id="{F28FF6B4-444C-36AE-3903-232776AF7DDE}"/>
              </a:ext>
            </a:extLst>
          </p:cNvPr>
          <p:cNvSpPr/>
          <p:nvPr/>
        </p:nvSpPr>
        <p:spPr>
          <a:xfrm rot="11168813">
            <a:off x="7156626" y="1231326"/>
            <a:ext cx="185123" cy="65396"/>
          </a:xfrm>
          <a:prstGeom prst="rightArrow">
            <a:avLst/>
          </a:prstGeom>
          <a:solidFill>
            <a:srgbClr val="ED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230539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114;p19">
            <a:extLst>
              <a:ext uri="{FF2B5EF4-FFF2-40B4-BE49-F238E27FC236}">
                <a16:creationId xmlns:a16="http://schemas.microsoft.com/office/drawing/2014/main" id="{85D4C15D-5872-793D-24F2-501E2B6E19CE}"/>
              </a:ext>
            </a:extLst>
          </p:cNvPr>
          <p:cNvPicPr preferRelativeResize="0"/>
          <p:nvPr/>
        </p:nvPicPr>
        <p:blipFill>
          <a:blip r:embed="rId3">
            <a:alphaModFix/>
          </a:blip>
          <a:stretch>
            <a:fillRect/>
          </a:stretch>
        </p:blipFill>
        <p:spPr>
          <a:xfrm>
            <a:off x="0" y="89896"/>
            <a:ext cx="9144000" cy="5053604"/>
          </a:xfrm>
          <a:prstGeom prst="rect">
            <a:avLst/>
          </a:prstGeom>
          <a:noFill/>
          <a:ln w="9525" cap="flat" cmpd="sng">
            <a:solidFill>
              <a:srgbClr val="D9EBD3"/>
            </a:solidFill>
            <a:prstDash val="solid"/>
            <a:round/>
            <a:headEnd type="none" w="sm" len="sm"/>
            <a:tailEnd type="none" w="sm" len="sm"/>
          </a:ln>
        </p:spPr>
      </p:pic>
      <p:pic>
        <p:nvPicPr>
          <p:cNvPr id="12" name="Google Shape;115;p19">
            <a:extLst>
              <a:ext uri="{FF2B5EF4-FFF2-40B4-BE49-F238E27FC236}">
                <a16:creationId xmlns:a16="http://schemas.microsoft.com/office/drawing/2014/main" id="{A008BCCC-37FB-D0F9-EC9C-88953A97660F}"/>
              </a:ext>
            </a:extLst>
          </p:cNvPr>
          <p:cNvPicPr preferRelativeResize="0"/>
          <p:nvPr/>
        </p:nvPicPr>
        <p:blipFill>
          <a:blip r:embed="rId4">
            <a:alphaModFix/>
          </a:blip>
          <a:stretch>
            <a:fillRect/>
          </a:stretch>
        </p:blipFill>
        <p:spPr>
          <a:xfrm>
            <a:off x="2924016" y="298975"/>
            <a:ext cx="2103962" cy="1392044"/>
          </a:xfrm>
          <a:prstGeom prst="rect">
            <a:avLst/>
          </a:prstGeom>
          <a:noFill/>
          <a:ln>
            <a:noFill/>
          </a:ln>
        </p:spPr>
      </p:pic>
      <p:pic>
        <p:nvPicPr>
          <p:cNvPr id="13" name="Google Shape;116;p19">
            <a:extLst>
              <a:ext uri="{FF2B5EF4-FFF2-40B4-BE49-F238E27FC236}">
                <a16:creationId xmlns:a16="http://schemas.microsoft.com/office/drawing/2014/main" id="{B121ACE4-F567-1103-52BA-C470AFD339E8}"/>
              </a:ext>
            </a:extLst>
          </p:cNvPr>
          <p:cNvPicPr preferRelativeResize="0"/>
          <p:nvPr/>
        </p:nvPicPr>
        <p:blipFill>
          <a:blip r:embed="rId5">
            <a:alphaModFix/>
          </a:blip>
          <a:stretch>
            <a:fillRect/>
          </a:stretch>
        </p:blipFill>
        <p:spPr>
          <a:xfrm>
            <a:off x="4426681" y="274285"/>
            <a:ext cx="2211275" cy="14590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1"/>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6 </a:t>
            </a:r>
            <a:endParaRPr sz="1887"/>
          </a:p>
        </p:txBody>
      </p:sp>
      <p:sp>
        <p:nvSpPr>
          <p:cNvPr id="168" name="Google Shape;168;p31"/>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69" name="Google Shape;169;p31"/>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70" name="Google Shape;170;p31"/>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1" name="Google Shape;171;p31"/>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2" name="Google Shape;172;p31"/>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Summary:</a:t>
            </a:r>
            <a:endParaRPr>
              <a:solidFill>
                <a:schemeClr val="dk1"/>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Project purpose: network analysis of personal genomes </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Propose a tool that calculates the degree centrality and betweenness centrality of proteins containing and not containing SNPs in Carl’s genome using a PPI file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Calculated the degree centrality and the betweenness centrality for all nodes in the PPI network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Found no statistically significant difference in distributions of proteins containing SNPs and not containing SNPs</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Observed no statistically significant enrichment of proteins/protein types in any hierarchical layers of the PPI network</a:t>
            </a:r>
            <a:endParaRPr sz="1300">
              <a:solidFill>
                <a:schemeClr val="dk1"/>
              </a:solidFill>
            </a:endParaRPr>
          </a:p>
        </p:txBody>
      </p:sp>
      <p:sp>
        <p:nvSpPr>
          <p:cNvPr id="173" name="Google Shape;17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74" name="Google Shape;174;p31"/>
          <p:cNvPicPr preferRelativeResize="0"/>
          <p:nvPr/>
        </p:nvPicPr>
        <p:blipFill>
          <a:blip r:embed="rId3">
            <a:alphaModFix/>
          </a:blip>
          <a:stretch>
            <a:fillRect/>
          </a:stretch>
        </p:blipFill>
        <p:spPr>
          <a:xfrm>
            <a:off x="4081250" y="234498"/>
            <a:ext cx="4743148" cy="17295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diagram&#10;&#10;Description automatically generated">
            <a:extLst>
              <a:ext uri="{FF2B5EF4-FFF2-40B4-BE49-F238E27FC236}">
                <a16:creationId xmlns:a16="http://schemas.microsoft.com/office/drawing/2014/main" id="{0385B400-58F5-C028-5008-1A609498BAB5}"/>
              </a:ext>
            </a:extLst>
          </p:cNvPr>
          <p:cNvPicPr>
            <a:picLocks noChangeAspect="1"/>
          </p:cNvPicPr>
          <p:nvPr/>
        </p:nvPicPr>
        <p:blipFill rotWithShape="1">
          <a:blip r:embed="rId2"/>
          <a:srcRect t="2480" b="3150"/>
          <a:stretch/>
        </p:blipFill>
        <p:spPr>
          <a:xfrm>
            <a:off x="0" y="152400"/>
            <a:ext cx="9141444" cy="4838700"/>
          </a:xfrm>
          <a:prstGeom prst="rect">
            <a:avLst/>
          </a:prstGeom>
        </p:spPr>
      </p:pic>
    </p:spTree>
    <p:extLst>
      <p:ext uri="{BB962C8B-B14F-4D97-AF65-F5344CB8AC3E}">
        <p14:creationId xmlns:p14="http://schemas.microsoft.com/office/powerpoint/2010/main" val="952107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987C-3348-AB14-DB1C-54D0D7D6F29D}"/>
              </a:ext>
            </a:extLst>
          </p:cNvPr>
          <p:cNvSpPr>
            <a:spLocks noGrp="1"/>
          </p:cNvSpPr>
          <p:nvPr>
            <p:ph type="title"/>
          </p:nvPr>
        </p:nvSpPr>
        <p:spPr/>
        <p:txBody>
          <a:bodyPr>
            <a:normAutofit fontScale="90000"/>
          </a:bodyPr>
          <a:lstStyle/>
          <a:p>
            <a:endParaRPr lang="en-US"/>
          </a:p>
        </p:txBody>
      </p:sp>
      <p:pic>
        <p:nvPicPr>
          <p:cNvPr id="6" name="Content Placeholder 5" descr="A close-up of a diagram&#10;&#10;Description automatically generated">
            <a:extLst>
              <a:ext uri="{FF2B5EF4-FFF2-40B4-BE49-F238E27FC236}">
                <a16:creationId xmlns:a16="http://schemas.microsoft.com/office/drawing/2014/main" id="{2112EAC1-DCB9-9AD8-FEC4-9DB8A7BC029B}"/>
              </a:ext>
            </a:extLst>
          </p:cNvPr>
          <p:cNvPicPr>
            <a:picLocks noGrp="1" noChangeAspect="1"/>
          </p:cNvPicPr>
          <p:nvPr>
            <p:ph idx="1"/>
          </p:nvPr>
        </p:nvPicPr>
        <p:blipFill>
          <a:blip r:embed="rId2"/>
          <a:stretch>
            <a:fillRect/>
          </a:stretch>
        </p:blipFill>
        <p:spPr>
          <a:xfrm>
            <a:off x="0" y="0"/>
            <a:ext cx="9218922" cy="5205046"/>
          </a:xfrm>
        </p:spPr>
      </p:pic>
      <p:sp>
        <p:nvSpPr>
          <p:cNvPr id="4" name="Slide Number Placeholder 3">
            <a:extLst>
              <a:ext uri="{FF2B5EF4-FFF2-40B4-BE49-F238E27FC236}">
                <a16:creationId xmlns:a16="http://schemas.microsoft.com/office/drawing/2014/main" id="{4DB2E20F-13FF-5FC0-30DC-956504F8B7BD}"/>
              </a:ext>
            </a:extLst>
          </p:cNvPr>
          <p:cNvSpPr>
            <a:spLocks noGrp="1"/>
          </p:cNvSpPr>
          <p:nvPr>
            <p:ph type="sldNum" sz="quarter" idx="12"/>
          </p:nvPr>
        </p:nvSpPr>
        <p:spPr/>
        <p:txBody>
          <a:bodyPr/>
          <a:lstStyle/>
          <a:p>
            <a:fld id="{6072A70F-679C-764D-B1B5-5E195428876C}" type="slidenum">
              <a:rPr lang="en-US" smtClean="0"/>
              <a:t>71</a:t>
            </a:fld>
            <a:endParaRPr lang="en-US"/>
          </a:p>
        </p:txBody>
      </p:sp>
    </p:spTree>
    <p:extLst>
      <p:ext uri="{BB962C8B-B14F-4D97-AF65-F5344CB8AC3E}">
        <p14:creationId xmlns:p14="http://schemas.microsoft.com/office/powerpoint/2010/main" val="26582264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64550B0A-F95D-14AF-1340-9EE8DC15FC99}"/>
              </a:ext>
            </a:extLst>
          </p:cNvPr>
          <p:cNvPicPr>
            <a:picLocks noChangeAspect="1"/>
          </p:cNvPicPr>
          <p:nvPr/>
        </p:nvPicPr>
        <p:blipFill>
          <a:blip r:embed="rId2"/>
          <a:stretch>
            <a:fillRect/>
          </a:stretch>
        </p:blipFill>
        <p:spPr>
          <a:xfrm>
            <a:off x="90488" y="174141"/>
            <a:ext cx="8963025" cy="4795218"/>
          </a:xfrm>
          <a:prstGeom prst="rect">
            <a:avLst/>
          </a:prstGeom>
          <a:noFill/>
        </p:spPr>
      </p:pic>
    </p:spTree>
    <p:extLst>
      <p:ext uri="{BB962C8B-B14F-4D97-AF65-F5344CB8AC3E}">
        <p14:creationId xmlns:p14="http://schemas.microsoft.com/office/powerpoint/2010/main" val="314578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7 </a:t>
            </a:r>
            <a:endParaRPr sz="1887"/>
          </a:p>
        </p:txBody>
      </p:sp>
      <p:sp>
        <p:nvSpPr>
          <p:cNvPr id="180" name="Google Shape;180;p32"/>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81" name="Google Shape;181;p32"/>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82" name="Google Shape;182;p32"/>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83" name="Google Shape;183;p32"/>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4" name="Google Shape;184;p32"/>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300">
                <a:solidFill>
                  <a:schemeClr val="dk1"/>
                </a:solidFill>
              </a:rPr>
              <a:t>Summary:</a:t>
            </a:r>
            <a:endParaRPr sz="1300">
              <a:solidFill>
                <a:schemeClr val="dk1"/>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Project purpose: structural analysis </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Analyze the structure of the mutation F19Y found in Carl’s genome for galectin-8</a:t>
            </a:r>
            <a:endParaRPr sz="1300">
              <a:solidFill>
                <a:schemeClr val="dk2"/>
              </a:solidFill>
            </a:endParaRPr>
          </a:p>
          <a:p>
            <a:pPr marL="457200" lvl="0" indent="-317500" algn="l" rtl="0">
              <a:lnSpc>
                <a:spcPct val="150000"/>
              </a:lnSpc>
              <a:spcBef>
                <a:spcPts val="0"/>
              </a:spcBef>
              <a:spcAft>
                <a:spcPts val="0"/>
              </a:spcAft>
              <a:buClr>
                <a:schemeClr val="dk2"/>
              </a:buClr>
              <a:buSzPts val="1400"/>
              <a:buAutoNum type="arabicPeriod"/>
            </a:pPr>
            <a:r>
              <a:rPr lang="en">
                <a:solidFill>
                  <a:schemeClr val="dk2"/>
                </a:solidFill>
              </a:rPr>
              <a:t>Amino acids mutations can be favorable or unfavorable </a:t>
            </a:r>
            <a:endParaRPr>
              <a:solidFill>
                <a:schemeClr val="dk2"/>
              </a:solidFill>
            </a:endParaRPr>
          </a:p>
          <a:p>
            <a:pPr marL="457200" lvl="0" indent="-317500" algn="l" rtl="0">
              <a:lnSpc>
                <a:spcPct val="150000"/>
              </a:lnSpc>
              <a:spcBef>
                <a:spcPts val="0"/>
              </a:spcBef>
              <a:spcAft>
                <a:spcPts val="0"/>
              </a:spcAft>
              <a:buClr>
                <a:schemeClr val="dk2"/>
              </a:buClr>
              <a:buSzPts val="1400"/>
              <a:buAutoNum type="arabicPeriod"/>
            </a:pPr>
            <a:r>
              <a:rPr lang="en">
                <a:solidFill>
                  <a:schemeClr val="dk2"/>
                </a:solidFill>
              </a:rPr>
              <a:t>Analyzed Carl’s genome for protein galectin-8 mutations </a:t>
            </a:r>
            <a:endParaRPr>
              <a:solidFill>
                <a:schemeClr val="dk2"/>
              </a:solidFill>
            </a:endParaRPr>
          </a:p>
          <a:p>
            <a:pPr marL="914400" lvl="1" indent="-317500" algn="l" rtl="0">
              <a:lnSpc>
                <a:spcPct val="150000"/>
              </a:lnSpc>
              <a:spcBef>
                <a:spcPts val="0"/>
              </a:spcBef>
              <a:spcAft>
                <a:spcPts val="0"/>
              </a:spcAft>
              <a:buClr>
                <a:schemeClr val="dk2"/>
              </a:buClr>
              <a:buSzPts val="1400"/>
              <a:buAutoNum type="alphaLcPeriod"/>
            </a:pPr>
            <a:r>
              <a:rPr lang="en">
                <a:solidFill>
                  <a:schemeClr val="dk2"/>
                </a:solidFill>
              </a:rPr>
              <a:t>Compared WT vs Mutant’s repulsive energy and RMSD </a:t>
            </a:r>
            <a:endParaRPr>
              <a:solidFill>
                <a:schemeClr val="dk2"/>
              </a:solidFill>
            </a:endParaRPr>
          </a:p>
          <a:p>
            <a:pPr marL="457200" lvl="0" indent="0" algn="l" rtl="0">
              <a:lnSpc>
                <a:spcPct val="115000"/>
              </a:lnSpc>
              <a:spcBef>
                <a:spcPts val="0"/>
              </a:spcBef>
              <a:spcAft>
                <a:spcPts val="0"/>
              </a:spcAft>
              <a:buNone/>
            </a:pPr>
            <a:endParaRPr sz="1300">
              <a:solidFill>
                <a:schemeClr val="dk2"/>
              </a:solidFill>
            </a:endParaRPr>
          </a:p>
        </p:txBody>
      </p:sp>
      <p:sp>
        <p:nvSpPr>
          <p:cNvPr id="185" name="Google Shape;18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186" name="Google Shape;186;p32"/>
          <p:cNvPicPr preferRelativeResize="0"/>
          <p:nvPr/>
        </p:nvPicPr>
        <p:blipFill>
          <a:blip r:embed="rId3">
            <a:alphaModFix/>
          </a:blip>
          <a:stretch>
            <a:fillRect/>
          </a:stretch>
        </p:blipFill>
        <p:spPr>
          <a:xfrm>
            <a:off x="2524975" y="422625"/>
            <a:ext cx="4185399" cy="1649675"/>
          </a:xfrm>
          <a:prstGeom prst="rect">
            <a:avLst/>
          </a:prstGeom>
          <a:noFill/>
          <a:ln>
            <a:noFill/>
          </a:ln>
        </p:spPr>
      </p:pic>
      <p:pic>
        <p:nvPicPr>
          <p:cNvPr id="187" name="Google Shape;187;p32"/>
          <p:cNvPicPr preferRelativeResize="0"/>
          <p:nvPr/>
        </p:nvPicPr>
        <p:blipFill>
          <a:blip r:embed="rId4">
            <a:alphaModFix/>
          </a:blip>
          <a:stretch>
            <a:fillRect/>
          </a:stretch>
        </p:blipFill>
        <p:spPr>
          <a:xfrm>
            <a:off x="6786575" y="438849"/>
            <a:ext cx="2079634" cy="1649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87650" y="234500"/>
            <a:ext cx="2051400" cy="7041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87"/>
              <a:t>2017 group 8 </a:t>
            </a:r>
            <a:endParaRPr sz="1887"/>
          </a:p>
        </p:txBody>
      </p:sp>
      <p:sp>
        <p:nvSpPr>
          <p:cNvPr id="193" name="Google Shape;193;p33"/>
          <p:cNvSpPr txBox="1"/>
          <p:nvPr/>
        </p:nvSpPr>
        <p:spPr>
          <a:xfrm>
            <a:off x="7555925" y="1165025"/>
            <a:ext cx="160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94" name="Google Shape;194;p33"/>
          <p:cNvSpPr/>
          <p:nvPr/>
        </p:nvSpPr>
        <p:spPr>
          <a:xfrm>
            <a:off x="87675" y="1165025"/>
            <a:ext cx="2051400" cy="3755400"/>
          </a:xfrm>
          <a:prstGeom prst="snip1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000">
                <a:solidFill>
                  <a:schemeClr val="dk1"/>
                </a:solidFill>
              </a:rPr>
              <a:t>No genes prioritized </a:t>
            </a:r>
            <a:endParaRPr/>
          </a:p>
        </p:txBody>
      </p:sp>
      <p:sp>
        <p:nvSpPr>
          <p:cNvPr id="195" name="Google Shape;195;p33"/>
          <p:cNvSpPr txBox="1"/>
          <p:nvPr/>
        </p:nvSpPr>
        <p:spPr>
          <a:xfrm>
            <a:off x="2993275" y="310700"/>
            <a:ext cx="60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96" name="Google Shape;196;p33"/>
          <p:cNvSpPr/>
          <p:nvPr/>
        </p:nvSpPr>
        <p:spPr>
          <a:xfrm>
            <a:off x="2401825" y="158300"/>
            <a:ext cx="6637500" cy="1990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Summary Figure: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7" name="Google Shape;197;p33"/>
          <p:cNvSpPr/>
          <p:nvPr/>
        </p:nvSpPr>
        <p:spPr>
          <a:xfrm>
            <a:off x="2325475" y="2309525"/>
            <a:ext cx="6637500" cy="2610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300">
                <a:solidFill>
                  <a:schemeClr val="dk1"/>
                </a:solidFill>
              </a:rPr>
              <a:t>Summary:</a:t>
            </a:r>
            <a:endParaRPr sz="1300">
              <a:solidFill>
                <a:schemeClr val="dk1"/>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Project purpose: structural analysis </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Analyze the structure of the mutation I35F found in Carl’s genome for galectin-8 at location 35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Amino acid mutations include changes in size, charge, hydrophobic effect, and change in potential energy </a:t>
            </a:r>
            <a:endParaRPr sz="1300">
              <a:solidFill>
                <a:schemeClr val="dk2"/>
              </a:solidFill>
            </a:endParaRPr>
          </a:p>
          <a:p>
            <a:pPr marL="914400" lvl="1" indent="-311150" algn="l" rtl="0">
              <a:lnSpc>
                <a:spcPct val="115000"/>
              </a:lnSpc>
              <a:spcBef>
                <a:spcPts val="0"/>
              </a:spcBef>
              <a:spcAft>
                <a:spcPts val="0"/>
              </a:spcAft>
              <a:buClr>
                <a:schemeClr val="dk2"/>
              </a:buClr>
              <a:buSzPts val="1300"/>
              <a:buAutoNum type="alphaLcPeriod"/>
            </a:pPr>
            <a:r>
              <a:rPr lang="en" sz="1300">
                <a:solidFill>
                  <a:schemeClr val="dk2"/>
                </a:solidFill>
              </a:rPr>
              <a:t>Size and charge are important in predicting mutation effects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Side chain angle potential energies increased by I35F mutations</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RMSD increased with I35F mutation </a:t>
            </a:r>
            <a:endParaRPr sz="1300">
              <a:solidFill>
                <a:schemeClr val="dk2"/>
              </a:solidFill>
            </a:endParaRPr>
          </a:p>
          <a:p>
            <a:pPr marL="457200" lvl="0" indent="-311150" algn="l" rtl="0">
              <a:lnSpc>
                <a:spcPct val="115000"/>
              </a:lnSpc>
              <a:spcBef>
                <a:spcPts val="0"/>
              </a:spcBef>
              <a:spcAft>
                <a:spcPts val="0"/>
              </a:spcAft>
              <a:buClr>
                <a:schemeClr val="dk2"/>
              </a:buClr>
              <a:buSzPts val="1300"/>
              <a:buAutoNum type="arabicPeriod"/>
            </a:pPr>
            <a:r>
              <a:rPr lang="en" sz="1300">
                <a:solidFill>
                  <a:schemeClr val="dk2"/>
                </a:solidFill>
              </a:rPr>
              <a:t>Unexpected mutation results (D/E, F/Y)</a:t>
            </a:r>
            <a:endParaRPr sz="1300">
              <a:solidFill>
                <a:schemeClr val="dk2"/>
              </a:solidFill>
            </a:endParaRPr>
          </a:p>
        </p:txBody>
      </p:sp>
      <p:sp>
        <p:nvSpPr>
          <p:cNvPr id="198" name="Google Shape;19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199" name="Google Shape;199;p33"/>
          <p:cNvPicPr preferRelativeResize="0"/>
          <p:nvPr/>
        </p:nvPicPr>
        <p:blipFill>
          <a:blip r:embed="rId3">
            <a:alphaModFix/>
          </a:blip>
          <a:stretch>
            <a:fillRect/>
          </a:stretch>
        </p:blipFill>
        <p:spPr>
          <a:xfrm>
            <a:off x="2412400" y="425873"/>
            <a:ext cx="4260575" cy="1554299"/>
          </a:xfrm>
          <a:prstGeom prst="rect">
            <a:avLst/>
          </a:prstGeom>
          <a:noFill/>
          <a:ln>
            <a:noFill/>
          </a:ln>
        </p:spPr>
      </p:pic>
      <p:pic>
        <p:nvPicPr>
          <p:cNvPr id="200" name="Google Shape;200;p33"/>
          <p:cNvPicPr preferRelativeResize="0"/>
          <p:nvPr/>
        </p:nvPicPr>
        <p:blipFill>
          <a:blip r:embed="rId4">
            <a:alphaModFix/>
          </a:blip>
          <a:stretch>
            <a:fillRect/>
          </a:stretch>
        </p:blipFill>
        <p:spPr>
          <a:xfrm>
            <a:off x="6672975" y="361300"/>
            <a:ext cx="2199701" cy="16834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4664</Words>
  <Application>Microsoft Macintosh PowerPoint</Application>
  <PresentationFormat>On-screen Show (16:9)</PresentationFormat>
  <Paragraphs>1433</Paragraphs>
  <Slides>72</Slides>
  <Notes>53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72</vt:i4>
      </vt:variant>
    </vt:vector>
  </HeadingPairs>
  <TitlesOfParts>
    <vt:vector size="78" baseType="lpstr">
      <vt:lpstr>Roboto</vt:lpstr>
      <vt:lpstr>Arial</vt:lpstr>
      <vt:lpstr>Calibri</vt:lpstr>
      <vt:lpstr>Courier New</vt:lpstr>
      <vt:lpstr>Simple Light</vt:lpstr>
      <vt:lpstr>Simple Light</vt:lpstr>
      <vt:lpstr>Zimmerone Projects summary slides</vt:lpstr>
      <vt:lpstr>2017 group 1 </vt:lpstr>
      <vt:lpstr>2017 group 2 </vt:lpstr>
      <vt:lpstr>2017 group 3 </vt:lpstr>
      <vt:lpstr>2017 group 4 </vt:lpstr>
      <vt:lpstr>2017 group 5 </vt:lpstr>
      <vt:lpstr>2017 group 6 </vt:lpstr>
      <vt:lpstr>2017 group 7 </vt:lpstr>
      <vt:lpstr>2017 group 8 </vt:lpstr>
      <vt:lpstr>2018 group 1 </vt:lpstr>
      <vt:lpstr>2018 group 2</vt:lpstr>
      <vt:lpstr>2018 group 3 </vt:lpstr>
      <vt:lpstr>2018 group 4 </vt:lpstr>
      <vt:lpstr>2018 group 5</vt:lpstr>
      <vt:lpstr>2018 group 6 </vt:lpstr>
      <vt:lpstr>2018 group 7 </vt:lpstr>
      <vt:lpstr>2019 group 1 (chr 1)</vt:lpstr>
      <vt:lpstr>2019 group 2 (chr 2)</vt:lpstr>
      <vt:lpstr>2019 group 3 (chr 3)</vt:lpstr>
      <vt:lpstr>2019 group 4 (chr 4)</vt:lpstr>
      <vt:lpstr>2019 group 5 (chr 5)</vt:lpstr>
      <vt:lpstr>2020 group 1 (chr 6)</vt:lpstr>
      <vt:lpstr>2020 group 2 (chr 7)</vt:lpstr>
      <vt:lpstr>2020 group 3 (chr 8)</vt:lpstr>
      <vt:lpstr>2020 group 4 (chr 9)</vt:lpstr>
      <vt:lpstr>2020 group 5 (chr 10)</vt:lpstr>
      <vt:lpstr>2020 group 6 (chr 11)</vt:lpstr>
      <vt:lpstr>2021 group 1 (chr 12)</vt:lpstr>
      <vt:lpstr>2021 group 2 (chr 13)</vt:lpstr>
      <vt:lpstr>2021 group 3 (chr 14)</vt:lpstr>
      <vt:lpstr>2021 group 4 (chr 15)</vt:lpstr>
      <vt:lpstr>2021 group 5 (chr 16)</vt:lpstr>
      <vt:lpstr>2021 group 6 (chr 17)</vt:lpstr>
      <vt:lpstr>2022 group 1 (chr 18)</vt:lpstr>
      <vt:lpstr>2022 group 2 (chr 18)</vt:lpstr>
      <vt:lpstr>2022 group 3 (chr 18)</vt:lpstr>
      <vt:lpstr>2022 group 4 (chr 18)</vt:lpstr>
      <vt:lpstr>2022 group 5 (chr 18)</vt:lpstr>
      <vt:lpstr>2022 group 6 (chr 18)</vt:lpstr>
      <vt:lpstr>2023 group 1  (chr 19)</vt:lpstr>
      <vt:lpstr>2023 group 4 (chr 19)</vt:lpstr>
      <vt:lpstr>2023 group 2 (chr 19)</vt:lpstr>
      <vt:lpstr>PowerPoint Presentation</vt:lpstr>
      <vt:lpstr>PowerPoint Presentation</vt:lpstr>
      <vt:lpstr>2023 group 6 (chr 20)</vt:lpstr>
      <vt:lpstr>2023 group 7 (chr 20)</vt:lpstr>
      <vt:lpstr>2023 group 8 (chr 20)</vt:lpstr>
      <vt:lpstr>2023 group 9 (chr 21)</vt:lpstr>
      <vt:lpstr>2023 group 10 (chr 21)</vt:lpstr>
      <vt:lpstr>2023 group 11 (chr 21)</vt:lpstr>
      <vt:lpstr>2023 group 12 (chr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2026 group 4 (chr 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Zimmerone Projects summary slides</dc:title>
  <cp:lastModifiedBy>Zheng, Suchen</cp:lastModifiedBy>
  <cp:revision>2</cp:revision>
  <dcterms:modified xsi:type="dcterms:W3CDTF">2026-05-07T13:45:02Z</dcterms:modified>
</cp:coreProperties>
</file>