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-50292"/>
            <a:ext cx="1203452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8897" y="1660652"/>
            <a:ext cx="8494204" cy="17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32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jpg"/><Relationship Id="rId5" Type="http://schemas.openxmlformats.org/officeDocument/2006/relationships/image" Target="../media/image106.png"/><Relationship Id="rId6" Type="http://schemas.openxmlformats.org/officeDocument/2006/relationships/image" Target="../media/image107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109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Relationship Id="rId3" Type="http://schemas.openxmlformats.org/officeDocument/2006/relationships/image" Target="../media/image111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9" Type="http://schemas.openxmlformats.org/officeDocument/2006/relationships/image" Target="../media/image14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Relationship Id="rId4" Type="http://schemas.openxmlformats.org/officeDocument/2006/relationships/image" Target="../media/image115.jpg"/><Relationship Id="rId5" Type="http://schemas.openxmlformats.org/officeDocument/2006/relationships/image" Target="../media/image116.jpg"/><Relationship Id="rId6" Type="http://schemas.openxmlformats.org/officeDocument/2006/relationships/image" Target="../media/image117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jpg"/><Relationship Id="rId10" Type="http://schemas.openxmlformats.org/officeDocument/2006/relationships/image" Target="../media/image33.jpg"/><Relationship Id="rId11" Type="http://schemas.openxmlformats.org/officeDocument/2006/relationships/image" Target="../media/image34.jpg"/><Relationship Id="rId12" Type="http://schemas.openxmlformats.org/officeDocument/2006/relationships/image" Target="../media/image35.jpg"/><Relationship Id="rId13" Type="http://schemas.openxmlformats.org/officeDocument/2006/relationships/image" Target="../media/image3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3189" rIns="0" bIns="0" rtlCol="0" vert="horz">
            <a:spAutoFit/>
          </a:bodyPr>
          <a:lstStyle/>
          <a:p>
            <a:pPr marL="2811780" marR="5080" indent="-2797810">
              <a:lnSpc>
                <a:spcPts val="6409"/>
              </a:lnSpc>
              <a:spcBef>
                <a:spcPts val="969"/>
              </a:spcBef>
            </a:pPr>
            <a:r>
              <a:rPr dirty="0" spc="-275"/>
              <a:t>Proteins</a:t>
            </a:r>
            <a:r>
              <a:rPr dirty="0" spc="-490"/>
              <a:t> </a:t>
            </a:r>
            <a:r>
              <a:rPr dirty="0" spc="-340"/>
              <a:t>as</a:t>
            </a:r>
            <a:r>
              <a:rPr dirty="0" spc="-490"/>
              <a:t> </a:t>
            </a:r>
            <a:r>
              <a:rPr dirty="0" spc="-280"/>
              <a:t>Coarse-</a:t>
            </a:r>
            <a:r>
              <a:rPr dirty="0" spc="-355"/>
              <a:t>Grained </a:t>
            </a:r>
            <a:r>
              <a:rPr dirty="0" spc="-325"/>
              <a:t>Polymers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164645" y="3480308"/>
            <a:ext cx="1863089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7185" marR="92710" indent="-236854">
              <a:lnSpc>
                <a:spcPct val="125000"/>
              </a:lnSpc>
              <a:spcBef>
                <a:spcPts val="100"/>
              </a:spcBef>
            </a:pPr>
            <a:r>
              <a:rPr dirty="0" sz="2400" spc="-170">
                <a:latin typeface="Arial"/>
                <a:cs typeface="Arial"/>
              </a:rPr>
              <a:t>Jake</a:t>
            </a:r>
            <a:r>
              <a:rPr dirty="0" sz="2400" spc="-160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Sumner </a:t>
            </a:r>
            <a:r>
              <a:rPr dirty="0" sz="2400" spc="-10">
                <a:latin typeface="Arial"/>
                <a:cs typeface="Arial"/>
              </a:rPr>
              <a:t>10/10/25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400" spc="-35">
                <a:latin typeface="Arial"/>
                <a:cs typeface="Arial"/>
              </a:rPr>
              <a:t>O’Hern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Group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268224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54">
                <a:solidFill>
                  <a:srgbClr val="000000"/>
                </a:solidFill>
              </a:rPr>
              <a:t>Our</a:t>
            </a:r>
            <a:r>
              <a:rPr dirty="0" sz="4400" spc="-355">
                <a:solidFill>
                  <a:srgbClr val="000000"/>
                </a:solidFill>
              </a:rPr>
              <a:t> </a:t>
            </a:r>
            <a:r>
              <a:rPr dirty="0" sz="4400" spc="-140">
                <a:solidFill>
                  <a:srgbClr val="000000"/>
                </a:solidFill>
              </a:rPr>
              <a:t>dataset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981763" y="5646464"/>
            <a:ext cx="379730" cy="282575"/>
          </a:xfrm>
          <a:custGeom>
            <a:avLst/>
            <a:gdLst/>
            <a:ahLst/>
            <a:cxnLst/>
            <a:rect l="l" t="t" r="r" b="b"/>
            <a:pathLst>
              <a:path w="379730" h="282575">
                <a:moveTo>
                  <a:pt x="289208" y="0"/>
                </a:moveTo>
                <a:lnTo>
                  <a:pt x="285189" y="11459"/>
                </a:lnTo>
                <a:lnTo>
                  <a:pt x="301532" y="18552"/>
                </a:lnTo>
                <a:lnTo>
                  <a:pt x="315587" y="28370"/>
                </a:lnTo>
                <a:lnTo>
                  <a:pt x="344125" y="73879"/>
                </a:lnTo>
                <a:lnTo>
                  <a:pt x="352416" y="115355"/>
                </a:lnTo>
                <a:lnTo>
                  <a:pt x="353501" y="139749"/>
                </a:lnTo>
                <a:lnTo>
                  <a:pt x="352455" y="164650"/>
                </a:lnTo>
                <a:lnTo>
                  <a:pt x="344083" y="207587"/>
                </a:lnTo>
                <a:lnTo>
                  <a:pt x="315606" y="253826"/>
                </a:lnTo>
                <a:lnTo>
                  <a:pt x="285636" y="270867"/>
                </a:lnTo>
                <a:lnTo>
                  <a:pt x="289208" y="282326"/>
                </a:lnTo>
                <a:lnTo>
                  <a:pt x="327717" y="264262"/>
                </a:lnTo>
                <a:lnTo>
                  <a:pt x="356031" y="232990"/>
                </a:lnTo>
                <a:lnTo>
                  <a:pt x="373444" y="191113"/>
                </a:lnTo>
                <a:lnTo>
                  <a:pt x="379248" y="141237"/>
                </a:lnTo>
                <a:lnTo>
                  <a:pt x="377810" y="115662"/>
                </a:lnTo>
                <a:lnTo>
                  <a:pt x="366147" y="69479"/>
                </a:lnTo>
                <a:lnTo>
                  <a:pt x="343051" y="32133"/>
                </a:lnTo>
                <a:lnTo>
                  <a:pt x="309676" y="7390"/>
                </a:lnTo>
                <a:lnTo>
                  <a:pt x="289208" y="0"/>
                </a:lnTo>
                <a:close/>
              </a:path>
              <a:path w="379730" h="282575">
                <a:moveTo>
                  <a:pt x="90040" y="0"/>
                </a:moveTo>
                <a:lnTo>
                  <a:pt x="51624" y="18101"/>
                </a:lnTo>
                <a:lnTo>
                  <a:pt x="23291" y="49485"/>
                </a:lnTo>
                <a:lnTo>
                  <a:pt x="5822" y="91436"/>
                </a:lnTo>
                <a:lnTo>
                  <a:pt x="83" y="139749"/>
                </a:lnTo>
                <a:lnTo>
                  <a:pt x="0" y="141237"/>
                </a:lnTo>
                <a:lnTo>
                  <a:pt x="1450" y="167175"/>
                </a:lnTo>
                <a:lnTo>
                  <a:pt x="13059" y="213052"/>
                </a:lnTo>
                <a:lnTo>
                  <a:pt x="36099" y="250277"/>
                </a:lnTo>
                <a:lnTo>
                  <a:pt x="69511" y="274946"/>
                </a:lnTo>
                <a:lnTo>
                  <a:pt x="90040" y="282326"/>
                </a:lnTo>
                <a:lnTo>
                  <a:pt x="93612" y="270867"/>
                </a:lnTo>
                <a:lnTo>
                  <a:pt x="77525" y="263742"/>
                </a:lnTo>
                <a:lnTo>
                  <a:pt x="63642" y="253826"/>
                </a:lnTo>
                <a:lnTo>
                  <a:pt x="35165" y="207587"/>
                </a:lnTo>
                <a:lnTo>
                  <a:pt x="26793" y="164650"/>
                </a:lnTo>
                <a:lnTo>
                  <a:pt x="25809" y="141237"/>
                </a:lnTo>
                <a:lnTo>
                  <a:pt x="25746" y="139749"/>
                </a:lnTo>
                <a:lnTo>
                  <a:pt x="29932" y="93705"/>
                </a:lnTo>
                <a:lnTo>
                  <a:pt x="42490" y="56182"/>
                </a:lnTo>
                <a:lnTo>
                  <a:pt x="77776" y="18552"/>
                </a:lnTo>
                <a:lnTo>
                  <a:pt x="94058" y="11459"/>
                </a:lnTo>
                <a:lnTo>
                  <a:pt x="90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04239" y="1530603"/>
            <a:ext cx="5965190" cy="4417060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254000" marR="17780" indent="-228600">
              <a:lnSpc>
                <a:spcPts val="2710"/>
              </a:lnSpc>
              <a:spcBef>
                <a:spcPts val="730"/>
              </a:spcBef>
              <a:buChar char="•"/>
              <a:tabLst>
                <a:tab pos="254000" algn="l"/>
              </a:tabLst>
            </a:pPr>
            <a:r>
              <a:rPr dirty="0" sz="2800" spc="-85">
                <a:latin typeface="Arial"/>
                <a:cs typeface="Arial"/>
              </a:rPr>
              <a:t>2531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114">
                <a:latin typeface="Arial"/>
                <a:cs typeface="Arial"/>
              </a:rPr>
              <a:t>x-</a:t>
            </a:r>
            <a:r>
              <a:rPr dirty="0" sz="2800" spc="-110">
                <a:latin typeface="Arial"/>
                <a:cs typeface="Arial"/>
              </a:rPr>
              <a:t>ray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crystal</a:t>
            </a:r>
            <a:r>
              <a:rPr dirty="0" sz="2800" spc="-1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structures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from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the </a:t>
            </a:r>
            <a:r>
              <a:rPr dirty="0" sz="2800" spc="-40">
                <a:latin typeface="Arial"/>
                <a:cs typeface="Arial"/>
              </a:rPr>
              <a:t>Dunbrack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50">
                <a:latin typeface="Arial"/>
                <a:cs typeface="Arial"/>
              </a:rPr>
              <a:t>1.8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dataset</a:t>
            </a:r>
            <a:endParaRPr sz="2800">
              <a:latin typeface="Arial"/>
              <a:cs typeface="Arial"/>
            </a:endParaRPr>
          </a:p>
          <a:p>
            <a:pPr marL="254000" marR="202565" indent="-228600">
              <a:lnSpc>
                <a:spcPct val="80400"/>
              </a:lnSpc>
              <a:spcBef>
                <a:spcPts val="1015"/>
              </a:spcBef>
              <a:buChar char="•"/>
              <a:tabLst>
                <a:tab pos="254000" algn="l"/>
              </a:tabLst>
            </a:pPr>
            <a:r>
              <a:rPr dirty="0" sz="2800" spc="-170">
                <a:latin typeface="Arial"/>
                <a:cs typeface="Arial"/>
              </a:rPr>
              <a:t>We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filtered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dataset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from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its </a:t>
            </a:r>
            <a:r>
              <a:rPr dirty="0" sz="2800" spc="-35">
                <a:latin typeface="Arial"/>
                <a:cs typeface="Arial"/>
              </a:rPr>
              <a:t>original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100">
                <a:latin typeface="Arial"/>
                <a:cs typeface="Arial"/>
              </a:rPr>
              <a:t>&gt;5000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structures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final </a:t>
            </a:r>
            <a:r>
              <a:rPr dirty="0" sz="2800" spc="-20">
                <a:latin typeface="Arial"/>
                <a:cs typeface="Arial"/>
              </a:rPr>
              <a:t>2531</a:t>
            </a:r>
            <a:endParaRPr sz="2800">
              <a:latin typeface="Arial"/>
              <a:cs typeface="Arial"/>
            </a:endParaRPr>
          </a:p>
          <a:p>
            <a:pPr lvl="1" marL="709930" indent="-227329">
              <a:lnSpc>
                <a:spcPts val="2825"/>
              </a:lnSpc>
              <a:buChar char="•"/>
              <a:tabLst>
                <a:tab pos="709930" algn="l"/>
              </a:tabLst>
            </a:pPr>
            <a:r>
              <a:rPr dirty="0" sz="2400" spc="-45">
                <a:latin typeface="Arial"/>
                <a:cs typeface="Arial"/>
              </a:rPr>
              <a:t>Only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45">
                <a:latin typeface="Arial"/>
                <a:cs typeface="Arial"/>
              </a:rPr>
              <a:t>single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chain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proteins</a:t>
            </a:r>
            <a:endParaRPr sz="2400">
              <a:latin typeface="Arial"/>
              <a:cs typeface="Arial"/>
            </a:endParaRPr>
          </a:p>
          <a:p>
            <a:pPr marL="254000" marR="325755" indent="-228600">
              <a:lnSpc>
                <a:spcPct val="77100"/>
              </a:lnSpc>
              <a:spcBef>
                <a:spcPts val="1090"/>
              </a:spcBef>
              <a:buChar char="•"/>
              <a:tabLst>
                <a:tab pos="254000" algn="l"/>
              </a:tabLst>
            </a:pPr>
            <a:r>
              <a:rPr dirty="0" sz="2800" spc="-55">
                <a:latin typeface="Arial"/>
                <a:cs typeface="Arial"/>
              </a:rPr>
              <a:t>Proteins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multiple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chains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could </a:t>
            </a:r>
            <a:r>
              <a:rPr dirty="0" sz="2800" spc="-55">
                <a:latin typeface="Arial"/>
                <a:cs typeface="Arial"/>
              </a:rPr>
              <a:t>be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35">
                <a:latin typeface="Arial"/>
                <a:cs typeface="Arial"/>
              </a:rPr>
              <a:t>confounding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this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study</a:t>
            </a:r>
            <a:endParaRPr sz="2800">
              <a:latin typeface="Arial"/>
              <a:cs typeface="Arial"/>
            </a:endParaRPr>
          </a:p>
          <a:p>
            <a:pPr lvl="1" marL="709930" marR="77470" indent="-227329">
              <a:lnSpc>
                <a:spcPct val="81700"/>
              </a:lnSpc>
              <a:spcBef>
                <a:spcPts val="470"/>
              </a:spcBef>
              <a:buChar char="•"/>
              <a:tabLst>
                <a:tab pos="711200" algn="l"/>
              </a:tabLst>
            </a:pPr>
            <a:r>
              <a:rPr dirty="0" sz="2400" spc="-40">
                <a:latin typeface="Arial"/>
                <a:cs typeface="Arial"/>
              </a:rPr>
              <a:t>Protein-</a:t>
            </a:r>
            <a:r>
              <a:rPr dirty="0" sz="2400" spc="-10">
                <a:latin typeface="Arial"/>
                <a:cs typeface="Arial"/>
              </a:rPr>
              <a:t>protein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interactions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cause </a:t>
            </a:r>
            <a:r>
              <a:rPr dirty="0" sz="2400" spc="-10">
                <a:latin typeface="Arial"/>
                <a:cs typeface="Arial"/>
              </a:rPr>
              <a:t>	</a:t>
            </a:r>
            <a:r>
              <a:rPr dirty="0" sz="2400" spc="-25">
                <a:latin typeface="Arial"/>
                <a:cs typeface="Arial"/>
              </a:rPr>
              <a:t>solvent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occluded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areas,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which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we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don’t 	want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consider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here.</a:t>
            </a:r>
            <a:endParaRPr sz="2400">
              <a:latin typeface="Arial"/>
              <a:cs typeface="Arial"/>
            </a:endParaRPr>
          </a:p>
          <a:p>
            <a:pPr lvl="1" marL="709930" indent="-227329">
              <a:lnSpc>
                <a:spcPts val="2785"/>
              </a:lnSpc>
              <a:buFont typeface="Arial"/>
              <a:buChar char="•"/>
              <a:tabLst>
                <a:tab pos="709930" algn="l"/>
                <a:tab pos="1176655" algn="l"/>
                <a:tab pos="1544955" algn="l"/>
              </a:tabLst>
            </a:pPr>
            <a:r>
              <a:rPr dirty="0" sz="2400" spc="250">
                <a:latin typeface="STIX Two Math"/>
                <a:cs typeface="STIX Two Math"/>
              </a:rPr>
              <a:t>𝑅</a:t>
            </a:r>
            <a:r>
              <a:rPr dirty="0" baseline="-15432" sz="2700" spc="375">
                <a:latin typeface="STIX Two Math"/>
                <a:cs typeface="STIX Two Math"/>
              </a:rPr>
              <a:t>!</a:t>
            </a:r>
            <a:r>
              <a:rPr dirty="0" baseline="-15432" sz="2700">
                <a:latin typeface="STIX Two Math"/>
                <a:cs typeface="STIX Two Math"/>
              </a:rPr>
              <a:t>	</a:t>
            </a:r>
            <a:r>
              <a:rPr dirty="0" sz="2400" spc="-50">
                <a:latin typeface="STIX Two Math"/>
                <a:cs typeface="STIX Two Math"/>
              </a:rPr>
              <a:t>𝑛</a:t>
            </a:r>
            <a:r>
              <a:rPr dirty="0" sz="2400">
                <a:latin typeface="STIX Two Math"/>
                <a:cs typeface="STIX Two Math"/>
              </a:rPr>
              <a:t>	</a:t>
            </a:r>
            <a:r>
              <a:rPr dirty="0" sz="2400">
                <a:latin typeface="Arial"/>
                <a:cs typeface="Arial"/>
              </a:rPr>
              <a:t>calculation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doesn’t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work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2362" y="505276"/>
            <a:ext cx="3897219" cy="27465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3773" y="3556019"/>
            <a:ext cx="3958014" cy="28108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28141" y="920706"/>
            <a:ext cx="4430395" cy="4209415"/>
            <a:chOff x="2828141" y="920706"/>
            <a:chExt cx="4430395" cy="4209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8141" y="920706"/>
              <a:ext cx="4430044" cy="42089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2558" y="2227487"/>
              <a:ext cx="119911" cy="1546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54255" y="1562309"/>
              <a:ext cx="508634" cy="400685"/>
            </a:xfrm>
            <a:custGeom>
              <a:avLst/>
              <a:gdLst/>
              <a:ahLst/>
              <a:cxnLst/>
              <a:rect l="l" t="t" r="r" b="b"/>
              <a:pathLst>
                <a:path w="508635" h="400685">
                  <a:moveTo>
                    <a:pt x="9499" y="400332"/>
                  </a:moveTo>
                  <a:lnTo>
                    <a:pt x="2182" y="370512"/>
                  </a:lnTo>
                  <a:lnTo>
                    <a:pt x="0" y="350083"/>
                  </a:lnTo>
                  <a:lnTo>
                    <a:pt x="2567" y="322444"/>
                  </a:lnTo>
                  <a:lnTo>
                    <a:pt x="9499" y="270993"/>
                  </a:lnTo>
                  <a:lnTo>
                    <a:pt x="11554" y="261519"/>
                  </a:lnTo>
                  <a:lnTo>
                    <a:pt x="14748" y="252307"/>
                  </a:lnTo>
                  <a:lnTo>
                    <a:pt x="18396" y="243199"/>
                  </a:lnTo>
                  <a:lnTo>
                    <a:pt x="21816" y="234039"/>
                  </a:lnTo>
                  <a:lnTo>
                    <a:pt x="34134" y="197086"/>
                  </a:lnTo>
                  <a:lnTo>
                    <a:pt x="46452" y="178609"/>
                  </a:lnTo>
                  <a:lnTo>
                    <a:pt x="49773" y="168174"/>
                  </a:lnTo>
                  <a:lnTo>
                    <a:pt x="77246" y="133443"/>
                  </a:lnTo>
                  <a:lnTo>
                    <a:pt x="83406" y="129337"/>
                  </a:lnTo>
                  <a:lnTo>
                    <a:pt x="89308" y="110531"/>
                  </a:lnTo>
                  <a:lnTo>
                    <a:pt x="89589" y="111449"/>
                  </a:lnTo>
                  <a:lnTo>
                    <a:pt x="92937" y="113613"/>
                  </a:lnTo>
                  <a:lnTo>
                    <a:pt x="108041" y="98543"/>
                  </a:lnTo>
                  <a:lnTo>
                    <a:pt x="112098" y="93474"/>
                  </a:lnTo>
                  <a:lnTo>
                    <a:pt x="109610" y="84657"/>
                  </a:lnTo>
                  <a:lnTo>
                    <a:pt x="114201" y="80066"/>
                  </a:lnTo>
                  <a:lnTo>
                    <a:pt x="122659" y="72955"/>
                  </a:lnTo>
                  <a:lnTo>
                    <a:pt x="131984" y="66902"/>
                  </a:lnTo>
                  <a:lnTo>
                    <a:pt x="141656" y="61272"/>
                  </a:lnTo>
                  <a:lnTo>
                    <a:pt x="151154" y="55430"/>
                  </a:lnTo>
                  <a:lnTo>
                    <a:pt x="157313" y="51325"/>
                  </a:lnTo>
                  <a:lnTo>
                    <a:pt x="162608" y="45453"/>
                  </a:lnTo>
                  <a:lnTo>
                    <a:pt x="169631" y="43112"/>
                  </a:lnTo>
                  <a:lnTo>
                    <a:pt x="225061" y="24635"/>
                  </a:lnTo>
                  <a:lnTo>
                    <a:pt x="245963" y="17634"/>
                  </a:lnTo>
                  <a:lnTo>
                    <a:pt x="244789" y="18040"/>
                  </a:lnTo>
                  <a:lnTo>
                    <a:pt x="237476" y="20714"/>
                  </a:lnTo>
                  <a:lnTo>
                    <a:pt x="239959" y="20519"/>
                  </a:lnTo>
                  <a:lnTo>
                    <a:pt x="268174" y="12317"/>
                  </a:lnTo>
                  <a:lnTo>
                    <a:pt x="279195" y="8819"/>
                  </a:lnTo>
                  <a:lnTo>
                    <a:pt x="291315" y="4759"/>
                  </a:lnTo>
                  <a:lnTo>
                    <a:pt x="301103" y="1399"/>
                  </a:lnTo>
                  <a:lnTo>
                    <a:pt x="305128" y="0"/>
                  </a:lnTo>
                  <a:lnTo>
                    <a:pt x="338169" y="1976"/>
                  </a:lnTo>
                  <a:lnTo>
                    <a:pt x="384309" y="5993"/>
                  </a:lnTo>
                  <a:lnTo>
                    <a:pt x="432971" y="19875"/>
                  </a:lnTo>
                  <a:lnTo>
                    <a:pt x="455889" y="30938"/>
                  </a:lnTo>
                  <a:lnTo>
                    <a:pt x="464166" y="36331"/>
                  </a:lnTo>
                  <a:lnTo>
                    <a:pt x="472990" y="40495"/>
                  </a:lnTo>
                  <a:lnTo>
                    <a:pt x="483737" y="43112"/>
                  </a:lnTo>
                  <a:lnTo>
                    <a:pt x="491867" y="44274"/>
                  </a:lnTo>
                  <a:lnTo>
                    <a:pt x="500161" y="43112"/>
                  </a:lnTo>
                  <a:lnTo>
                    <a:pt x="508373" y="43112"/>
                  </a:lnTo>
                </a:path>
              </a:pathLst>
            </a:custGeom>
            <a:ln w="50800">
              <a:solidFill>
                <a:srgbClr val="00FD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55707" y="1933948"/>
              <a:ext cx="117475" cy="332740"/>
            </a:xfrm>
            <a:custGeom>
              <a:avLst/>
              <a:gdLst/>
              <a:ahLst/>
              <a:cxnLst/>
              <a:rect l="l" t="t" r="r" b="b"/>
              <a:pathLst>
                <a:path w="117475" h="332739">
                  <a:moveTo>
                    <a:pt x="18477" y="332584"/>
                  </a:moveTo>
                  <a:lnTo>
                    <a:pt x="14576" y="325093"/>
                  </a:lnTo>
                  <a:lnTo>
                    <a:pt x="8337" y="312622"/>
                  </a:lnTo>
                  <a:lnTo>
                    <a:pt x="2549" y="299353"/>
                  </a:lnTo>
                  <a:lnTo>
                    <a:pt x="0" y="289471"/>
                  </a:lnTo>
                  <a:lnTo>
                    <a:pt x="616" y="261000"/>
                  </a:lnTo>
                  <a:lnTo>
                    <a:pt x="6469" y="201293"/>
                  </a:lnTo>
                  <a:lnTo>
                    <a:pt x="16693" y="160216"/>
                  </a:lnTo>
                  <a:lnTo>
                    <a:pt x="18477" y="153973"/>
                  </a:lnTo>
                  <a:lnTo>
                    <a:pt x="20803" y="145834"/>
                  </a:lnTo>
                  <a:lnTo>
                    <a:pt x="22799" y="137601"/>
                  </a:lnTo>
                  <a:lnTo>
                    <a:pt x="24636" y="129338"/>
                  </a:lnTo>
                  <a:lnTo>
                    <a:pt x="27798" y="113458"/>
                  </a:lnTo>
                  <a:lnTo>
                    <a:pt x="31715" y="94363"/>
                  </a:lnTo>
                  <a:lnTo>
                    <a:pt x="36712" y="75818"/>
                  </a:lnTo>
                  <a:lnTo>
                    <a:pt x="43112" y="61589"/>
                  </a:lnTo>
                  <a:lnTo>
                    <a:pt x="47218" y="55430"/>
                  </a:lnTo>
                  <a:lnTo>
                    <a:pt x="50196" y="48347"/>
                  </a:lnTo>
                  <a:lnTo>
                    <a:pt x="55430" y="43112"/>
                  </a:lnTo>
                  <a:lnTo>
                    <a:pt x="60665" y="37878"/>
                  </a:lnTo>
                  <a:lnTo>
                    <a:pt x="67748" y="34900"/>
                  </a:lnTo>
                  <a:lnTo>
                    <a:pt x="73908" y="30795"/>
                  </a:lnTo>
                  <a:lnTo>
                    <a:pt x="78013" y="24635"/>
                  </a:lnTo>
                  <a:lnTo>
                    <a:pt x="80445" y="16941"/>
                  </a:lnTo>
                  <a:lnTo>
                    <a:pt x="86225" y="12317"/>
                  </a:lnTo>
                  <a:lnTo>
                    <a:pt x="91295" y="8262"/>
                  </a:lnTo>
                  <a:lnTo>
                    <a:pt x="98674" y="8569"/>
                  </a:lnTo>
                  <a:lnTo>
                    <a:pt x="104702" y="6158"/>
                  </a:lnTo>
                  <a:lnTo>
                    <a:pt x="108964" y="4453"/>
                  </a:lnTo>
                  <a:lnTo>
                    <a:pt x="112914" y="2052"/>
                  </a:lnTo>
                  <a:lnTo>
                    <a:pt x="117021" y="0"/>
                  </a:lnTo>
                </a:path>
              </a:pathLst>
            </a:custGeom>
            <a:ln w="50800">
              <a:solidFill>
                <a:srgbClr val="00FD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2294" y="1770553"/>
              <a:ext cx="547714" cy="9530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0361" y="2164198"/>
              <a:ext cx="934967" cy="64763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3009" y="2264395"/>
              <a:ext cx="363806" cy="38020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624527" y="2235355"/>
            <a:ext cx="1599565" cy="1424940"/>
            <a:chOff x="8624527" y="2235355"/>
            <a:chExt cx="1599565" cy="1424940"/>
          </a:xfrm>
        </p:grpSpPr>
        <p:sp>
          <p:nvSpPr>
            <p:cNvPr id="11" name="object 11"/>
            <p:cNvSpPr/>
            <p:nvPr/>
          </p:nvSpPr>
          <p:spPr>
            <a:xfrm>
              <a:off x="9353510" y="3050195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0" y="298421"/>
                  </a:moveTo>
                  <a:lnTo>
                    <a:pt x="3905" y="250015"/>
                  </a:lnTo>
                  <a:lnTo>
                    <a:pt x="15213" y="204096"/>
                  </a:lnTo>
                  <a:lnTo>
                    <a:pt x="33309" y="161279"/>
                  </a:lnTo>
                  <a:lnTo>
                    <a:pt x="57577" y="122177"/>
                  </a:lnTo>
                  <a:lnTo>
                    <a:pt x="87405" y="87405"/>
                  </a:lnTo>
                  <a:lnTo>
                    <a:pt x="122177" y="57577"/>
                  </a:lnTo>
                  <a:lnTo>
                    <a:pt x="161279" y="33309"/>
                  </a:lnTo>
                  <a:lnTo>
                    <a:pt x="204096" y="15213"/>
                  </a:lnTo>
                  <a:lnTo>
                    <a:pt x="250015" y="3905"/>
                  </a:lnTo>
                  <a:lnTo>
                    <a:pt x="298421" y="0"/>
                  </a:lnTo>
                  <a:lnTo>
                    <a:pt x="346826" y="3905"/>
                  </a:lnTo>
                  <a:lnTo>
                    <a:pt x="392745" y="15213"/>
                  </a:lnTo>
                  <a:lnTo>
                    <a:pt x="435562" y="33309"/>
                  </a:lnTo>
                  <a:lnTo>
                    <a:pt x="474664" y="57577"/>
                  </a:lnTo>
                  <a:lnTo>
                    <a:pt x="509436" y="87405"/>
                  </a:lnTo>
                  <a:lnTo>
                    <a:pt x="539264" y="122177"/>
                  </a:lnTo>
                  <a:lnTo>
                    <a:pt x="563532" y="161279"/>
                  </a:lnTo>
                  <a:lnTo>
                    <a:pt x="581628" y="204096"/>
                  </a:lnTo>
                  <a:lnTo>
                    <a:pt x="592936" y="250015"/>
                  </a:lnTo>
                  <a:lnTo>
                    <a:pt x="596842" y="298421"/>
                  </a:lnTo>
                  <a:lnTo>
                    <a:pt x="592936" y="346826"/>
                  </a:lnTo>
                  <a:lnTo>
                    <a:pt x="581628" y="392745"/>
                  </a:lnTo>
                  <a:lnTo>
                    <a:pt x="563532" y="435562"/>
                  </a:lnTo>
                  <a:lnTo>
                    <a:pt x="539264" y="474664"/>
                  </a:lnTo>
                  <a:lnTo>
                    <a:pt x="509436" y="509436"/>
                  </a:lnTo>
                  <a:lnTo>
                    <a:pt x="474664" y="539264"/>
                  </a:lnTo>
                  <a:lnTo>
                    <a:pt x="435562" y="563532"/>
                  </a:lnTo>
                  <a:lnTo>
                    <a:pt x="392745" y="581628"/>
                  </a:lnTo>
                  <a:lnTo>
                    <a:pt x="346826" y="592936"/>
                  </a:lnTo>
                  <a:lnTo>
                    <a:pt x="298421" y="596842"/>
                  </a:lnTo>
                  <a:lnTo>
                    <a:pt x="250015" y="592936"/>
                  </a:lnTo>
                  <a:lnTo>
                    <a:pt x="204096" y="581628"/>
                  </a:lnTo>
                  <a:lnTo>
                    <a:pt x="161279" y="563532"/>
                  </a:lnTo>
                  <a:lnTo>
                    <a:pt x="122177" y="539264"/>
                  </a:lnTo>
                  <a:lnTo>
                    <a:pt x="87405" y="509436"/>
                  </a:lnTo>
                  <a:lnTo>
                    <a:pt x="57577" y="474664"/>
                  </a:lnTo>
                  <a:lnTo>
                    <a:pt x="33309" y="435562"/>
                  </a:lnTo>
                  <a:lnTo>
                    <a:pt x="15213" y="392745"/>
                  </a:lnTo>
                  <a:lnTo>
                    <a:pt x="3905" y="346826"/>
                  </a:lnTo>
                  <a:lnTo>
                    <a:pt x="0" y="298421"/>
                  </a:lnTo>
                  <a:close/>
                </a:path>
              </a:pathLst>
            </a:custGeom>
            <a:ln w="254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056244" y="2871960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298420" y="0"/>
                  </a:moveTo>
                  <a:lnTo>
                    <a:pt x="250015" y="3905"/>
                  </a:lnTo>
                  <a:lnTo>
                    <a:pt x="204096" y="15213"/>
                  </a:lnTo>
                  <a:lnTo>
                    <a:pt x="161279" y="33309"/>
                  </a:lnTo>
                  <a:lnTo>
                    <a:pt x="122177" y="57577"/>
                  </a:lnTo>
                  <a:lnTo>
                    <a:pt x="87405" y="87405"/>
                  </a:lnTo>
                  <a:lnTo>
                    <a:pt x="57577" y="122177"/>
                  </a:lnTo>
                  <a:lnTo>
                    <a:pt x="33309" y="161279"/>
                  </a:lnTo>
                  <a:lnTo>
                    <a:pt x="15213" y="204096"/>
                  </a:lnTo>
                  <a:lnTo>
                    <a:pt x="3905" y="250015"/>
                  </a:lnTo>
                  <a:lnTo>
                    <a:pt x="0" y="298420"/>
                  </a:lnTo>
                  <a:lnTo>
                    <a:pt x="3905" y="346826"/>
                  </a:lnTo>
                  <a:lnTo>
                    <a:pt x="15213" y="392744"/>
                  </a:lnTo>
                  <a:lnTo>
                    <a:pt x="33309" y="435562"/>
                  </a:lnTo>
                  <a:lnTo>
                    <a:pt x="57577" y="474664"/>
                  </a:lnTo>
                  <a:lnTo>
                    <a:pt x="87405" y="509436"/>
                  </a:lnTo>
                  <a:lnTo>
                    <a:pt x="122177" y="539263"/>
                  </a:lnTo>
                  <a:lnTo>
                    <a:pt x="161279" y="563532"/>
                  </a:lnTo>
                  <a:lnTo>
                    <a:pt x="204096" y="581627"/>
                  </a:lnTo>
                  <a:lnTo>
                    <a:pt x="250015" y="592935"/>
                  </a:lnTo>
                  <a:lnTo>
                    <a:pt x="298420" y="596841"/>
                  </a:lnTo>
                  <a:lnTo>
                    <a:pt x="346826" y="592935"/>
                  </a:lnTo>
                  <a:lnTo>
                    <a:pt x="392744" y="581627"/>
                  </a:lnTo>
                  <a:lnTo>
                    <a:pt x="435562" y="563532"/>
                  </a:lnTo>
                  <a:lnTo>
                    <a:pt x="474664" y="539263"/>
                  </a:lnTo>
                  <a:lnTo>
                    <a:pt x="509436" y="509436"/>
                  </a:lnTo>
                  <a:lnTo>
                    <a:pt x="539263" y="474664"/>
                  </a:lnTo>
                  <a:lnTo>
                    <a:pt x="563532" y="435562"/>
                  </a:lnTo>
                  <a:lnTo>
                    <a:pt x="581627" y="392744"/>
                  </a:lnTo>
                  <a:lnTo>
                    <a:pt x="592935" y="346826"/>
                  </a:lnTo>
                  <a:lnTo>
                    <a:pt x="596841" y="298420"/>
                  </a:lnTo>
                  <a:lnTo>
                    <a:pt x="592935" y="250015"/>
                  </a:lnTo>
                  <a:lnTo>
                    <a:pt x="581627" y="204096"/>
                  </a:lnTo>
                  <a:lnTo>
                    <a:pt x="563532" y="161279"/>
                  </a:lnTo>
                  <a:lnTo>
                    <a:pt x="539263" y="122177"/>
                  </a:lnTo>
                  <a:lnTo>
                    <a:pt x="509436" y="87405"/>
                  </a:lnTo>
                  <a:lnTo>
                    <a:pt x="474664" y="57577"/>
                  </a:lnTo>
                  <a:lnTo>
                    <a:pt x="435562" y="33309"/>
                  </a:lnTo>
                  <a:lnTo>
                    <a:pt x="392744" y="15213"/>
                  </a:lnTo>
                  <a:lnTo>
                    <a:pt x="346826" y="3905"/>
                  </a:lnTo>
                  <a:lnTo>
                    <a:pt x="2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056244" y="2871960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0" y="298421"/>
                  </a:moveTo>
                  <a:lnTo>
                    <a:pt x="3905" y="250015"/>
                  </a:lnTo>
                  <a:lnTo>
                    <a:pt x="15213" y="204096"/>
                  </a:lnTo>
                  <a:lnTo>
                    <a:pt x="33309" y="161279"/>
                  </a:lnTo>
                  <a:lnTo>
                    <a:pt x="57577" y="122177"/>
                  </a:lnTo>
                  <a:lnTo>
                    <a:pt x="87405" y="87405"/>
                  </a:lnTo>
                  <a:lnTo>
                    <a:pt x="122177" y="57577"/>
                  </a:lnTo>
                  <a:lnTo>
                    <a:pt x="161279" y="33309"/>
                  </a:lnTo>
                  <a:lnTo>
                    <a:pt x="204096" y="15213"/>
                  </a:lnTo>
                  <a:lnTo>
                    <a:pt x="250015" y="3905"/>
                  </a:lnTo>
                  <a:lnTo>
                    <a:pt x="298421" y="0"/>
                  </a:lnTo>
                  <a:lnTo>
                    <a:pt x="346826" y="3905"/>
                  </a:lnTo>
                  <a:lnTo>
                    <a:pt x="392745" y="15213"/>
                  </a:lnTo>
                  <a:lnTo>
                    <a:pt x="435562" y="33309"/>
                  </a:lnTo>
                  <a:lnTo>
                    <a:pt x="474664" y="57577"/>
                  </a:lnTo>
                  <a:lnTo>
                    <a:pt x="509436" y="87405"/>
                  </a:lnTo>
                  <a:lnTo>
                    <a:pt x="539264" y="122177"/>
                  </a:lnTo>
                  <a:lnTo>
                    <a:pt x="563532" y="161279"/>
                  </a:lnTo>
                  <a:lnTo>
                    <a:pt x="581628" y="204096"/>
                  </a:lnTo>
                  <a:lnTo>
                    <a:pt x="592936" y="250015"/>
                  </a:lnTo>
                  <a:lnTo>
                    <a:pt x="596842" y="298421"/>
                  </a:lnTo>
                  <a:lnTo>
                    <a:pt x="592936" y="346826"/>
                  </a:lnTo>
                  <a:lnTo>
                    <a:pt x="581628" y="392745"/>
                  </a:lnTo>
                  <a:lnTo>
                    <a:pt x="563532" y="435562"/>
                  </a:lnTo>
                  <a:lnTo>
                    <a:pt x="539264" y="474664"/>
                  </a:lnTo>
                  <a:lnTo>
                    <a:pt x="509436" y="509436"/>
                  </a:lnTo>
                  <a:lnTo>
                    <a:pt x="474664" y="539264"/>
                  </a:lnTo>
                  <a:lnTo>
                    <a:pt x="435562" y="563532"/>
                  </a:lnTo>
                  <a:lnTo>
                    <a:pt x="392745" y="581628"/>
                  </a:lnTo>
                  <a:lnTo>
                    <a:pt x="346826" y="592936"/>
                  </a:lnTo>
                  <a:lnTo>
                    <a:pt x="298421" y="596842"/>
                  </a:lnTo>
                  <a:lnTo>
                    <a:pt x="250015" y="592936"/>
                  </a:lnTo>
                  <a:lnTo>
                    <a:pt x="204096" y="581628"/>
                  </a:lnTo>
                  <a:lnTo>
                    <a:pt x="161279" y="563532"/>
                  </a:lnTo>
                  <a:lnTo>
                    <a:pt x="122177" y="539264"/>
                  </a:lnTo>
                  <a:lnTo>
                    <a:pt x="87405" y="509436"/>
                  </a:lnTo>
                  <a:lnTo>
                    <a:pt x="57577" y="474664"/>
                  </a:lnTo>
                  <a:lnTo>
                    <a:pt x="33309" y="435562"/>
                  </a:lnTo>
                  <a:lnTo>
                    <a:pt x="15213" y="392745"/>
                  </a:lnTo>
                  <a:lnTo>
                    <a:pt x="3905" y="346826"/>
                  </a:lnTo>
                  <a:lnTo>
                    <a:pt x="0" y="298421"/>
                  </a:lnTo>
                  <a:close/>
                </a:path>
              </a:pathLst>
            </a:custGeom>
            <a:ln w="254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637227" y="2962935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298420" y="0"/>
                  </a:moveTo>
                  <a:lnTo>
                    <a:pt x="250015" y="3905"/>
                  </a:lnTo>
                  <a:lnTo>
                    <a:pt x="204096" y="15213"/>
                  </a:lnTo>
                  <a:lnTo>
                    <a:pt x="161279" y="33309"/>
                  </a:lnTo>
                  <a:lnTo>
                    <a:pt x="122177" y="57578"/>
                  </a:lnTo>
                  <a:lnTo>
                    <a:pt x="87405" y="87405"/>
                  </a:lnTo>
                  <a:lnTo>
                    <a:pt x="57577" y="122177"/>
                  </a:lnTo>
                  <a:lnTo>
                    <a:pt x="33309" y="161279"/>
                  </a:lnTo>
                  <a:lnTo>
                    <a:pt x="15213" y="204097"/>
                  </a:lnTo>
                  <a:lnTo>
                    <a:pt x="3905" y="250016"/>
                  </a:lnTo>
                  <a:lnTo>
                    <a:pt x="0" y="298422"/>
                  </a:lnTo>
                  <a:lnTo>
                    <a:pt x="3905" y="346827"/>
                  </a:lnTo>
                  <a:lnTo>
                    <a:pt x="15213" y="392746"/>
                  </a:lnTo>
                  <a:lnTo>
                    <a:pt x="33309" y="435563"/>
                  </a:lnTo>
                  <a:lnTo>
                    <a:pt x="57577" y="474665"/>
                  </a:lnTo>
                  <a:lnTo>
                    <a:pt x="87405" y="509437"/>
                  </a:lnTo>
                  <a:lnTo>
                    <a:pt x="122177" y="539264"/>
                  </a:lnTo>
                  <a:lnTo>
                    <a:pt x="161279" y="563533"/>
                  </a:lnTo>
                  <a:lnTo>
                    <a:pt x="204096" y="581629"/>
                  </a:lnTo>
                  <a:lnTo>
                    <a:pt x="250015" y="592937"/>
                  </a:lnTo>
                  <a:lnTo>
                    <a:pt x="298420" y="596842"/>
                  </a:lnTo>
                  <a:lnTo>
                    <a:pt x="346826" y="592937"/>
                  </a:lnTo>
                  <a:lnTo>
                    <a:pt x="392744" y="581629"/>
                  </a:lnTo>
                  <a:lnTo>
                    <a:pt x="435562" y="563533"/>
                  </a:lnTo>
                  <a:lnTo>
                    <a:pt x="474664" y="539264"/>
                  </a:lnTo>
                  <a:lnTo>
                    <a:pt x="509436" y="509437"/>
                  </a:lnTo>
                  <a:lnTo>
                    <a:pt x="539263" y="474665"/>
                  </a:lnTo>
                  <a:lnTo>
                    <a:pt x="563532" y="435563"/>
                  </a:lnTo>
                  <a:lnTo>
                    <a:pt x="581627" y="392746"/>
                  </a:lnTo>
                  <a:lnTo>
                    <a:pt x="592935" y="346827"/>
                  </a:lnTo>
                  <a:lnTo>
                    <a:pt x="596841" y="298422"/>
                  </a:lnTo>
                  <a:lnTo>
                    <a:pt x="592935" y="250016"/>
                  </a:lnTo>
                  <a:lnTo>
                    <a:pt x="581627" y="204097"/>
                  </a:lnTo>
                  <a:lnTo>
                    <a:pt x="563532" y="161279"/>
                  </a:lnTo>
                  <a:lnTo>
                    <a:pt x="539263" y="122177"/>
                  </a:lnTo>
                  <a:lnTo>
                    <a:pt x="509436" y="87405"/>
                  </a:lnTo>
                  <a:lnTo>
                    <a:pt x="474664" y="57578"/>
                  </a:lnTo>
                  <a:lnTo>
                    <a:pt x="435562" y="33309"/>
                  </a:lnTo>
                  <a:lnTo>
                    <a:pt x="392744" y="15213"/>
                  </a:lnTo>
                  <a:lnTo>
                    <a:pt x="346826" y="3905"/>
                  </a:lnTo>
                  <a:lnTo>
                    <a:pt x="2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637227" y="2962935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0" y="298421"/>
                  </a:moveTo>
                  <a:lnTo>
                    <a:pt x="3905" y="250015"/>
                  </a:lnTo>
                  <a:lnTo>
                    <a:pt x="15213" y="204096"/>
                  </a:lnTo>
                  <a:lnTo>
                    <a:pt x="33309" y="161279"/>
                  </a:lnTo>
                  <a:lnTo>
                    <a:pt x="57577" y="122177"/>
                  </a:lnTo>
                  <a:lnTo>
                    <a:pt x="87405" y="87405"/>
                  </a:lnTo>
                  <a:lnTo>
                    <a:pt x="122177" y="57577"/>
                  </a:lnTo>
                  <a:lnTo>
                    <a:pt x="161279" y="33309"/>
                  </a:lnTo>
                  <a:lnTo>
                    <a:pt x="204096" y="15213"/>
                  </a:lnTo>
                  <a:lnTo>
                    <a:pt x="250015" y="3905"/>
                  </a:lnTo>
                  <a:lnTo>
                    <a:pt x="298421" y="0"/>
                  </a:lnTo>
                  <a:lnTo>
                    <a:pt x="346826" y="3905"/>
                  </a:lnTo>
                  <a:lnTo>
                    <a:pt x="392745" y="15213"/>
                  </a:lnTo>
                  <a:lnTo>
                    <a:pt x="435562" y="33309"/>
                  </a:lnTo>
                  <a:lnTo>
                    <a:pt x="474664" y="57577"/>
                  </a:lnTo>
                  <a:lnTo>
                    <a:pt x="509436" y="87405"/>
                  </a:lnTo>
                  <a:lnTo>
                    <a:pt x="539264" y="122177"/>
                  </a:lnTo>
                  <a:lnTo>
                    <a:pt x="563532" y="161279"/>
                  </a:lnTo>
                  <a:lnTo>
                    <a:pt x="581628" y="204096"/>
                  </a:lnTo>
                  <a:lnTo>
                    <a:pt x="592936" y="250015"/>
                  </a:lnTo>
                  <a:lnTo>
                    <a:pt x="596842" y="298421"/>
                  </a:lnTo>
                  <a:lnTo>
                    <a:pt x="592936" y="346826"/>
                  </a:lnTo>
                  <a:lnTo>
                    <a:pt x="581628" y="392745"/>
                  </a:lnTo>
                  <a:lnTo>
                    <a:pt x="563532" y="435562"/>
                  </a:lnTo>
                  <a:lnTo>
                    <a:pt x="539264" y="474664"/>
                  </a:lnTo>
                  <a:lnTo>
                    <a:pt x="509436" y="509436"/>
                  </a:lnTo>
                  <a:lnTo>
                    <a:pt x="474664" y="539264"/>
                  </a:lnTo>
                  <a:lnTo>
                    <a:pt x="435562" y="563532"/>
                  </a:lnTo>
                  <a:lnTo>
                    <a:pt x="392745" y="581628"/>
                  </a:lnTo>
                  <a:lnTo>
                    <a:pt x="346826" y="592936"/>
                  </a:lnTo>
                  <a:lnTo>
                    <a:pt x="298421" y="596842"/>
                  </a:lnTo>
                  <a:lnTo>
                    <a:pt x="250015" y="592936"/>
                  </a:lnTo>
                  <a:lnTo>
                    <a:pt x="204096" y="581628"/>
                  </a:lnTo>
                  <a:lnTo>
                    <a:pt x="161279" y="563532"/>
                  </a:lnTo>
                  <a:lnTo>
                    <a:pt x="122177" y="539264"/>
                  </a:lnTo>
                  <a:lnTo>
                    <a:pt x="87405" y="509436"/>
                  </a:lnTo>
                  <a:lnTo>
                    <a:pt x="57577" y="474664"/>
                  </a:lnTo>
                  <a:lnTo>
                    <a:pt x="33309" y="435562"/>
                  </a:lnTo>
                  <a:lnTo>
                    <a:pt x="15213" y="392745"/>
                  </a:lnTo>
                  <a:lnTo>
                    <a:pt x="3905" y="346826"/>
                  </a:lnTo>
                  <a:lnTo>
                    <a:pt x="0" y="298421"/>
                  </a:lnTo>
                  <a:close/>
                </a:path>
              </a:pathLst>
            </a:custGeom>
            <a:ln w="254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421123" y="2775384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298420" y="0"/>
                  </a:moveTo>
                  <a:lnTo>
                    <a:pt x="250015" y="3905"/>
                  </a:lnTo>
                  <a:lnTo>
                    <a:pt x="204096" y="15213"/>
                  </a:lnTo>
                  <a:lnTo>
                    <a:pt x="161279" y="33309"/>
                  </a:lnTo>
                  <a:lnTo>
                    <a:pt x="122177" y="57577"/>
                  </a:lnTo>
                  <a:lnTo>
                    <a:pt x="87405" y="87405"/>
                  </a:lnTo>
                  <a:lnTo>
                    <a:pt x="57577" y="122177"/>
                  </a:lnTo>
                  <a:lnTo>
                    <a:pt x="33309" y="161279"/>
                  </a:lnTo>
                  <a:lnTo>
                    <a:pt x="15213" y="204096"/>
                  </a:lnTo>
                  <a:lnTo>
                    <a:pt x="3905" y="250015"/>
                  </a:lnTo>
                  <a:lnTo>
                    <a:pt x="0" y="298420"/>
                  </a:lnTo>
                  <a:lnTo>
                    <a:pt x="3905" y="346826"/>
                  </a:lnTo>
                  <a:lnTo>
                    <a:pt x="15213" y="392744"/>
                  </a:lnTo>
                  <a:lnTo>
                    <a:pt x="33309" y="435562"/>
                  </a:lnTo>
                  <a:lnTo>
                    <a:pt x="57577" y="474664"/>
                  </a:lnTo>
                  <a:lnTo>
                    <a:pt x="87405" y="509436"/>
                  </a:lnTo>
                  <a:lnTo>
                    <a:pt x="122177" y="539263"/>
                  </a:lnTo>
                  <a:lnTo>
                    <a:pt x="161279" y="563532"/>
                  </a:lnTo>
                  <a:lnTo>
                    <a:pt x="204096" y="581627"/>
                  </a:lnTo>
                  <a:lnTo>
                    <a:pt x="250015" y="592935"/>
                  </a:lnTo>
                  <a:lnTo>
                    <a:pt x="298420" y="596841"/>
                  </a:lnTo>
                  <a:lnTo>
                    <a:pt x="346826" y="592935"/>
                  </a:lnTo>
                  <a:lnTo>
                    <a:pt x="392745" y="581627"/>
                  </a:lnTo>
                  <a:lnTo>
                    <a:pt x="435563" y="563532"/>
                  </a:lnTo>
                  <a:lnTo>
                    <a:pt x="474665" y="539263"/>
                  </a:lnTo>
                  <a:lnTo>
                    <a:pt x="509437" y="509436"/>
                  </a:lnTo>
                  <a:lnTo>
                    <a:pt x="539264" y="474664"/>
                  </a:lnTo>
                  <a:lnTo>
                    <a:pt x="563533" y="435562"/>
                  </a:lnTo>
                  <a:lnTo>
                    <a:pt x="581629" y="392744"/>
                  </a:lnTo>
                  <a:lnTo>
                    <a:pt x="592937" y="346826"/>
                  </a:lnTo>
                  <a:lnTo>
                    <a:pt x="596842" y="298420"/>
                  </a:lnTo>
                  <a:lnTo>
                    <a:pt x="592937" y="250015"/>
                  </a:lnTo>
                  <a:lnTo>
                    <a:pt x="581629" y="204096"/>
                  </a:lnTo>
                  <a:lnTo>
                    <a:pt x="563533" y="161279"/>
                  </a:lnTo>
                  <a:lnTo>
                    <a:pt x="539264" y="122177"/>
                  </a:lnTo>
                  <a:lnTo>
                    <a:pt x="509437" y="87405"/>
                  </a:lnTo>
                  <a:lnTo>
                    <a:pt x="474665" y="57577"/>
                  </a:lnTo>
                  <a:lnTo>
                    <a:pt x="435563" y="33309"/>
                  </a:lnTo>
                  <a:lnTo>
                    <a:pt x="392745" y="15213"/>
                  </a:lnTo>
                  <a:lnTo>
                    <a:pt x="346826" y="3905"/>
                  </a:lnTo>
                  <a:lnTo>
                    <a:pt x="2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421123" y="2775384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0" y="298421"/>
                  </a:moveTo>
                  <a:lnTo>
                    <a:pt x="3905" y="250015"/>
                  </a:lnTo>
                  <a:lnTo>
                    <a:pt x="15213" y="204096"/>
                  </a:lnTo>
                  <a:lnTo>
                    <a:pt x="33309" y="161279"/>
                  </a:lnTo>
                  <a:lnTo>
                    <a:pt x="57577" y="122177"/>
                  </a:lnTo>
                  <a:lnTo>
                    <a:pt x="87405" y="87405"/>
                  </a:lnTo>
                  <a:lnTo>
                    <a:pt x="122177" y="57577"/>
                  </a:lnTo>
                  <a:lnTo>
                    <a:pt x="161279" y="33309"/>
                  </a:lnTo>
                  <a:lnTo>
                    <a:pt x="204096" y="15213"/>
                  </a:lnTo>
                  <a:lnTo>
                    <a:pt x="250015" y="3905"/>
                  </a:lnTo>
                  <a:lnTo>
                    <a:pt x="298421" y="0"/>
                  </a:lnTo>
                  <a:lnTo>
                    <a:pt x="346826" y="3905"/>
                  </a:lnTo>
                  <a:lnTo>
                    <a:pt x="392745" y="15213"/>
                  </a:lnTo>
                  <a:lnTo>
                    <a:pt x="435562" y="33309"/>
                  </a:lnTo>
                  <a:lnTo>
                    <a:pt x="474664" y="57577"/>
                  </a:lnTo>
                  <a:lnTo>
                    <a:pt x="509436" y="87405"/>
                  </a:lnTo>
                  <a:lnTo>
                    <a:pt x="539264" y="122177"/>
                  </a:lnTo>
                  <a:lnTo>
                    <a:pt x="563532" y="161279"/>
                  </a:lnTo>
                  <a:lnTo>
                    <a:pt x="581628" y="204096"/>
                  </a:lnTo>
                  <a:lnTo>
                    <a:pt x="592936" y="250015"/>
                  </a:lnTo>
                  <a:lnTo>
                    <a:pt x="596842" y="298421"/>
                  </a:lnTo>
                  <a:lnTo>
                    <a:pt x="592936" y="346826"/>
                  </a:lnTo>
                  <a:lnTo>
                    <a:pt x="581628" y="392745"/>
                  </a:lnTo>
                  <a:lnTo>
                    <a:pt x="563532" y="435562"/>
                  </a:lnTo>
                  <a:lnTo>
                    <a:pt x="539264" y="474664"/>
                  </a:lnTo>
                  <a:lnTo>
                    <a:pt x="509436" y="509436"/>
                  </a:lnTo>
                  <a:lnTo>
                    <a:pt x="474664" y="539264"/>
                  </a:lnTo>
                  <a:lnTo>
                    <a:pt x="435562" y="563532"/>
                  </a:lnTo>
                  <a:lnTo>
                    <a:pt x="392745" y="581628"/>
                  </a:lnTo>
                  <a:lnTo>
                    <a:pt x="346826" y="592936"/>
                  </a:lnTo>
                  <a:lnTo>
                    <a:pt x="298421" y="596842"/>
                  </a:lnTo>
                  <a:lnTo>
                    <a:pt x="250015" y="592936"/>
                  </a:lnTo>
                  <a:lnTo>
                    <a:pt x="204096" y="581628"/>
                  </a:lnTo>
                  <a:lnTo>
                    <a:pt x="161279" y="563532"/>
                  </a:lnTo>
                  <a:lnTo>
                    <a:pt x="122177" y="539264"/>
                  </a:lnTo>
                  <a:lnTo>
                    <a:pt x="87405" y="509436"/>
                  </a:lnTo>
                  <a:lnTo>
                    <a:pt x="57577" y="474664"/>
                  </a:lnTo>
                  <a:lnTo>
                    <a:pt x="33309" y="435562"/>
                  </a:lnTo>
                  <a:lnTo>
                    <a:pt x="15213" y="392745"/>
                  </a:lnTo>
                  <a:lnTo>
                    <a:pt x="3905" y="346826"/>
                  </a:lnTo>
                  <a:lnTo>
                    <a:pt x="0" y="298421"/>
                  </a:lnTo>
                  <a:close/>
                </a:path>
              </a:pathLst>
            </a:custGeom>
            <a:ln w="254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614031" y="2881407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298420" y="0"/>
                  </a:moveTo>
                  <a:lnTo>
                    <a:pt x="250015" y="3905"/>
                  </a:lnTo>
                  <a:lnTo>
                    <a:pt x="204096" y="15213"/>
                  </a:lnTo>
                  <a:lnTo>
                    <a:pt x="161279" y="33309"/>
                  </a:lnTo>
                  <a:lnTo>
                    <a:pt x="122177" y="57577"/>
                  </a:lnTo>
                  <a:lnTo>
                    <a:pt x="87405" y="87405"/>
                  </a:lnTo>
                  <a:lnTo>
                    <a:pt x="57577" y="122177"/>
                  </a:lnTo>
                  <a:lnTo>
                    <a:pt x="33309" y="161279"/>
                  </a:lnTo>
                  <a:lnTo>
                    <a:pt x="15213" y="204096"/>
                  </a:lnTo>
                  <a:lnTo>
                    <a:pt x="3905" y="250015"/>
                  </a:lnTo>
                  <a:lnTo>
                    <a:pt x="0" y="298420"/>
                  </a:lnTo>
                  <a:lnTo>
                    <a:pt x="3905" y="346826"/>
                  </a:lnTo>
                  <a:lnTo>
                    <a:pt x="15213" y="392745"/>
                  </a:lnTo>
                  <a:lnTo>
                    <a:pt x="33309" y="435562"/>
                  </a:lnTo>
                  <a:lnTo>
                    <a:pt x="57577" y="474664"/>
                  </a:lnTo>
                  <a:lnTo>
                    <a:pt x="87405" y="509436"/>
                  </a:lnTo>
                  <a:lnTo>
                    <a:pt x="122177" y="539263"/>
                  </a:lnTo>
                  <a:lnTo>
                    <a:pt x="161279" y="563532"/>
                  </a:lnTo>
                  <a:lnTo>
                    <a:pt x="204096" y="581627"/>
                  </a:lnTo>
                  <a:lnTo>
                    <a:pt x="250015" y="592935"/>
                  </a:lnTo>
                  <a:lnTo>
                    <a:pt x="298420" y="596841"/>
                  </a:lnTo>
                  <a:lnTo>
                    <a:pt x="346826" y="592935"/>
                  </a:lnTo>
                  <a:lnTo>
                    <a:pt x="392745" y="581627"/>
                  </a:lnTo>
                  <a:lnTo>
                    <a:pt x="435563" y="563532"/>
                  </a:lnTo>
                  <a:lnTo>
                    <a:pt x="474665" y="539263"/>
                  </a:lnTo>
                  <a:lnTo>
                    <a:pt x="509437" y="509436"/>
                  </a:lnTo>
                  <a:lnTo>
                    <a:pt x="539264" y="474664"/>
                  </a:lnTo>
                  <a:lnTo>
                    <a:pt x="563533" y="435562"/>
                  </a:lnTo>
                  <a:lnTo>
                    <a:pt x="581629" y="392745"/>
                  </a:lnTo>
                  <a:lnTo>
                    <a:pt x="592937" y="346826"/>
                  </a:lnTo>
                  <a:lnTo>
                    <a:pt x="596842" y="298420"/>
                  </a:lnTo>
                  <a:lnTo>
                    <a:pt x="592937" y="250015"/>
                  </a:lnTo>
                  <a:lnTo>
                    <a:pt x="581629" y="204096"/>
                  </a:lnTo>
                  <a:lnTo>
                    <a:pt x="563533" y="161279"/>
                  </a:lnTo>
                  <a:lnTo>
                    <a:pt x="539264" y="122177"/>
                  </a:lnTo>
                  <a:lnTo>
                    <a:pt x="509437" y="87405"/>
                  </a:lnTo>
                  <a:lnTo>
                    <a:pt x="474665" y="57577"/>
                  </a:lnTo>
                  <a:lnTo>
                    <a:pt x="435563" y="33309"/>
                  </a:lnTo>
                  <a:lnTo>
                    <a:pt x="392745" y="15213"/>
                  </a:lnTo>
                  <a:lnTo>
                    <a:pt x="346826" y="3905"/>
                  </a:lnTo>
                  <a:lnTo>
                    <a:pt x="2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614031" y="2881407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0" y="298421"/>
                  </a:moveTo>
                  <a:lnTo>
                    <a:pt x="3905" y="250015"/>
                  </a:lnTo>
                  <a:lnTo>
                    <a:pt x="15213" y="204096"/>
                  </a:lnTo>
                  <a:lnTo>
                    <a:pt x="33309" y="161279"/>
                  </a:lnTo>
                  <a:lnTo>
                    <a:pt x="57577" y="122177"/>
                  </a:lnTo>
                  <a:lnTo>
                    <a:pt x="87405" y="87405"/>
                  </a:lnTo>
                  <a:lnTo>
                    <a:pt x="122177" y="57577"/>
                  </a:lnTo>
                  <a:lnTo>
                    <a:pt x="161279" y="33309"/>
                  </a:lnTo>
                  <a:lnTo>
                    <a:pt x="204096" y="15213"/>
                  </a:lnTo>
                  <a:lnTo>
                    <a:pt x="250015" y="3905"/>
                  </a:lnTo>
                  <a:lnTo>
                    <a:pt x="298421" y="0"/>
                  </a:lnTo>
                  <a:lnTo>
                    <a:pt x="346826" y="3905"/>
                  </a:lnTo>
                  <a:lnTo>
                    <a:pt x="392745" y="15213"/>
                  </a:lnTo>
                  <a:lnTo>
                    <a:pt x="435562" y="33309"/>
                  </a:lnTo>
                  <a:lnTo>
                    <a:pt x="474664" y="57577"/>
                  </a:lnTo>
                  <a:lnTo>
                    <a:pt x="509436" y="87405"/>
                  </a:lnTo>
                  <a:lnTo>
                    <a:pt x="539264" y="122177"/>
                  </a:lnTo>
                  <a:lnTo>
                    <a:pt x="563532" y="161279"/>
                  </a:lnTo>
                  <a:lnTo>
                    <a:pt x="581628" y="204096"/>
                  </a:lnTo>
                  <a:lnTo>
                    <a:pt x="592936" y="250015"/>
                  </a:lnTo>
                  <a:lnTo>
                    <a:pt x="596842" y="298421"/>
                  </a:lnTo>
                  <a:lnTo>
                    <a:pt x="592936" y="346826"/>
                  </a:lnTo>
                  <a:lnTo>
                    <a:pt x="581628" y="392745"/>
                  </a:lnTo>
                  <a:lnTo>
                    <a:pt x="563532" y="435562"/>
                  </a:lnTo>
                  <a:lnTo>
                    <a:pt x="539264" y="474664"/>
                  </a:lnTo>
                  <a:lnTo>
                    <a:pt x="509436" y="509436"/>
                  </a:lnTo>
                  <a:lnTo>
                    <a:pt x="474664" y="539264"/>
                  </a:lnTo>
                  <a:lnTo>
                    <a:pt x="435562" y="563532"/>
                  </a:lnTo>
                  <a:lnTo>
                    <a:pt x="392745" y="581628"/>
                  </a:lnTo>
                  <a:lnTo>
                    <a:pt x="346826" y="592936"/>
                  </a:lnTo>
                  <a:lnTo>
                    <a:pt x="298421" y="596842"/>
                  </a:lnTo>
                  <a:lnTo>
                    <a:pt x="250015" y="592936"/>
                  </a:lnTo>
                  <a:lnTo>
                    <a:pt x="204096" y="581628"/>
                  </a:lnTo>
                  <a:lnTo>
                    <a:pt x="161279" y="563532"/>
                  </a:lnTo>
                  <a:lnTo>
                    <a:pt x="122177" y="539264"/>
                  </a:lnTo>
                  <a:lnTo>
                    <a:pt x="87405" y="509436"/>
                  </a:lnTo>
                  <a:lnTo>
                    <a:pt x="57577" y="474664"/>
                  </a:lnTo>
                  <a:lnTo>
                    <a:pt x="33309" y="435562"/>
                  </a:lnTo>
                  <a:lnTo>
                    <a:pt x="15213" y="392745"/>
                  </a:lnTo>
                  <a:lnTo>
                    <a:pt x="3905" y="346826"/>
                  </a:lnTo>
                  <a:lnTo>
                    <a:pt x="0" y="298421"/>
                  </a:lnTo>
                  <a:close/>
                </a:path>
              </a:pathLst>
            </a:custGeom>
            <a:ln w="254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9064448" y="2688883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298422" y="0"/>
                  </a:moveTo>
                  <a:lnTo>
                    <a:pt x="250016" y="3905"/>
                  </a:lnTo>
                  <a:lnTo>
                    <a:pt x="204097" y="15213"/>
                  </a:lnTo>
                  <a:lnTo>
                    <a:pt x="161279" y="33308"/>
                  </a:lnTo>
                  <a:lnTo>
                    <a:pt x="122177" y="57577"/>
                  </a:lnTo>
                  <a:lnTo>
                    <a:pt x="87405" y="87405"/>
                  </a:lnTo>
                  <a:lnTo>
                    <a:pt x="57578" y="122176"/>
                  </a:lnTo>
                  <a:lnTo>
                    <a:pt x="33309" y="161278"/>
                  </a:lnTo>
                  <a:lnTo>
                    <a:pt x="15213" y="204096"/>
                  </a:lnTo>
                  <a:lnTo>
                    <a:pt x="3905" y="250015"/>
                  </a:lnTo>
                  <a:lnTo>
                    <a:pt x="0" y="298420"/>
                  </a:lnTo>
                  <a:lnTo>
                    <a:pt x="3905" y="346826"/>
                  </a:lnTo>
                  <a:lnTo>
                    <a:pt x="15213" y="392744"/>
                  </a:lnTo>
                  <a:lnTo>
                    <a:pt x="33309" y="435562"/>
                  </a:lnTo>
                  <a:lnTo>
                    <a:pt x="57578" y="474664"/>
                  </a:lnTo>
                  <a:lnTo>
                    <a:pt x="87405" y="509436"/>
                  </a:lnTo>
                  <a:lnTo>
                    <a:pt x="122177" y="539263"/>
                  </a:lnTo>
                  <a:lnTo>
                    <a:pt x="161279" y="563532"/>
                  </a:lnTo>
                  <a:lnTo>
                    <a:pt x="204097" y="581627"/>
                  </a:lnTo>
                  <a:lnTo>
                    <a:pt x="250016" y="592935"/>
                  </a:lnTo>
                  <a:lnTo>
                    <a:pt x="298422" y="596841"/>
                  </a:lnTo>
                  <a:lnTo>
                    <a:pt x="346827" y="592935"/>
                  </a:lnTo>
                  <a:lnTo>
                    <a:pt x="392746" y="581627"/>
                  </a:lnTo>
                  <a:lnTo>
                    <a:pt x="435563" y="563532"/>
                  </a:lnTo>
                  <a:lnTo>
                    <a:pt x="474665" y="539263"/>
                  </a:lnTo>
                  <a:lnTo>
                    <a:pt x="509437" y="509436"/>
                  </a:lnTo>
                  <a:lnTo>
                    <a:pt x="539264" y="474664"/>
                  </a:lnTo>
                  <a:lnTo>
                    <a:pt x="563533" y="435562"/>
                  </a:lnTo>
                  <a:lnTo>
                    <a:pt x="581629" y="392744"/>
                  </a:lnTo>
                  <a:lnTo>
                    <a:pt x="592937" y="346826"/>
                  </a:lnTo>
                  <a:lnTo>
                    <a:pt x="596842" y="298420"/>
                  </a:lnTo>
                  <a:lnTo>
                    <a:pt x="592937" y="250015"/>
                  </a:lnTo>
                  <a:lnTo>
                    <a:pt x="581629" y="204096"/>
                  </a:lnTo>
                  <a:lnTo>
                    <a:pt x="563533" y="161278"/>
                  </a:lnTo>
                  <a:lnTo>
                    <a:pt x="539264" y="122176"/>
                  </a:lnTo>
                  <a:lnTo>
                    <a:pt x="509437" y="87405"/>
                  </a:lnTo>
                  <a:lnTo>
                    <a:pt x="474665" y="57577"/>
                  </a:lnTo>
                  <a:lnTo>
                    <a:pt x="435563" y="33308"/>
                  </a:lnTo>
                  <a:lnTo>
                    <a:pt x="392746" y="15213"/>
                  </a:lnTo>
                  <a:lnTo>
                    <a:pt x="346827" y="3905"/>
                  </a:lnTo>
                  <a:lnTo>
                    <a:pt x="2984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064448" y="2688883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0" y="298421"/>
                  </a:moveTo>
                  <a:lnTo>
                    <a:pt x="3905" y="250015"/>
                  </a:lnTo>
                  <a:lnTo>
                    <a:pt x="15213" y="204096"/>
                  </a:lnTo>
                  <a:lnTo>
                    <a:pt x="33309" y="161279"/>
                  </a:lnTo>
                  <a:lnTo>
                    <a:pt x="57577" y="122177"/>
                  </a:lnTo>
                  <a:lnTo>
                    <a:pt x="87405" y="87405"/>
                  </a:lnTo>
                  <a:lnTo>
                    <a:pt x="122177" y="57577"/>
                  </a:lnTo>
                  <a:lnTo>
                    <a:pt x="161279" y="33309"/>
                  </a:lnTo>
                  <a:lnTo>
                    <a:pt x="204096" y="15213"/>
                  </a:lnTo>
                  <a:lnTo>
                    <a:pt x="250015" y="3905"/>
                  </a:lnTo>
                  <a:lnTo>
                    <a:pt x="298421" y="0"/>
                  </a:lnTo>
                  <a:lnTo>
                    <a:pt x="346826" y="3905"/>
                  </a:lnTo>
                  <a:lnTo>
                    <a:pt x="392745" y="15213"/>
                  </a:lnTo>
                  <a:lnTo>
                    <a:pt x="435562" y="33309"/>
                  </a:lnTo>
                  <a:lnTo>
                    <a:pt x="474664" y="57577"/>
                  </a:lnTo>
                  <a:lnTo>
                    <a:pt x="509436" y="87405"/>
                  </a:lnTo>
                  <a:lnTo>
                    <a:pt x="539264" y="122177"/>
                  </a:lnTo>
                  <a:lnTo>
                    <a:pt x="563532" y="161279"/>
                  </a:lnTo>
                  <a:lnTo>
                    <a:pt x="581628" y="204096"/>
                  </a:lnTo>
                  <a:lnTo>
                    <a:pt x="592936" y="250015"/>
                  </a:lnTo>
                  <a:lnTo>
                    <a:pt x="596842" y="298421"/>
                  </a:lnTo>
                  <a:lnTo>
                    <a:pt x="592936" y="346826"/>
                  </a:lnTo>
                  <a:lnTo>
                    <a:pt x="581628" y="392745"/>
                  </a:lnTo>
                  <a:lnTo>
                    <a:pt x="563532" y="435562"/>
                  </a:lnTo>
                  <a:lnTo>
                    <a:pt x="539264" y="474664"/>
                  </a:lnTo>
                  <a:lnTo>
                    <a:pt x="509436" y="509436"/>
                  </a:lnTo>
                  <a:lnTo>
                    <a:pt x="474664" y="539264"/>
                  </a:lnTo>
                  <a:lnTo>
                    <a:pt x="435562" y="563532"/>
                  </a:lnTo>
                  <a:lnTo>
                    <a:pt x="392745" y="581628"/>
                  </a:lnTo>
                  <a:lnTo>
                    <a:pt x="346826" y="592936"/>
                  </a:lnTo>
                  <a:lnTo>
                    <a:pt x="298421" y="596842"/>
                  </a:lnTo>
                  <a:lnTo>
                    <a:pt x="250015" y="592936"/>
                  </a:lnTo>
                  <a:lnTo>
                    <a:pt x="204096" y="581628"/>
                  </a:lnTo>
                  <a:lnTo>
                    <a:pt x="161279" y="563532"/>
                  </a:lnTo>
                  <a:lnTo>
                    <a:pt x="122177" y="539264"/>
                  </a:lnTo>
                  <a:lnTo>
                    <a:pt x="87405" y="509436"/>
                  </a:lnTo>
                  <a:lnTo>
                    <a:pt x="57577" y="474664"/>
                  </a:lnTo>
                  <a:lnTo>
                    <a:pt x="33309" y="435562"/>
                  </a:lnTo>
                  <a:lnTo>
                    <a:pt x="15213" y="392745"/>
                  </a:lnTo>
                  <a:lnTo>
                    <a:pt x="3905" y="346826"/>
                  </a:lnTo>
                  <a:lnTo>
                    <a:pt x="0" y="298421"/>
                  </a:lnTo>
                  <a:close/>
                </a:path>
              </a:pathLst>
            </a:custGeom>
            <a:ln w="254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751572" y="2576733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298420" y="0"/>
                  </a:moveTo>
                  <a:lnTo>
                    <a:pt x="250015" y="3905"/>
                  </a:lnTo>
                  <a:lnTo>
                    <a:pt x="204096" y="15213"/>
                  </a:lnTo>
                  <a:lnTo>
                    <a:pt x="161279" y="33309"/>
                  </a:lnTo>
                  <a:lnTo>
                    <a:pt x="122177" y="57578"/>
                  </a:lnTo>
                  <a:lnTo>
                    <a:pt x="87405" y="87405"/>
                  </a:lnTo>
                  <a:lnTo>
                    <a:pt x="57577" y="122177"/>
                  </a:lnTo>
                  <a:lnTo>
                    <a:pt x="33309" y="161279"/>
                  </a:lnTo>
                  <a:lnTo>
                    <a:pt x="15213" y="204097"/>
                  </a:lnTo>
                  <a:lnTo>
                    <a:pt x="3905" y="250016"/>
                  </a:lnTo>
                  <a:lnTo>
                    <a:pt x="0" y="298422"/>
                  </a:lnTo>
                  <a:lnTo>
                    <a:pt x="3905" y="346827"/>
                  </a:lnTo>
                  <a:lnTo>
                    <a:pt x="15213" y="392746"/>
                  </a:lnTo>
                  <a:lnTo>
                    <a:pt x="33309" y="435563"/>
                  </a:lnTo>
                  <a:lnTo>
                    <a:pt x="57577" y="474665"/>
                  </a:lnTo>
                  <a:lnTo>
                    <a:pt x="87405" y="509437"/>
                  </a:lnTo>
                  <a:lnTo>
                    <a:pt x="122177" y="539264"/>
                  </a:lnTo>
                  <a:lnTo>
                    <a:pt x="161279" y="563533"/>
                  </a:lnTo>
                  <a:lnTo>
                    <a:pt x="204096" y="581629"/>
                  </a:lnTo>
                  <a:lnTo>
                    <a:pt x="250015" y="592937"/>
                  </a:lnTo>
                  <a:lnTo>
                    <a:pt x="298420" y="596842"/>
                  </a:lnTo>
                  <a:lnTo>
                    <a:pt x="346826" y="592937"/>
                  </a:lnTo>
                  <a:lnTo>
                    <a:pt x="392745" y="581629"/>
                  </a:lnTo>
                  <a:lnTo>
                    <a:pt x="435563" y="563533"/>
                  </a:lnTo>
                  <a:lnTo>
                    <a:pt x="474665" y="539264"/>
                  </a:lnTo>
                  <a:lnTo>
                    <a:pt x="509437" y="509437"/>
                  </a:lnTo>
                  <a:lnTo>
                    <a:pt x="539264" y="474665"/>
                  </a:lnTo>
                  <a:lnTo>
                    <a:pt x="563533" y="435563"/>
                  </a:lnTo>
                  <a:lnTo>
                    <a:pt x="581629" y="392746"/>
                  </a:lnTo>
                  <a:lnTo>
                    <a:pt x="592937" y="346827"/>
                  </a:lnTo>
                  <a:lnTo>
                    <a:pt x="596842" y="298422"/>
                  </a:lnTo>
                  <a:lnTo>
                    <a:pt x="592937" y="250016"/>
                  </a:lnTo>
                  <a:lnTo>
                    <a:pt x="581629" y="204097"/>
                  </a:lnTo>
                  <a:lnTo>
                    <a:pt x="563533" y="161279"/>
                  </a:lnTo>
                  <a:lnTo>
                    <a:pt x="539264" y="122177"/>
                  </a:lnTo>
                  <a:lnTo>
                    <a:pt x="509437" y="87405"/>
                  </a:lnTo>
                  <a:lnTo>
                    <a:pt x="474665" y="57578"/>
                  </a:lnTo>
                  <a:lnTo>
                    <a:pt x="435563" y="33309"/>
                  </a:lnTo>
                  <a:lnTo>
                    <a:pt x="392745" y="15213"/>
                  </a:lnTo>
                  <a:lnTo>
                    <a:pt x="346826" y="3905"/>
                  </a:lnTo>
                  <a:lnTo>
                    <a:pt x="2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751572" y="2576733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0" y="298421"/>
                  </a:moveTo>
                  <a:lnTo>
                    <a:pt x="3905" y="250015"/>
                  </a:lnTo>
                  <a:lnTo>
                    <a:pt x="15213" y="204096"/>
                  </a:lnTo>
                  <a:lnTo>
                    <a:pt x="33309" y="161279"/>
                  </a:lnTo>
                  <a:lnTo>
                    <a:pt x="57577" y="122177"/>
                  </a:lnTo>
                  <a:lnTo>
                    <a:pt x="87405" y="87405"/>
                  </a:lnTo>
                  <a:lnTo>
                    <a:pt x="122177" y="57577"/>
                  </a:lnTo>
                  <a:lnTo>
                    <a:pt x="161279" y="33309"/>
                  </a:lnTo>
                  <a:lnTo>
                    <a:pt x="204096" y="15213"/>
                  </a:lnTo>
                  <a:lnTo>
                    <a:pt x="250015" y="3905"/>
                  </a:lnTo>
                  <a:lnTo>
                    <a:pt x="298421" y="0"/>
                  </a:lnTo>
                  <a:lnTo>
                    <a:pt x="346826" y="3905"/>
                  </a:lnTo>
                  <a:lnTo>
                    <a:pt x="392745" y="15213"/>
                  </a:lnTo>
                  <a:lnTo>
                    <a:pt x="435562" y="33309"/>
                  </a:lnTo>
                  <a:lnTo>
                    <a:pt x="474664" y="57577"/>
                  </a:lnTo>
                  <a:lnTo>
                    <a:pt x="509436" y="87405"/>
                  </a:lnTo>
                  <a:lnTo>
                    <a:pt x="539264" y="122177"/>
                  </a:lnTo>
                  <a:lnTo>
                    <a:pt x="563532" y="161279"/>
                  </a:lnTo>
                  <a:lnTo>
                    <a:pt x="581628" y="204096"/>
                  </a:lnTo>
                  <a:lnTo>
                    <a:pt x="592936" y="250015"/>
                  </a:lnTo>
                  <a:lnTo>
                    <a:pt x="596842" y="298421"/>
                  </a:lnTo>
                  <a:lnTo>
                    <a:pt x="592936" y="346826"/>
                  </a:lnTo>
                  <a:lnTo>
                    <a:pt x="581628" y="392745"/>
                  </a:lnTo>
                  <a:lnTo>
                    <a:pt x="563532" y="435562"/>
                  </a:lnTo>
                  <a:lnTo>
                    <a:pt x="539264" y="474664"/>
                  </a:lnTo>
                  <a:lnTo>
                    <a:pt x="509436" y="509436"/>
                  </a:lnTo>
                  <a:lnTo>
                    <a:pt x="474664" y="539264"/>
                  </a:lnTo>
                  <a:lnTo>
                    <a:pt x="435562" y="563532"/>
                  </a:lnTo>
                  <a:lnTo>
                    <a:pt x="392745" y="581628"/>
                  </a:lnTo>
                  <a:lnTo>
                    <a:pt x="346826" y="592936"/>
                  </a:lnTo>
                  <a:lnTo>
                    <a:pt x="298421" y="596842"/>
                  </a:lnTo>
                  <a:lnTo>
                    <a:pt x="250015" y="592936"/>
                  </a:lnTo>
                  <a:lnTo>
                    <a:pt x="204096" y="581628"/>
                  </a:lnTo>
                  <a:lnTo>
                    <a:pt x="161279" y="563532"/>
                  </a:lnTo>
                  <a:lnTo>
                    <a:pt x="122177" y="539264"/>
                  </a:lnTo>
                  <a:lnTo>
                    <a:pt x="87405" y="509436"/>
                  </a:lnTo>
                  <a:lnTo>
                    <a:pt x="57577" y="474664"/>
                  </a:lnTo>
                  <a:lnTo>
                    <a:pt x="33309" y="435562"/>
                  </a:lnTo>
                  <a:lnTo>
                    <a:pt x="15213" y="392745"/>
                  </a:lnTo>
                  <a:lnTo>
                    <a:pt x="3905" y="346826"/>
                  </a:lnTo>
                  <a:lnTo>
                    <a:pt x="0" y="298421"/>
                  </a:lnTo>
                  <a:close/>
                </a:path>
              </a:pathLst>
            </a:custGeom>
            <a:ln w="254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906194" y="2248055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298420" y="0"/>
                  </a:moveTo>
                  <a:lnTo>
                    <a:pt x="250015" y="3905"/>
                  </a:lnTo>
                  <a:lnTo>
                    <a:pt x="204096" y="15213"/>
                  </a:lnTo>
                  <a:lnTo>
                    <a:pt x="161279" y="33309"/>
                  </a:lnTo>
                  <a:lnTo>
                    <a:pt x="122177" y="57577"/>
                  </a:lnTo>
                  <a:lnTo>
                    <a:pt x="87405" y="87405"/>
                  </a:lnTo>
                  <a:lnTo>
                    <a:pt x="57577" y="122177"/>
                  </a:lnTo>
                  <a:lnTo>
                    <a:pt x="33309" y="161279"/>
                  </a:lnTo>
                  <a:lnTo>
                    <a:pt x="15213" y="204096"/>
                  </a:lnTo>
                  <a:lnTo>
                    <a:pt x="3905" y="250015"/>
                  </a:lnTo>
                  <a:lnTo>
                    <a:pt x="0" y="298420"/>
                  </a:lnTo>
                  <a:lnTo>
                    <a:pt x="3905" y="346826"/>
                  </a:lnTo>
                  <a:lnTo>
                    <a:pt x="15213" y="392744"/>
                  </a:lnTo>
                  <a:lnTo>
                    <a:pt x="33309" y="435562"/>
                  </a:lnTo>
                  <a:lnTo>
                    <a:pt x="57577" y="474664"/>
                  </a:lnTo>
                  <a:lnTo>
                    <a:pt x="87405" y="509436"/>
                  </a:lnTo>
                  <a:lnTo>
                    <a:pt x="122177" y="539263"/>
                  </a:lnTo>
                  <a:lnTo>
                    <a:pt x="161279" y="563532"/>
                  </a:lnTo>
                  <a:lnTo>
                    <a:pt x="204096" y="581627"/>
                  </a:lnTo>
                  <a:lnTo>
                    <a:pt x="250015" y="592935"/>
                  </a:lnTo>
                  <a:lnTo>
                    <a:pt x="298420" y="596841"/>
                  </a:lnTo>
                  <a:lnTo>
                    <a:pt x="346826" y="592935"/>
                  </a:lnTo>
                  <a:lnTo>
                    <a:pt x="392744" y="581627"/>
                  </a:lnTo>
                  <a:lnTo>
                    <a:pt x="435562" y="563532"/>
                  </a:lnTo>
                  <a:lnTo>
                    <a:pt x="474664" y="539263"/>
                  </a:lnTo>
                  <a:lnTo>
                    <a:pt x="509436" y="509436"/>
                  </a:lnTo>
                  <a:lnTo>
                    <a:pt x="539263" y="474664"/>
                  </a:lnTo>
                  <a:lnTo>
                    <a:pt x="563532" y="435562"/>
                  </a:lnTo>
                  <a:lnTo>
                    <a:pt x="581627" y="392744"/>
                  </a:lnTo>
                  <a:lnTo>
                    <a:pt x="592935" y="346826"/>
                  </a:lnTo>
                  <a:lnTo>
                    <a:pt x="596841" y="298420"/>
                  </a:lnTo>
                  <a:lnTo>
                    <a:pt x="592935" y="250015"/>
                  </a:lnTo>
                  <a:lnTo>
                    <a:pt x="581627" y="204096"/>
                  </a:lnTo>
                  <a:lnTo>
                    <a:pt x="563532" y="161279"/>
                  </a:lnTo>
                  <a:lnTo>
                    <a:pt x="539263" y="122177"/>
                  </a:lnTo>
                  <a:lnTo>
                    <a:pt x="509436" y="87405"/>
                  </a:lnTo>
                  <a:lnTo>
                    <a:pt x="474664" y="57577"/>
                  </a:lnTo>
                  <a:lnTo>
                    <a:pt x="435562" y="33309"/>
                  </a:lnTo>
                  <a:lnTo>
                    <a:pt x="392744" y="15213"/>
                  </a:lnTo>
                  <a:lnTo>
                    <a:pt x="346826" y="3905"/>
                  </a:lnTo>
                  <a:lnTo>
                    <a:pt x="29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906194" y="2248055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0" y="298421"/>
                  </a:moveTo>
                  <a:lnTo>
                    <a:pt x="3905" y="250015"/>
                  </a:lnTo>
                  <a:lnTo>
                    <a:pt x="15213" y="204096"/>
                  </a:lnTo>
                  <a:lnTo>
                    <a:pt x="33309" y="161279"/>
                  </a:lnTo>
                  <a:lnTo>
                    <a:pt x="57577" y="122177"/>
                  </a:lnTo>
                  <a:lnTo>
                    <a:pt x="87405" y="87405"/>
                  </a:lnTo>
                  <a:lnTo>
                    <a:pt x="122177" y="57577"/>
                  </a:lnTo>
                  <a:lnTo>
                    <a:pt x="161279" y="33309"/>
                  </a:lnTo>
                  <a:lnTo>
                    <a:pt x="204096" y="15213"/>
                  </a:lnTo>
                  <a:lnTo>
                    <a:pt x="250015" y="3905"/>
                  </a:lnTo>
                  <a:lnTo>
                    <a:pt x="298421" y="0"/>
                  </a:lnTo>
                  <a:lnTo>
                    <a:pt x="346826" y="3905"/>
                  </a:lnTo>
                  <a:lnTo>
                    <a:pt x="392745" y="15213"/>
                  </a:lnTo>
                  <a:lnTo>
                    <a:pt x="435562" y="33309"/>
                  </a:lnTo>
                  <a:lnTo>
                    <a:pt x="474664" y="57577"/>
                  </a:lnTo>
                  <a:lnTo>
                    <a:pt x="509436" y="87405"/>
                  </a:lnTo>
                  <a:lnTo>
                    <a:pt x="539264" y="122177"/>
                  </a:lnTo>
                  <a:lnTo>
                    <a:pt x="563532" y="161279"/>
                  </a:lnTo>
                  <a:lnTo>
                    <a:pt x="581628" y="204096"/>
                  </a:lnTo>
                  <a:lnTo>
                    <a:pt x="592936" y="250015"/>
                  </a:lnTo>
                  <a:lnTo>
                    <a:pt x="596842" y="298421"/>
                  </a:lnTo>
                  <a:lnTo>
                    <a:pt x="592936" y="346826"/>
                  </a:lnTo>
                  <a:lnTo>
                    <a:pt x="581628" y="392745"/>
                  </a:lnTo>
                  <a:lnTo>
                    <a:pt x="563532" y="435562"/>
                  </a:lnTo>
                  <a:lnTo>
                    <a:pt x="539264" y="474664"/>
                  </a:lnTo>
                  <a:lnTo>
                    <a:pt x="509436" y="509436"/>
                  </a:lnTo>
                  <a:lnTo>
                    <a:pt x="474664" y="539264"/>
                  </a:lnTo>
                  <a:lnTo>
                    <a:pt x="435562" y="563532"/>
                  </a:lnTo>
                  <a:lnTo>
                    <a:pt x="392745" y="581628"/>
                  </a:lnTo>
                  <a:lnTo>
                    <a:pt x="346826" y="592936"/>
                  </a:lnTo>
                  <a:lnTo>
                    <a:pt x="298421" y="596842"/>
                  </a:lnTo>
                  <a:lnTo>
                    <a:pt x="250015" y="592936"/>
                  </a:lnTo>
                  <a:lnTo>
                    <a:pt x="204096" y="581628"/>
                  </a:lnTo>
                  <a:lnTo>
                    <a:pt x="161279" y="563532"/>
                  </a:lnTo>
                  <a:lnTo>
                    <a:pt x="122177" y="539264"/>
                  </a:lnTo>
                  <a:lnTo>
                    <a:pt x="87405" y="509436"/>
                  </a:lnTo>
                  <a:lnTo>
                    <a:pt x="57577" y="474664"/>
                  </a:lnTo>
                  <a:lnTo>
                    <a:pt x="33309" y="435562"/>
                  </a:lnTo>
                  <a:lnTo>
                    <a:pt x="15213" y="392745"/>
                  </a:lnTo>
                  <a:lnTo>
                    <a:pt x="3905" y="346826"/>
                  </a:lnTo>
                  <a:lnTo>
                    <a:pt x="0" y="298421"/>
                  </a:lnTo>
                  <a:close/>
                </a:path>
              </a:pathLst>
            </a:custGeom>
            <a:ln w="254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9380222" y="3209030"/>
              <a:ext cx="231140" cy="255270"/>
            </a:xfrm>
            <a:custGeom>
              <a:avLst/>
              <a:gdLst/>
              <a:ahLst/>
              <a:cxnLst/>
              <a:rect l="l" t="t" r="r" b="b"/>
              <a:pathLst>
                <a:path w="231140" h="255270">
                  <a:moveTo>
                    <a:pt x="231140" y="0"/>
                  </a:moveTo>
                  <a:lnTo>
                    <a:pt x="228624" y="49251"/>
                  </a:lnTo>
                  <a:lnTo>
                    <a:pt x="216713" y="95598"/>
                  </a:lnTo>
                  <a:lnTo>
                    <a:pt x="196337" y="138014"/>
                  </a:lnTo>
                  <a:lnTo>
                    <a:pt x="168424" y="175472"/>
                  </a:lnTo>
                  <a:lnTo>
                    <a:pt x="133904" y="206946"/>
                  </a:lnTo>
                  <a:lnTo>
                    <a:pt x="93707" y="231409"/>
                  </a:lnTo>
                  <a:lnTo>
                    <a:pt x="48763" y="247837"/>
                  </a:lnTo>
                  <a:lnTo>
                    <a:pt x="0" y="255202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105289" y="3088978"/>
              <a:ext cx="121285" cy="333375"/>
            </a:xfrm>
            <a:custGeom>
              <a:avLst/>
              <a:gdLst/>
              <a:ahLst/>
              <a:cxnLst/>
              <a:rect l="l" t="t" r="r" b="b"/>
              <a:pathLst>
                <a:path w="121284" h="333375">
                  <a:moveTo>
                    <a:pt x="0" y="0"/>
                  </a:moveTo>
                  <a:lnTo>
                    <a:pt x="39957" y="28905"/>
                  </a:lnTo>
                  <a:lnTo>
                    <a:pt x="72365" y="64113"/>
                  </a:lnTo>
                  <a:lnTo>
                    <a:pt x="96869" y="104286"/>
                  </a:lnTo>
                  <a:lnTo>
                    <a:pt x="113113" y="148084"/>
                  </a:lnTo>
                  <a:lnTo>
                    <a:pt x="120742" y="194171"/>
                  </a:lnTo>
                  <a:lnTo>
                    <a:pt x="119400" y="241208"/>
                  </a:lnTo>
                  <a:lnTo>
                    <a:pt x="108733" y="287857"/>
                  </a:lnTo>
                  <a:lnTo>
                    <a:pt x="88384" y="332779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920021" y="2628751"/>
              <a:ext cx="287020" cy="196215"/>
            </a:xfrm>
            <a:custGeom>
              <a:avLst/>
              <a:gdLst/>
              <a:ahLst/>
              <a:cxnLst/>
              <a:rect l="l" t="t" r="r" b="b"/>
              <a:pathLst>
                <a:path w="287020" h="196214">
                  <a:moveTo>
                    <a:pt x="286479" y="191006"/>
                  </a:moveTo>
                  <a:lnTo>
                    <a:pt x="237394" y="195777"/>
                  </a:lnTo>
                  <a:lnTo>
                    <a:pt x="189798" y="190826"/>
                  </a:lnTo>
                  <a:lnTo>
                    <a:pt x="144843" y="176923"/>
                  </a:lnTo>
                  <a:lnTo>
                    <a:pt x="103681" y="154835"/>
                  </a:lnTo>
                  <a:lnTo>
                    <a:pt x="67463" y="125331"/>
                  </a:lnTo>
                  <a:lnTo>
                    <a:pt x="37342" y="89178"/>
                  </a:lnTo>
                  <a:lnTo>
                    <a:pt x="14470" y="47145"/>
                  </a:lnTo>
                  <a:lnTo>
                    <a:pt x="0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791393" y="3014862"/>
              <a:ext cx="315595" cy="154940"/>
            </a:xfrm>
            <a:custGeom>
              <a:avLst/>
              <a:gdLst/>
              <a:ahLst/>
              <a:cxnLst/>
              <a:rect l="l" t="t" r="r" b="b"/>
              <a:pathLst>
                <a:path w="315595" h="154939">
                  <a:moveTo>
                    <a:pt x="315586" y="137694"/>
                  </a:moveTo>
                  <a:lnTo>
                    <a:pt x="268103" y="151015"/>
                  </a:lnTo>
                  <a:lnTo>
                    <a:pt x="220377" y="154505"/>
                  </a:lnTo>
                  <a:lnTo>
                    <a:pt x="173678" y="148718"/>
                  </a:lnTo>
                  <a:lnTo>
                    <a:pt x="129275" y="134207"/>
                  </a:lnTo>
                  <a:lnTo>
                    <a:pt x="88437" y="111526"/>
                  </a:lnTo>
                  <a:lnTo>
                    <a:pt x="52432" y="81228"/>
                  </a:lnTo>
                  <a:lnTo>
                    <a:pt x="22530" y="43868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9124749" y="2699616"/>
              <a:ext cx="335915" cy="114935"/>
            </a:xfrm>
            <a:custGeom>
              <a:avLst/>
              <a:gdLst/>
              <a:ahLst/>
              <a:cxnLst/>
              <a:rect l="l" t="t" r="r" b="b"/>
              <a:pathLst>
                <a:path w="335915" h="114935">
                  <a:moveTo>
                    <a:pt x="335413" y="0"/>
                  </a:moveTo>
                  <a:lnTo>
                    <a:pt x="305256" y="39020"/>
                  </a:lnTo>
                  <a:lnTo>
                    <a:pt x="269039" y="70296"/>
                  </a:lnTo>
                  <a:lnTo>
                    <a:pt x="228110" y="93515"/>
                  </a:lnTo>
                  <a:lnTo>
                    <a:pt x="183818" y="108363"/>
                  </a:lnTo>
                  <a:lnTo>
                    <a:pt x="137512" y="114527"/>
                  </a:lnTo>
                  <a:lnTo>
                    <a:pt x="90542" y="111696"/>
                  </a:lnTo>
                  <a:lnTo>
                    <a:pt x="44254" y="99555"/>
                  </a:lnTo>
                  <a:lnTo>
                    <a:pt x="0" y="77793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9569625" y="2813299"/>
              <a:ext cx="87630" cy="342900"/>
            </a:xfrm>
            <a:custGeom>
              <a:avLst/>
              <a:gdLst/>
              <a:ahLst/>
              <a:cxnLst/>
              <a:rect l="l" t="t" r="r" b="b"/>
              <a:pathLst>
                <a:path w="87629" h="342900">
                  <a:moveTo>
                    <a:pt x="32910" y="0"/>
                  </a:moveTo>
                  <a:lnTo>
                    <a:pt x="60315" y="41000"/>
                  </a:lnTo>
                  <a:lnTo>
                    <a:pt x="78450" y="85284"/>
                  </a:lnTo>
                  <a:lnTo>
                    <a:pt x="87447" y="131472"/>
                  </a:lnTo>
                  <a:lnTo>
                    <a:pt x="87439" y="178186"/>
                  </a:lnTo>
                  <a:lnTo>
                    <a:pt x="78558" y="224048"/>
                  </a:lnTo>
                  <a:lnTo>
                    <a:pt x="60936" y="267680"/>
                  </a:lnTo>
                  <a:lnTo>
                    <a:pt x="34706" y="307703"/>
                  </a:lnTo>
                  <a:lnTo>
                    <a:pt x="0" y="34274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634836" y="2885847"/>
              <a:ext cx="287655" cy="194945"/>
            </a:xfrm>
            <a:custGeom>
              <a:avLst/>
              <a:gdLst/>
              <a:ahLst/>
              <a:cxnLst/>
              <a:rect l="l" t="t" r="r" b="b"/>
              <a:pathLst>
                <a:path w="287654" h="194944">
                  <a:moveTo>
                    <a:pt x="0" y="194745"/>
                  </a:moveTo>
                  <a:lnTo>
                    <a:pt x="14675" y="147663"/>
                  </a:lnTo>
                  <a:lnTo>
                    <a:pt x="37729" y="105730"/>
                  </a:lnTo>
                  <a:lnTo>
                    <a:pt x="68006" y="69708"/>
                  </a:lnTo>
                  <a:lnTo>
                    <a:pt x="104351" y="40361"/>
                  </a:lnTo>
                  <a:lnTo>
                    <a:pt x="145609" y="18452"/>
                  </a:lnTo>
                  <a:lnTo>
                    <a:pt x="190624" y="4744"/>
                  </a:lnTo>
                  <a:lnTo>
                    <a:pt x="238241" y="0"/>
                  </a:lnTo>
                  <a:lnTo>
                    <a:pt x="287305" y="4982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647544" y="3249116"/>
              <a:ext cx="257810" cy="228600"/>
            </a:xfrm>
            <a:custGeom>
              <a:avLst/>
              <a:gdLst/>
              <a:ahLst/>
              <a:cxnLst/>
              <a:rect l="l" t="t" r="r" b="b"/>
              <a:pathLst>
                <a:path w="257809" h="228600">
                  <a:moveTo>
                    <a:pt x="257745" y="228301"/>
                  </a:moveTo>
                  <a:lnTo>
                    <a:pt x="208468" y="226331"/>
                  </a:lnTo>
                  <a:lnTo>
                    <a:pt x="161992" y="214933"/>
                  </a:lnTo>
                  <a:lnTo>
                    <a:pt x="119354" y="195028"/>
                  </a:lnTo>
                  <a:lnTo>
                    <a:pt x="81589" y="167531"/>
                  </a:lnTo>
                  <a:lnTo>
                    <a:pt x="49735" y="133362"/>
                  </a:lnTo>
                  <a:lnTo>
                    <a:pt x="24828" y="93438"/>
                  </a:lnTo>
                  <a:lnTo>
                    <a:pt x="7904" y="48678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72649" y="2372268"/>
              <a:ext cx="597922" cy="104042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65288" y="2801998"/>
              <a:ext cx="1020674" cy="707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88263" y="2911381"/>
              <a:ext cx="397156" cy="41505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774196" y="6557771"/>
            <a:ext cx="334835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Richards,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Ann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Rev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Biophys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Bioeng</a:t>
            </a:r>
            <a:r>
              <a:rPr dirty="0" sz="1400" spc="-35" i="1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(1977)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231216" y="0"/>
                </a:lnTo>
                <a:lnTo>
                  <a:pt x="0" y="0"/>
                </a:lnTo>
                <a:lnTo>
                  <a:pt x="0" y="640080"/>
                </a:lnTo>
                <a:lnTo>
                  <a:pt x="0" y="6858000"/>
                </a:lnTo>
                <a:lnTo>
                  <a:pt x="231216" y="6858000"/>
                </a:lnTo>
                <a:lnTo>
                  <a:pt x="231216" y="640080"/>
                </a:lnTo>
                <a:lnTo>
                  <a:pt x="12192000" y="64008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7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$PPTXTitle"/>
          <p:cNvSpPr txBox="1">
            <a:spLocks noGrp="1"/>
          </p:cNvSpPr>
          <p:nvPr>
            <p:ph type="title"/>
          </p:nvPr>
        </p:nvSpPr>
        <p:spPr>
          <a:xfrm>
            <a:off x="194353" y="-78740"/>
            <a:ext cx="1051623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">
                <a:solidFill>
                  <a:srgbClr val="FFFF00"/>
                </a:solidFill>
              </a:rPr>
              <a:t>r</a:t>
            </a:r>
            <a:r>
              <a:rPr dirty="0" spc="-50"/>
              <a:t>elative</a:t>
            </a:r>
            <a:r>
              <a:rPr dirty="0" spc="-235"/>
              <a:t> </a:t>
            </a:r>
            <a:r>
              <a:rPr dirty="0" spc="-85">
                <a:solidFill>
                  <a:srgbClr val="FFFF00"/>
                </a:solidFill>
              </a:rPr>
              <a:t>S</a:t>
            </a:r>
            <a:r>
              <a:rPr dirty="0" spc="-85"/>
              <a:t>olvent</a:t>
            </a:r>
            <a:r>
              <a:rPr dirty="0" spc="-240"/>
              <a:t> </a:t>
            </a:r>
            <a:r>
              <a:rPr dirty="0" spc="-40">
                <a:solidFill>
                  <a:srgbClr val="FFFF00"/>
                </a:solidFill>
              </a:rPr>
              <a:t>A</a:t>
            </a:r>
            <a:r>
              <a:rPr dirty="0" spc="-40"/>
              <a:t>ccessible</a:t>
            </a:r>
            <a:r>
              <a:rPr dirty="0" spc="-235"/>
              <a:t> </a:t>
            </a:r>
            <a:r>
              <a:rPr dirty="0" spc="-85">
                <a:solidFill>
                  <a:srgbClr val="FFFF00"/>
                </a:solidFill>
              </a:rPr>
              <a:t>S</a:t>
            </a:r>
            <a:r>
              <a:rPr dirty="0" spc="-85"/>
              <a:t>urface</a:t>
            </a:r>
            <a:r>
              <a:rPr dirty="0" spc="-235"/>
              <a:t> </a:t>
            </a:r>
            <a:r>
              <a:rPr dirty="0" spc="-165">
                <a:solidFill>
                  <a:srgbClr val="FFFF00"/>
                </a:solidFill>
              </a:rPr>
              <a:t>A</a:t>
            </a:r>
            <a:r>
              <a:rPr dirty="0" spc="-165"/>
              <a:t>rea</a:t>
            </a:r>
            <a:r>
              <a:rPr dirty="0" spc="-245"/>
              <a:t> </a:t>
            </a:r>
            <a:r>
              <a:rPr dirty="0" spc="-275"/>
              <a:t>(rSASA)</a:t>
            </a:r>
          </a:p>
        </p:txBody>
      </p:sp>
      <p:grpSp>
        <p:nvGrpSpPr>
          <p:cNvPr id="40" name="object 40"/>
          <p:cNvGrpSpPr/>
          <p:nvPr/>
        </p:nvGrpSpPr>
        <p:grpSpPr>
          <a:xfrm>
            <a:off x="341830" y="904281"/>
            <a:ext cx="7574915" cy="5156200"/>
            <a:chOff x="341830" y="904281"/>
            <a:chExt cx="7574915" cy="5156200"/>
          </a:xfrm>
        </p:grpSpPr>
        <p:sp>
          <p:nvSpPr>
            <p:cNvPr id="41" name="object 41"/>
            <p:cNvSpPr/>
            <p:nvPr/>
          </p:nvSpPr>
          <p:spPr>
            <a:xfrm>
              <a:off x="341830" y="936031"/>
              <a:ext cx="836294" cy="0"/>
            </a:xfrm>
            <a:custGeom>
              <a:avLst/>
              <a:gdLst/>
              <a:ahLst/>
              <a:cxnLst/>
              <a:rect l="l" t="t" r="r" b="b"/>
              <a:pathLst>
                <a:path w="836294" h="0">
                  <a:moveTo>
                    <a:pt x="0" y="0"/>
                  </a:moveTo>
                  <a:lnTo>
                    <a:pt x="836023" y="1"/>
                  </a:lnTo>
                </a:path>
              </a:pathLst>
            </a:custGeom>
            <a:ln w="63500">
              <a:solidFill>
                <a:srgbClr val="00FD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41830" y="1688684"/>
              <a:ext cx="836294" cy="0"/>
            </a:xfrm>
            <a:custGeom>
              <a:avLst/>
              <a:gdLst/>
              <a:ahLst/>
              <a:cxnLst/>
              <a:rect l="l" t="t" r="r" b="b"/>
              <a:pathLst>
                <a:path w="836294" h="0">
                  <a:moveTo>
                    <a:pt x="0" y="0"/>
                  </a:moveTo>
                  <a:lnTo>
                    <a:pt x="836023" y="1"/>
                  </a:lnTo>
                </a:path>
              </a:pathLst>
            </a:custGeom>
            <a:ln w="635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171761" y="6052308"/>
              <a:ext cx="1744980" cy="0"/>
            </a:xfrm>
            <a:custGeom>
              <a:avLst/>
              <a:gdLst/>
              <a:ahLst/>
              <a:cxnLst/>
              <a:rect l="l" t="t" r="r" b="b"/>
              <a:pathLst>
                <a:path w="1744979" h="0">
                  <a:moveTo>
                    <a:pt x="0" y="0"/>
                  </a:moveTo>
                  <a:lnTo>
                    <a:pt x="1744919" y="0"/>
                  </a:lnTo>
                </a:path>
              </a:pathLst>
            </a:custGeom>
            <a:ln w="161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/>
          <p:nvPr/>
        </p:nvSpPr>
        <p:spPr>
          <a:xfrm>
            <a:off x="1216647" y="630416"/>
            <a:ext cx="1802130" cy="13303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3150" spc="105">
                <a:latin typeface="Times New Roman"/>
                <a:cs typeface="Times New Roman"/>
              </a:rPr>
              <a:t>SASA</a:t>
            </a:r>
            <a:r>
              <a:rPr dirty="0" baseline="-12626" sz="3300" spc="157">
                <a:latin typeface="Times New Roman"/>
                <a:cs typeface="Times New Roman"/>
              </a:rPr>
              <a:t>res</a:t>
            </a:r>
            <a:endParaRPr baseline="-12626" sz="3300">
              <a:latin typeface="Times New Roman"/>
              <a:cs typeface="Times New Roman"/>
            </a:endParaRPr>
          </a:p>
          <a:p>
            <a:pPr marL="39370">
              <a:lnSpc>
                <a:spcPct val="100000"/>
              </a:lnSpc>
              <a:spcBef>
                <a:spcPts val="2670"/>
              </a:spcBef>
            </a:pPr>
            <a:r>
              <a:rPr dirty="0" baseline="8818" sz="4725" spc="247">
                <a:latin typeface="Times New Roman"/>
                <a:cs typeface="Times New Roman"/>
              </a:rPr>
              <a:t>SASA</a:t>
            </a:r>
            <a:r>
              <a:rPr dirty="0" sz="2200" spc="165">
                <a:latin typeface="Times New Roman"/>
                <a:cs typeface="Times New Roman"/>
              </a:rPr>
              <a:t>total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54889" y="5735966"/>
            <a:ext cx="1668780" cy="51180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150" spc="85">
                <a:latin typeface="Times New Roman"/>
                <a:cs typeface="Times New Roman"/>
              </a:rPr>
              <a:t>rSASA</a:t>
            </a:r>
            <a:r>
              <a:rPr dirty="0" sz="3150" spc="110">
                <a:latin typeface="Times New Roman"/>
                <a:cs typeface="Times New Roman"/>
              </a:rPr>
              <a:t> </a:t>
            </a:r>
            <a:r>
              <a:rPr dirty="0" sz="3150" spc="640">
                <a:latin typeface="Times New Roman"/>
                <a:cs typeface="Times New Roman"/>
              </a:rPr>
              <a:t>=</a:t>
            </a:r>
            <a:endParaRPr sz="31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68058" y="5462052"/>
            <a:ext cx="1532255" cy="51180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3150" spc="105">
                <a:latin typeface="Times New Roman"/>
                <a:cs typeface="Times New Roman"/>
              </a:rPr>
              <a:t>SASA</a:t>
            </a:r>
            <a:r>
              <a:rPr dirty="0" baseline="-12626" sz="3300" spc="157">
                <a:latin typeface="Times New Roman"/>
                <a:cs typeface="Times New Roman"/>
              </a:rPr>
              <a:t>res</a:t>
            </a:r>
            <a:endParaRPr baseline="-12626" sz="33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133662" y="6074416"/>
            <a:ext cx="1800860" cy="51180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8818" sz="4725" spc="247">
                <a:latin typeface="Times New Roman"/>
                <a:cs typeface="Times New Roman"/>
              </a:rPr>
              <a:t>SASA</a:t>
            </a:r>
            <a:r>
              <a:rPr dirty="0" sz="2200" spc="165">
                <a:latin typeface="Times New Roman"/>
                <a:cs typeface="Times New Roman"/>
              </a:rPr>
              <a:t>total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3915" y="836422"/>
            <a:ext cx="3339046" cy="29860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231216" y="0"/>
                </a:lnTo>
                <a:lnTo>
                  <a:pt x="0" y="0"/>
                </a:lnTo>
                <a:lnTo>
                  <a:pt x="0" y="640080"/>
                </a:lnTo>
                <a:lnTo>
                  <a:pt x="0" y="6858000"/>
                </a:lnTo>
                <a:lnTo>
                  <a:pt x="231216" y="6858000"/>
                </a:lnTo>
                <a:lnTo>
                  <a:pt x="231216" y="640080"/>
                </a:lnTo>
                <a:lnTo>
                  <a:pt x="12192000" y="64008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7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8270">
              <a:lnSpc>
                <a:spcPct val="100000"/>
              </a:lnSpc>
              <a:spcBef>
                <a:spcPts val="100"/>
              </a:spcBef>
            </a:pPr>
            <a:r>
              <a:rPr dirty="0" spc="-300"/>
              <a:t>rSASA</a:t>
            </a:r>
            <a:r>
              <a:rPr dirty="0" spc="-265"/>
              <a:t> </a:t>
            </a:r>
            <a:r>
              <a:rPr dirty="0" spc="-55"/>
              <a:t>and</a:t>
            </a:r>
            <a:r>
              <a:rPr dirty="0" spc="-270"/>
              <a:t> </a:t>
            </a:r>
            <a:r>
              <a:rPr dirty="0" spc="-25"/>
              <a:t>identifying</a:t>
            </a:r>
            <a:r>
              <a:rPr dirty="0" spc="-260"/>
              <a:t> </a:t>
            </a:r>
            <a:r>
              <a:rPr dirty="0" spc="-40"/>
              <a:t>surface</a:t>
            </a:r>
            <a:r>
              <a:rPr dirty="0" spc="-260"/>
              <a:t> </a:t>
            </a:r>
            <a:r>
              <a:rPr dirty="0" spc="-10"/>
              <a:t>particles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067852" y="1003300"/>
            <a:ext cx="110553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70">
                <a:latin typeface="Arial"/>
                <a:cs typeface="Arial"/>
              </a:rPr>
              <a:t>Dr.</a:t>
            </a:r>
            <a:r>
              <a:rPr dirty="0" sz="1600" spc="-100">
                <a:latin typeface="Arial"/>
                <a:cs typeface="Arial"/>
              </a:rPr>
              <a:t> </a:t>
            </a:r>
            <a:r>
              <a:rPr dirty="0" sz="1600" spc="-55">
                <a:latin typeface="Arial"/>
                <a:cs typeface="Arial"/>
              </a:rPr>
              <a:t>A.</a:t>
            </a:r>
            <a:r>
              <a:rPr dirty="0" sz="1600" spc="-100">
                <a:latin typeface="Arial"/>
                <a:cs typeface="Arial"/>
              </a:rPr>
              <a:t> </a:t>
            </a:r>
            <a:r>
              <a:rPr dirty="0" sz="1600" spc="-40">
                <a:latin typeface="Arial"/>
                <a:cs typeface="Arial"/>
              </a:rPr>
              <a:t>Grigas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2239" y="4063732"/>
            <a:ext cx="11187430" cy="2698750"/>
            <a:chOff x="722239" y="4063732"/>
            <a:chExt cx="11187430" cy="26987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5800" y="4063732"/>
              <a:ext cx="2698169" cy="26981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50049" y="4063732"/>
              <a:ext cx="2959543" cy="26981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239" y="4064422"/>
              <a:ext cx="2697480" cy="269748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638550" y="5170512"/>
              <a:ext cx="5092700" cy="485775"/>
            </a:xfrm>
            <a:custGeom>
              <a:avLst/>
              <a:gdLst/>
              <a:ahLst/>
              <a:cxnLst/>
              <a:rect l="l" t="t" r="r" b="b"/>
              <a:pathLst>
                <a:path w="5092700" h="485775">
                  <a:moveTo>
                    <a:pt x="978408" y="242316"/>
                  </a:moveTo>
                  <a:lnTo>
                    <a:pt x="736092" y="0"/>
                  </a:lnTo>
                  <a:lnTo>
                    <a:pt x="736092" y="121158"/>
                  </a:lnTo>
                  <a:lnTo>
                    <a:pt x="0" y="121158"/>
                  </a:lnTo>
                  <a:lnTo>
                    <a:pt x="0" y="363461"/>
                  </a:lnTo>
                  <a:lnTo>
                    <a:pt x="736092" y="363461"/>
                  </a:lnTo>
                  <a:lnTo>
                    <a:pt x="736092" y="484632"/>
                  </a:lnTo>
                  <a:lnTo>
                    <a:pt x="978408" y="242316"/>
                  </a:lnTo>
                  <a:close/>
                </a:path>
                <a:path w="5092700" h="485775">
                  <a:moveTo>
                    <a:pt x="5092662" y="242874"/>
                  </a:moveTo>
                  <a:lnTo>
                    <a:pt x="4850346" y="558"/>
                  </a:lnTo>
                  <a:lnTo>
                    <a:pt x="4850346" y="121716"/>
                  </a:lnTo>
                  <a:lnTo>
                    <a:pt x="4114254" y="121716"/>
                  </a:lnTo>
                  <a:lnTo>
                    <a:pt x="4114254" y="364032"/>
                  </a:lnTo>
                  <a:lnTo>
                    <a:pt x="4850346" y="364032"/>
                  </a:lnTo>
                  <a:lnTo>
                    <a:pt x="4850346" y="485190"/>
                  </a:lnTo>
                  <a:lnTo>
                    <a:pt x="5092662" y="2428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8574920" y="2248915"/>
            <a:ext cx="3623945" cy="56515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dirty="0" sz="1800" spc="-70">
                <a:latin typeface="Arial"/>
                <a:cs typeface="Arial"/>
              </a:rPr>
              <a:t>For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proteins,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probe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diameter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is </a:t>
            </a:r>
            <a:r>
              <a:rPr dirty="0" sz="1800">
                <a:latin typeface="Arial"/>
                <a:cs typeface="Arial"/>
              </a:rPr>
              <a:t>typically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the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60">
                <a:latin typeface="Arial"/>
                <a:cs typeface="Arial"/>
              </a:rPr>
              <a:t>size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a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water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molecule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231216" y="0"/>
                </a:lnTo>
                <a:lnTo>
                  <a:pt x="0" y="0"/>
                </a:lnTo>
                <a:lnTo>
                  <a:pt x="0" y="640080"/>
                </a:lnTo>
                <a:lnTo>
                  <a:pt x="0" y="6858000"/>
                </a:lnTo>
                <a:lnTo>
                  <a:pt x="231216" y="6858000"/>
                </a:lnTo>
                <a:lnTo>
                  <a:pt x="231216" y="640080"/>
                </a:lnTo>
                <a:lnTo>
                  <a:pt x="12192000" y="64008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7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1130">
              <a:lnSpc>
                <a:spcPct val="100000"/>
              </a:lnSpc>
              <a:spcBef>
                <a:spcPts val="100"/>
              </a:spcBef>
            </a:pPr>
            <a:r>
              <a:rPr dirty="0" spc="-55"/>
              <a:t>Fraction</a:t>
            </a:r>
            <a:r>
              <a:rPr dirty="0" spc="-275"/>
              <a:t> </a:t>
            </a:r>
            <a:r>
              <a:rPr dirty="0"/>
              <a:t>of</a:t>
            </a:r>
            <a:r>
              <a:rPr dirty="0" spc="-275"/>
              <a:t> </a:t>
            </a:r>
            <a:r>
              <a:rPr dirty="0" spc="-10"/>
              <a:t>amino</a:t>
            </a:r>
            <a:r>
              <a:rPr dirty="0" spc="-265"/>
              <a:t> </a:t>
            </a:r>
            <a:r>
              <a:rPr dirty="0" spc="-10"/>
              <a:t>acids</a:t>
            </a:r>
            <a:r>
              <a:rPr dirty="0" spc="-275"/>
              <a:t> </a:t>
            </a:r>
            <a:r>
              <a:rPr dirty="0"/>
              <a:t>in</a:t>
            </a:r>
            <a:r>
              <a:rPr dirty="0" spc="-275"/>
              <a:t> </a:t>
            </a:r>
            <a:r>
              <a:rPr dirty="0"/>
              <a:t>the</a:t>
            </a:r>
            <a:r>
              <a:rPr dirty="0" spc="-265"/>
              <a:t> </a:t>
            </a:r>
            <a:r>
              <a:rPr dirty="0" spc="-20"/>
              <a:t>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09111" y="6333235"/>
            <a:ext cx="70389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0">
                <a:latin typeface="Arial"/>
                <a:cs typeface="Arial"/>
              </a:rPr>
              <a:t>How</a:t>
            </a:r>
            <a:r>
              <a:rPr dirty="0" sz="2400" spc="-160">
                <a:latin typeface="Arial"/>
                <a:cs typeface="Arial"/>
              </a:rPr>
              <a:t> </a:t>
            </a:r>
            <a:r>
              <a:rPr dirty="0" sz="2400" spc="-30">
                <a:latin typeface="Arial"/>
                <a:cs typeface="Arial"/>
              </a:rPr>
              <a:t>can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we</a:t>
            </a:r>
            <a:r>
              <a:rPr dirty="0" sz="2400" spc="-16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determine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if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55">
                <a:latin typeface="Arial"/>
                <a:cs typeface="Arial"/>
              </a:rPr>
              <a:t>an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amino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acid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is</a:t>
            </a:r>
            <a:r>
              <a:rPr dirty="0" sz="2400" spc="-1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core?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9712" y="1478882"/>
            <a:ext cx="5335301" cy="43444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759863" y="1838682"/>
            <a:ext cx="132715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 spc="-100" i="1">
                <a:latin typeface="Menlo"/>
                <a:cs typeface="Menlo"/>
              </a:rPr>
              <a:t>c</a:t>
            </a:r>
            <a:endParaRPr sz="1650">
              <a:latin typeface="Menlo"/>
              <a:cs typeface="Menl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7740" y="1545994"/>
            <a:ext cx="1460500" cy="5429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742315">
              <a:lnSpc>
                <a:spcPts val="2030"/>
              </a:lnSpc>
              <a:spcBef>
                <a:spcPts val="110"/>
              </a:spcBef>
            </a:pPr>
            <a:r>
              <a:rPr dirty="0" baseline="8274" sz="3525" spc="225" i="1">
                <a:latin typeface="Times New Roman"/>
                <a:cs typeface="Times New Roman"/>
              </a:rPr>
              <a:t>N</a:t>
            </a:r>
            <a:r>
              <a:rPr dirty="0" sz="1650" spc="150">
                <a:latin typeface="Times New Roman"/>
                <a:cs typeface="Times New Roman"/>
              </a:rPr>
              <a:t>core</a:t>
            </a:r>
            <a:endParaRPr sz="1650">
              <a:latin typeface="Times New Roman"/>
              <a:cs typeface="Times New Roman"/>
            </a:endParaRPr>
          </a:p>
          <a:p>
            <a:pPr marL="38100">
              <a:lnSpc>
                <a:spcPts val="2030"/>
              </a:lnSpc>
              <a:tabLst>
                <a:tab pos="389890" algn="l"/>
              </a:tabLst>
            </a:pPr>
            <a:r>
              <a:rPr dirty="0" sz="2350" spc="450" i="1">
                <a:latin typeface="Times New Roman"/>
                <a:cs typeface="Times New Roman"/>
              </a:rPr>
              <a:t>f</a:t>
            </a:r>
            <a:r>
              <a:rPr dirty="0" sz="2350" i="1">
                <a:latin typeface="Times New Roman"/>
                <a:cs typeface="Times New Roman"/>
              </a:rPr>
              <a:t>	</a:t>
            </a:r>
            <a:r>
              <a:rPr dirty="0" sz="2350" spc="450">
                <a:latin typeface="Times New Roman"/>
                <a:cs typeface="Times New Roman"/>
              </a:rPr>
              <a:t>=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30272" y="1941274"/>
            <a:ext cx="682625" cy="0"/>
          </a:xfrm>
          <a:custGeom>
            <a:avLst/>
            <a:gdLst/>
            <a:ahLst/>
            <a:cxnLst/>
            <a:rect l="l" t="t" r="r" b="b"/>
            <a:pathLst>
              <a:path w="682625" h="0">
                <a:moveTo>
                  <a:pt x="0" y="0"/>
                </a:moveTo>
                <a:lnTo>
                  <a:pt x="682079" y="0"/>
                </a:lnTo>
              </a:path>
            </a:pathLst>
          </a:custGeom>
          <a:ln w="119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521848" y="1909387"/>
            <a:ext cx="266700" cy="3854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350" spc="275" i="1">
                <a:latin typeface="Times New Roman"/>
                <a:cs typeface="Times New Roman"/>
              </a:rPr>
              <a:t>N</a:t>
            </a:r>
            <a:endParaRPr sz="235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663" y="1366568"/>
            <a:ext cx="6171393" cy="46207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231216" y="0"/>
                </a:lnTo>
                <a:lnTo>
                  <a:pt x="0" y="0"/>
                </a:lnTo>
                <a:lnTo>
                  <a:pt x="0" y="640080"/>
                </a:lnTo>
                <a:lnTo>
                  <a:pt x="0" y="6858000"/>
                </a:lnTo>
                <a:lnTo>
                  <a:pt x="231216" y="6858000"/>
                </a:lnTo>
                <a:lnTo>
                  <a:pt x="231216" y="640080"/>
                </a:lnTo>
                <a:lnTo>
                  <a:pt x="12192000" y="64008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7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113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Core</a:t>
            </a:r>
            <a:r>
              <a:rPr dirty="0" spc="-260"/>
              <a:t> </a:t>
            </a:r>
            <a:r>
              <a:rPr dirty="0" spc="-55"/>
              <a:t>packing</a:t>
            </a:r>
            <a:r>
              <a:rPr dirty="0" spc="-260"/>
              <a:t> </a:t>
            </a:r>
            <a:r>
              <a:rPr dirty="0" spc="-10"/>
              <a:t>fraction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87677" y="5259377"/>
            <a:ext cx="3119120" cy="64706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775335">
              <a:lnSpc>
                <a:spcPts val="2425"/>
              </a:lnSpc>
              <a:spcBef>
                <a:spcPts val="130"/>
              </a:spcBef>
            </a:pPr>
            <a:r>
              <a:rPr dirty="0" baseline="8928" sz="4200" spc="172" i="1">
                <a:latin typeface="Times New Roman"/>
                <a:cs typeface="Times New Roman"/>
              </a:rPr>
              <a:t>V</a:t>
            </a:r>
            <a:r>
              <a:rPr dirty="0" sz="1950" spc="114">
                <a:latin typeface="Times New Roman"/>
                <a:cs typeface="Times New Roman"/>
              </a:rPr>
              <a:t>core</a:t>
            </a:r>
            <a:r>
              <a:rPr dirty="0" sz="1950" spc="280">
                <a:latin typeface="Times New Roman"/>
                <a:cs typeface="Times New Roman"/>
              </a:rPr>
              <a:t> </a:t>
            </a:r>
            <a:r>
              <a:rPr dirty="0" sz="1950" spc="220">
                <a:latin typeface="Times New Roman"/>
                <a:cs typeface="Times New Roman"/>
              </a:rPr>
              <a:t>amino</a:t>
            </a:r>
            <a:r>
              <a:rPr dirty="0" sz="1950" spc="285">
                <a:latin typeface="Times New Roman"/>
                <a:cs typeface="Times New Roman"/>
              </a:rPr>
              <a:t> </a:t>
            </a:r>
            <a:r>
              <a:rPr dirty="0" sz="1950" spc="155">
                <a:latin typeface="Times New Roman"/>
                <a:cs typeface="Times New Roman"/>
              </a:rPr>
              <a:t>acids</a:t>
            </a:r>
            <a:endParaRPr sz="1950">
              <a:latin typeface="Times New Roman"/>
              <a:cs typeface="Times New Roman"/>
            </a:endParaRPr>
          </a:p>
          <a:p>
            <a:pPr marL="38100">
              <a:lnSpc>
                <a:spcPts val="2425"/>
              </a:lnSpc>
            </a:pPr>
            <a:r>
              <a:rPr dirty="0" sz="2800" spc="-490" i="1">
                <a:latin typeface="Times New Roman"/>
                <a:cs typeface="Times New Roman"/>
              </a:rPr>
              <a:t>cp</a:t>
            </a:r>
            <a:r>
              <a:rPr dirty="0" sz="2800" spc="85" i="1">
                <a:latin typeface="Times New Roman"/>
                <a:cs typeface="Times New Roman"/>
              </a:rPr>
              <a:t> </a:t>
            </a:r>
            <a:r>
              <a:rPr dirty="0" sz="2800" spc="550">
                <a:latin typeface="Times New Roman"/>
                <a:cs typeface="Times New Roman"/>
              </a:rPr>
              <a:t>=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3132" y="5731374"/>
            <a:ext cx="2323465" cy="0"/>
          </a:xfrm>
          <a:custGeom>
            <a:avLst/>
            <a:gdLst/>
            <a:ahLst/>
            <a:cxnLst/>
            <a:rect l="l" t="t" r="r" b="b"/>
            <a:pathLst>
              <a:path w="2323465" h="0">
                <a:moveTo>
                  <a:pt x="0" y="0"/>
                </a:moveTo>
                <a:lnTo>
                  <a:pt x="2322982" y="0"/>
                </a:lnTo>
              </a:path>
            </a:pathLst>
          </a:custGeom>
          <a:ln w="143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401793" y="5749611"/>
            <a:ext cx="1427480" cy="4572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7936" sz="4200" spc="172" i="1">
                <a:latin typeface="Times New Roman"/>
                <a:cs typeface="Times New Roman"/>
              </a:rPr>
              <a:t>V</a:t>
            </a:r>
            <a:r>
              <a:rPr dirty="0" sz="1950" spc="114">
                <a:latin typeface="Times New Roman"/>
                <a:cs typeface="Times New Roman"/>
              </a:rPr>
              <a:t>core</a:t>
            </a:r>
            <a:r>
              <a:rPr dirty="0" sz="1950" spc="285">
                <a:latin typeface="Times New Roman"/>
                <a:cs typeface="Times New Roman"/>
              </a:rPr>
              <a:t> </a:t>
            </a:r>
            <a:r>
              <a:rPr dirty="0" sz="1950" spc="110">
                <a:latin typeface="Times New Roman"/>
                <a:cs typeface="Times New Roman"/>
              </a:rPr>
              <a:t>cells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04420" y="1308932"/>
            <a:ext cx="3433445" cy="3422015"/>
            <a:chOff x="1104420" y="1308932"/>
            <a:chExt cx="3433445" cy="34220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0405" y="3872800"/>
              <a:ext cx="65079" cy="650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5743" y="3958808"/>
              <a:ext cx="65079" cy="650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6944" y="2422883"/>
              <a:ext cx="65079" cy="650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4791" y="1567032"/>
              <a:ext cx="65079" cy="650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6929" y="2940730"/>
              <a:ext cx="65079" cy="65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9032" y="3423342"/>
              <a:ext cx="65079" cy="65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0815" y="3226856"/>
              <a:ext cx="65079" cy="650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2544" y="3149625"/>
              <a:ext cx="65079" cy="65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6373" y="3072520"/>
              <a:ext cx="65079" cy="650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3669" y="3056765"/>
              <a:ext cx="65079" cy="650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253" y="1934777"/>
              <a:ext cx="65079" cy="650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4420" y="1308932"/>
              <a:ext cx="3433139" cy="34111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225926" y="1720014"/>
              <a:ext cx="287655" cy="112395"/>
            </a:xfrm>
            <a:custGeom>
              <a:avLst/>
              <a:gdLst/>
              <a:ahLst/>
              <a:cxnLst/>
              <a:rect l="l" t="t" r="r" b="b"/>
              <a:pathLst>
                <a:path w="287655" h="112394">
                  <a:moveTo>
                    <a:pt x="0" y="111837"/>
                  </a:moveTo>
                  <a:lnTo>
                    <a:pt x="287049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512974" y="1720014"/>
              <a:ext cx="216535" cy="231140"/>
            </a:xfrm>
            <a:custGeom>
              <a:avLst/>
              <a:gdLst/>
              <a:ahLst/>
              <a:cxnLst/>
              <a:rect l="l" t="t" r="r" b="b"/>
              <a:pathLst>
                <a:path w="216535" h="231139">
                  <a:moveTo>
                    <a:pt x="0" y="0"/>
                  </a:moveTo>
                  <a:lnTo>
                    <a:pt x="216220" y="23113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703098" y="1951144"/>
              <a:ext cx="26670" cy="256540"/>
            </a:xfrm>
            <a:custGeom>
              <a:avLst/>
              <a:gdLst/>
              <a:ahLst/>
              <a:cxnLst/>
              <a:rect l="l" t="t" r="r" b="b"/>
              <a:pathLst>
                <a:path w="26669" h="256539">
                  <a:moveTo>
                    <a:pt x="0" y="256115"/>
                  </a:moveTo>
                  <a:lnTo>
                    <a:pt x="26096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503680" y="2147362"/>
              <a:ext cx="262255" cy="194945"/>
            </a:xfrm>
            <a:custGeom>
              <a:avLst/>
              <a:gdLst/>
              <a:ahLst/>
              <a:cxnLst/>
              <a:rect l="l" t="t" r="r" b="b"/>
              <a:pathLst>
                <a:path w="262255" h="194944">
                  <a:moveTo>
                    <a:pt x="262172" y="194533"/>
                  </a:moveTo>
                  <a:lnTo>
                    <a:pt x="199418" y="59898"/>
                  </a:lnTo>
                </a:path>
                <a:path w="262255" h="194944">
                  <a:moveTo>
                    <a:pt x="262172" y="194533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001331" y="2465597"/>
              <a:ext cx="115570" cy="71120"/>
            </a:xfrm>
            <a:custGeom>
              <a:avLst/>
              <a:gdLst/>
              <a:ahLst/>
              <a:cxnLst/>
              <a:rect l="l" t="t" r="r" b="b"/>
              <a:pathLst>
                <a:path w="115569" h="71119">
                  <a:moveTo>
                    <a:pt x="0" y="70831"/>
                  </a:moveTo>
                  <a:lnTo>
                    <a:pt x="115566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114965" y="2439162"/>
              <a:ext cx="194310" cy="26670"/>
            </a:xfrm>
            <a:custGeom>
              <a:avLst/>
              <a:gdLst/>
              <a:ahLst/>
              <a:cxnLst/>
              <a:rect l="l" t="t" r="r" b="b"/>
              <a:pathLst>
                <a:path w="194310" h="26669">
                  <a:moveTo>
                    <a:pt x="0" y="26436"/>
                  </a:moveTo>
                  <a:lnTo>
                    <a:pt x="193809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308775" y="2439161"/>
              <a:ext cx="307975" cy="123825"/>
            </a:xfrm>
            <a:custGeom>
              <a:avLst/>
              <a:gdLst/>
              <a:ahLst/>
              <a:cxnLst/>
              <a:rect l="l" t="t" r="r" b="b"/>
              <a:pathLst>
                <a:path w="307975" h="123825">
                  <a:moveTo>
                    <a:pt x="0" y="0"/>
                  </a:moveTo>
                  <a:lnTo>
                    <a:pt x="307507" y="123362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582455" y="2536428"/>
              <a:ext cx="135255" cy="311150"/>
            </a:xfrm>
            <a:custGeom>
              <a:avLst/>
              <a:gdLst/>
              <a:ahLst/>
              <a:cxnLst/>
              <a:rect l="l" t="t" r="r" b="b"/>
              <a:pathLst>
                <a:path w="135254" h="311150">
                  <a:moveTo>
                    <a:pt x="134636" y="310583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717092" y="2847006"/>
              <a:ext cx="102870" cy="56515"/>
            </a:xfrm>
            <a:custGeom>
              <a:avLst/>
              <a:gdLst/>
              <a:ahLst/>
              <a:cxnLst/>
              <a:rect l="l" t="t" r="r" b="b"/>
              <a:pathLst>
                <a:path w="102870" h="56514">
                  <a:moveTo>
                    <a:pt x="102386" y="55923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813180" y="2905490"/>
              <a:ext cx="253365" cy="175260"/>
            </a:xfrm>
            <a:custGeom>
              <a:avLst/>
              <a:gdLst/>
              <a:ahLst/>
              <a:cxnLst/>
              <a:rect l="l" t="t" r="r" b="b"/>
              <a:pathLst>
                <a:path w="253364" h="175260">
                  <a:moveTo>
                    <a:pt x="0" y="0"/>
                  </a:moveTo>
                  <a:lnTo>
                    <a:pt x="253026" y="175213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066205" y="3080230"/>
              <a:ext cx="27940" cy="283845"/>
            </a:xfrm>
            <a:custGeom>
              <a:avLst/>
              <a:gdLst/>
              <a:ahLst/>
              <a:cxnLst/>
              <a:rect l="l" t="t" r="r" b="b"/>
              <a:pathLst>
                <a:path w="27939" h="283845">
                  <a:moveTo>
                    <a:pt x="27406" y="283795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166278" y="1831852"/>
              <a:ext cx="59690" cy="247650"/>
            </a:xfrm>
            <a:custGeom>
              <a:avLst/>
              <a:gdLst/>
              <a:ahLst/>
              <a:cxnLst/>
              <a:rect l="l" t="t" r="r" b="b"/>
              <a:pathLst>
                <a:path w="59689" h="247650">
                  <a:moveTo>
                    <a:pt x="0" y="247351"/>
                  </a:moveTo>
                  <a:lnTo>
                    <a:pt x="59647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717822" y="2065867"/>
              <a:ext cx="478790" cy="49530"/>
            </a:xfrm>
            <a:custGeom>
              <a:avLst/>
              <a:gdLst/>
              <a:ahLst/>
              <a:cxnLst/>
              <a:rect l="l" t="t" r="r" b="b"/>
              <a:pathLst>
                <a:path w="478789" h="49530">
                  <a:moveTo>
                    <a:pt x="0" y="49306"/>
                  </a:moveTo>
                  <a:lnTo>
                    <a:pt x="47828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717822" y="2090520"/>
              <a:ext cx="51435" cy="184150"/>
            </a:xfrm>
            <a:custGeom>
              <a:avLst/>
              <a:gdLst/>
              <a:ahLst/>
              <a:cxnLst/>
              <a:rect l="l" t="t" r="r" b="b"/>
              <a:pathLst>
                <a:path w="51435" h="184150">
                  <a:moveTo>
                    <a:pt x="0" y="0"/>
                  </a:moveTo>
                  <a:lnTo>
                    <a:pt x="51434" y="184056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651826" y="2274577"/>
              <a:ext cx="108585" cy="329565"/>
            </a:xfrm>
            <a:custGeom>
              <a:avLst/>
              <a:gdLst/>
              <a:ahLst/>
              <a:cxnLst/>
              <a:rect l="l" t="t" r="r" b="b"/>
              <a:pathLst>
                <a:path w="108585" h="329564">
                  <a:moveTo>
                    <a:pt x="0" y="328953"/>
                  </a:moveTo>
                  <a:lnTo>
                    <a:pt x="108506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416969" y="2467546"/>
              <a:ext cx="251460" cy="234950"/>
            </a:xfrm>
            <a:custGeom>
              <a:avLst/>
              <a:gdLst/>
              <a:ahLst/>
              <a:cxnLst/>
              <a:rect l="l" t="t" r="r" b="b"/>
              <a:pathLst>
                <a:path w="251460" h="234950">
                  <a:moveTo>
                    <a:pt x="0" y="234486"/>
                  </a:moveTo>
                  <a:lnTo>
                    <a:pt x="251034" y="122649"/>
                  </a:lnTo>
                </a:path>
                <a:path w="251460" h="234950">
                  <a:moveTo>
                    <a:pt x="0" y="234486"/>
                  </a:moveTo>
                  <a:lnTo>
                    <a:pt x="16030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531302" y="2930640"/>
              <a:ext cx="40005" cy="299720"/>
            </a:xfrm>
            <a:custGeom>
              <a:avLst/>
              <a:gdLst/>
              <a:ahLst/>
              <a:cxnLst/>
              <a:rect l="l" t="t" r="r" b="b"/>
              <a:pathLst>
                <a:path w="40005" h="299719">
                  <a:moveTo>
                    <a:pt x="0" y="299179"/>
                  </a:moveTo>
                  <a:lnTo>
                    <a:pt x="39668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293947" y="3229819"/>
              <a:ext cx="309880" cy="354330"/>
            </a:xfrm>
            <a:custGeom>
              <a:avLst/>
              <a:gdLst/>
              <a:ahLst/>
              <a:cxnLst/>
              <a:rect l="l" t="t" r="r" b="b"/>
              <a:pathLst>
                <a:path w="309880" h="354329">
                  <a:moveTo>
                    <a:pt x="0" y="354152"/>
                  </a:moveTo>
                  <a:lnTo>
                    <a:pt x="237355" y="0"/>
                  </a:lnTo>
                </a:path>
                <a:path w="309880" h="354329">
                  <a:moveTo>
                    <a:pt x="0" y="354152"/>
                  </a:moveTo>
                  <a:lnTo>
                    <a:pt x="309417" y="315377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603364" y="3622748"/>
              <a:ext cx="208915" cy="170180"/>
            </a:xfrm>
            <a:custGeom>
              <a:avLst/>
              <a:gdLst/>
              <a:ahLst/>
              <a:cxnLst/>
              <a:rect l="l" t="t" r="r" b="b"/>
              <a:pathLst>
                <a:path w="208914" h="170179">
                  <a:moveTo>
                    <a:pt x="0" y="0"/>
                  </a:moveTo>
                  <a:lnTo>
                    <a:pt x="208688" y="17007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802042" y="3792818"/>
              <a:ext cx="82550" cy="365760"/>
            </a:xfrm>
            <a:custGeom>
              <a:avLst/>
              <a:gdLst/>
              <a:ahLst/>
              <a:cxnLst/>
              <a:rect l="l" t="t" r="r" b="b"/>
              <a:pathLst>
                <a:path w="82550" h="365760">
                  <a:moveTo>
                    <a:pt x="0" y="0"/>
                  </a:moveTo>
                  <a:lnTo>
                    <a:pt x="82073" y="365253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857988" y="4135704"/>
              <a:ext cx="196850" cy="22860"/>
            </a:xfrm>
            <a:custGeom>
              <a:avLst/>
              <a:gdLst/>
              <a:ahLst/>
              <a:cxnLst/>
              <a:rect l="l" t="t" r="r" b="b"/>
              <a:pathLst>
                <a:path w="196850" h="22860">
                  <a:moveTo>
                    <a:pt x="0" y="0"/>
                  </a:moveTo>
                  <a:lnTo>
                    <a:pt x="196453" y="22367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054442" y="4146886"/>
              <a:ext cx="203835" cy="172085"/>
            </a:xfrm>
            <a:custGeom>
              <a:avLst/>
              <a:gdLst/>
              <a:ahLst/>
              <a:cxnLst/>
              <a:rect l="l" t="t" r="r" b="b"/>
              <a:pathLst>
                <a:path w="203835" h="172085">
                  <a:moveTo>
                    <a:pt x="0" y="0"/>
                  </a:moveTo>
                  <a:lnTo>
                    <a:pt x="203633" y="171485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243401" y="4312780"/>
              <a:ext cx="114300" cy="386715"/>
            </a:xfrm>
            <a:custGeom>
              <a:avLst/>
              <a:gdLst/>
              <a:ahLst/>
              <a:cxnLst/>
              <a:rect l="l" t="t" r="r" b="b"/>
              <a:pathLst>
                <a:path w="114300" h="386714">
                  <a:moveTo>
                    <a:pt x="0" y="0"/>
                  </a:moveTo>
                  <a:lnTo>
                    <a:pt x="113699" y="38627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471653" y="4232629"/>
              <a:ext cx="257810" cy="466725"/>
            </a:xfrm>
            <a:custGeom>
              <a:avLst/>
              <a:gdLst/>
              <a:ahLst/>
              <a:cxnLst/>
              <a:rect l="l" t="t" r="r" b="b"/>
              <a:pathLst>
                <a:path w="257810" h="466725">
                  <a:moveTo>
                    <a:pt x="257541" y="0"/>
                  </a:moveTo>
                  <a:lnTo>
                    <a:pt x="0" y="46642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703098" y="4231558"/>
              <a:ext cx="181610" cy="0"/>
            </a:xfrm>
            <a:custGeom>
              <a:avLst/>
              <a:gdLst/>
              <a:ahLst/>
              <a:cxnLst/>
              <a:rect l="l" t="t" r="r" b="b"/>
              <a:pathLst>
                <a:path w="181610" h="0">
                  <a:moveTo>
                    <a:pt x="0" y="0"/>
                  </a:moveTo>
                  <a:lnTo>
                    <a:pt x="181092" y="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877701" y="4230489"/>
              <a:ext cx="179070" cy="118110"/>
            </a:xfrm>
            <a:custGeom>
              <a:avLst/>
              <a:gdLst/>
              <a:ahLst/>
              <a:cxnLst/>
              <a:rect l="l" t="t" r="r" b="b"/>
              <a:pathLst>
                <a:path w="179069" h="118110">
                  <a:moveTo>
                    <a:pt x="0" y="0"/>
                  </a:moveTo>
                  <a:lnTo>
                    <a:pt x="178922" y="117705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038990" y="4143818"/>
              <a:ext cx="240029" cy="204470"/>
            </a:xfrm>
            <a:custGeom>
              <a:avLst/>
              <a:gdLst/>
              <a:ahLst/>
              <a:cxnLst/>
              <a:rect l="l" t="t" r="r" b="b"/>
              <a:pathLst>
                <a:path w="240029" h="204470">
                  <a:moveTo>
                    <a:pt x="0" y="204376"/>
                  </a:moveTo>
                  <a:lnTo>
                    <a:pt x="239751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252569" y="4153687"/>
              <a:ext cx="556260" cy="4445"/>
            </a:xfrm>
            <a:custGeom>
              <a:avLst/>
              <a:gdLst/>
              <a:ahLst/>
              <a:cxnLst/>
              <a:rect l="l" t="t" r="r" b="b"/>
              <a:pathLst>
                <a:path w="556260" h="4445">
                  <a:moveTo>
                    <a:pt x="0" y="0"/>
                  </a:moveTo>
                  <a:lnTo>
                    <a:pt x="555725" y="4383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751726" y="4072328"/>
              <a:ext cx="59690" cy="106680"/>
            </a:xfrm>
            <a:custGeom>
              <a:avLst/>
              <a:gdLst/>
              <a:ahLst/>
              <a:cxnLst/>
              <a:rect l="l" t="t" r="r" b="b"/>
              <a:pathLst>
                <a:path w="59689" h="106679">
                  <a:moveTo>
                    <a:pt x="59400" y="106478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751727" y="3515007"/>
              <a:ext cx="91440" cy="580390"/>
            </a:xfrm>
            <a:custGeom>
              <a:avLst/>
              <a:gdLst/>
              <a:ahLst/>
              <a:cxnLst/>
              <a:rect l="l" t="t" r="r" b="b"/>
              <a:pathLst>
                <a:path w="91439" h="580389">
                  <a:moveTo>
                    <a:pt x="0" y="580196"/>
                  </a:moveTo>
                  <a:lnTo>
                    <a:pt x="9140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826455" y="3363568"/>
              <a:ext cx="267335" cy="183515"/>
            </a:xfrm>
            <a:custGeom>
              <a:avLst/>
              <a:gdLst/>
              <a:ahLst/>
              <a:cxnLst/>
              <a:rect l="l" t="t" r="r" b="b"/>
              <a:pathLst>
                <a:path w="267335" h="183514">
                  <a:moveTo>
                    <a:pt x="0" y="183455"/>
                  </a:moveTo>
                  <a:lnTo>
                    <a:pt x="267157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/>
          <p:cNvSpPr txBox="1"/>
          <p:nvPr/>
        </p:nvSpPr>
        <p:spPr>
          <a:xfrm>
            <a:off x="1112076" y="1316588"/>
            <a:ext cx="3418204" cy="3395979"/>
          </a:xfrm>
          <a:prstGeom prst="rect">
            <a:avLst/>
          </a:prstGeom>
          <a:ln w="61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1900">
              <a:latin typeface="Times New Roman"/>
              <a:cs typeface="Times New Roman"/>
            </a:endParaRPr>
          </a:p>
          <a:p>
            <a:pPr marL="2193925">
              <a:lnSpc>
                <a:spcPct val="100000"/>
              </a:lnSpc>
            </a:pPr>
            <a:r>
              <a:rPr dirty="0" sz="1900" spc="-10">
                <a:latin typeface="Times New Roman"/>
                <a:cs typeface="Times New Roman"/>
              </a:rPr>
              <a:t>Surface</a:t>
            </a:r>
            <a:endParaRPr sz="1900">
              <a:latin typeface="Times New Roman"/>
              <a:cs typeface="Times New Roman"/>
            </a:endParaRPr>
          </a:p>
        </p:txBody>
      </p:sp>
      <p:pic>
        <p:nvPicPr>
          <p:cNvPr id="52" name="object 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72606" y="1469184"/>
            <a:ext cx="6694628" cy="5012518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8520174" y="1675891"/>
            <a:ext cx="32156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70">
                <a:latin typeface="Arial"/>
                <a:cs typeface="Arial"/>
              </a:rPr>
              <a:t>X-Ray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Crystal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Structures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13173" y="6516116"/>
            <a:ext cx="4572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44532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80">
                <a:solidFill>
                  <a:srgbClr val="000000"/>
                </a:solidFill>
              </a:rPr>
              <a:t>Simulation</a:t>
            </a:r>
            <a:r>
              <a:rPr dirty="0" sz="4400" spc="-290">
                <a:solidFill>
                  <a:srgbClr val="000000"/>
                </a:solidFill>
              </a:rPr>
              <a:t> </a:t>
            </a:r>
            <a:r>
              <a:rPr dirty="0" sz="4400" spc="-125">
                <a:solidFill>
                  <a:srgbClr val="000000"/>
                </a:solidFill>
              </a:rPr>
              <a:t>Protocol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742947"/>
            <a:ext cx="45370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dirty="0" sz="2400" spc="-20">
                <a:latin typeface="Arial"/>
                <a:cs typeface="Arial"/>
              </a:rPr>
              <a:t>Build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40">
                <a:latin typeface="Arial"/>
                <a:cs typeface="Arial"/>
              </a:rPr>
              <a:t>coarse-</a:t>
            </a:r>
            <a:r>
              <a:rPr dirty="0" sz="2400" spc="-70">
                <a:latin typeface="Arial"/>
                <a:cs typeface="Arial"/>
              </a:rPr>
              <a:t>grained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25">
                <a:latin typeface="Arial"/>
                <a:cs typeface="Arial"/>
              </a:rPr>
              <a:t>(CG)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model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5539" y="1998979"/>
            <a:ext cx="35496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latin typeface="Arial"/>
                <a:cs typeface="Arial"/>
              </a:rPr>
              <a:t>using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45">
                <a:latin typeface="Arial"/>
                <a:cs typeface="Arial"/>
              </a:rPr>
              <a:t>same</a:t>
            </a:r>
            <a:r>
              <a:rPr dirty="0" sz="2400" spc="-160">
                <a:latin typeface="Arial"/>
                <a:cs typeface="Arial"/>
              </a:rPr>
              <a:t> </a:t>
            </a:r>
            <a:r>
              <a:rPr dirty="0" sz="2400" spc="-30">
                <a:latin typeface="Arial"/>
                <a:cs typeface="Arial"/>
              </a:rPr>
              <a:t>length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(and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5539" y="2251964"/>
            <a:ext cx="43681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sometimes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45">
                <a:latin typeface="Arial"/>
                <a:cs typeface="Arial"/>
              </a:rPr>
              <a:t>sequence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identity)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5539" y="2520188"/>
            <a:ext cx="33540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the</a:t>
            </a:r>
            <a:r>
              <a:rPr dirty="0" sz="2400" spc="-165">
                <a:latin typeface="Arial"/>
                <a:cs typeface="Arial"/>
              </a:rPr>
              <a:t> </a:t>
            </a:r>
            <a:r>
              <a:rPr dirty="0" sz="2400" spc="-95">
                <a:latin typeface="Arial"/>
                <a:cs typeface="Arial"/>
              </a:rPr>
              <a:t>x-ray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crystal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structure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939" y="2901188"/>
            <a:ext cx="38715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dirty="0" sz="2400" spc="-120">
                <a:latin typeface="Arial"/>
                <a:cs typeface="Arial"/>
              </a:rPr>
              <a:t>Run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140">
                <a:latin typeface="Arial"/>
                <a:cs typeface="Arial"/>
              </a:rPr>
              <a:t>CG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model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35">
                <a:latin typeface="Arial"/>
                <a:cs typeface="Arial"/>
              </a:rPr>
              <a:t>through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NVE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5539" y="3154171"/>
            <a:ext cx="36455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simulation,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35">
                <a:latin typeface="Arial"/>
                <a:cs typeface="Arial"/>
              </a:rPr>
              <a:t>purely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repulsive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5539" y="3407155"/>
            <a:ext cx="46012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simulation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10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million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steps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with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5539" y="3663188"/>
            <a:ext cx="37509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latin typeface="Arial"/>
                <a:cs typeface="Arial"/>
              </a:rPr>
              <a:t>random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starting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velocities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to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5539" y="3916171"/>
            <a:ext cx="36791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latin typeface="Arial"/>
                <a:cs typeface="Arial"/>
              </a:rPr>
              <a:t>randomize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starting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state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6939" y="4309364"/>
            <a:ext cx="46729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dirty="0" sz="2400" spc="-30">
                <a:latin typeface="Arial"/>
                <a:cs typeface="Arial"/>
              </a:rPr>
              <a:t>After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185">
                <a:latin typeface="Arial"/>
                <a:cs typeface="Arial"/>
              </a:rPr>
              <a:t>NVE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is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45">
                <a:latin typeface="Arial"/>
                <a:cs typeface="Arial"/>
              </a:rPr>
              <a:t>done,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impose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75">
                <a:latin typeface="Arial"/>
                <a:cs typeface="Arial"/>
              </a:rPr>
              <a:t>a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radial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5539" y="4562347"/>
            <a:ext cx="35433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latin typeface="Arial"/>
                <a:cs typeface="Arial"/>
              </a:rPr>
              <a:t>force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towards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center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5539" y="4818379"/>
            <a:ext cx="40824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latin typeface="Arial"/>
                <a:cs typeface="Arial"/>
              </a:rPr>
              <a:t>geometry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polymer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35">
                <a:latin typeface="Arial"/>
                <a:cs typeface="Arial"/>
              </a:rPr>
              <a:t>so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5539" y="5071364"/>
            <a:ext cx="24447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latin typeface="Arial"/>
                <a:cs typeface="Arial"/>
              </a:rPr>
              <a:t>polymer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collapses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6939" y="5452364"/>
            <a:ext cx="40347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dirty="0" sz="2400" spc="-25">
                <a:latin typeface="Arial"/>
                <a:cs typeface="Arial"/>
              </a:rPr>
              <a:t>Non-bonded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interactions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5539" y="5705347"/>
            <a:ext cx="31432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latin typeface="Arial"/>
                <a:cs typeface="Arial"/>
              </a:rPr>
              <a:t>always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35">
                <a:latin typeface="Arial"/>
                <a:cs typeface="Arial"/>
              </a:rPr>
              <a:t>purely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repulsive.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4527" y="179327"/>
            <a:ext cx="3362324" cy="736187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5904422" y="1150038"/>
            <a:ext cx="4834255" cy="4710430"/>
            <a:chOff x="5904422" y="1150038"/>
            <a:chExt cx="4834255" cy="471043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0356" y="1150038"/>
              <a:ext cx="4648200" cy="7786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3899" y="2496495"/>
              <a:ext cx="2924740" cy="33634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04422" y="1923566"/>
              <a:ext cx="2794000" cy="838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3500" y="2578084"/>
            <a:ext cx="12319000" cy="1827097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60712" y="352044"/>
            <a:ext cx="883920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60">
                <a:solidFill>
                  <a:srgbClr val="000000"/>
                </a:solidFill>
              </a:rPr>
              <a:t>Simplest</a:t>
            </a:r>
            <a:r>
              <a:rPr dirty="0" sz="4400" spc="-325">
                <a:solidFill>
                  <a:srgbClr val="000000"/>
                </a:solidFill>
              </a:rPr>
              <a:t> </a:t>
            </a:r>
            <a:r>
              <a:rPr dirty="0" sz="4400" spc="-210">
                <a:solidFill>
                  <a:srgbClr val="000000"/>
                </a:solidFill>
              </a:rPr>
              <a:t>Coarse-</a:t>
            </a:r>
            <a:r>
              <a:rPr dirty="0" sz="4400" spc="-265">
                <a:solidFill>
                  <a:srgbClr val="000000"/>
                </a:solidFill>
              </a:rPr>
              <a:t>grained</a:t>
            </a:r>
            <a:r>
              <a:rPr dirty="0" sz="4400" spc="-315">
                <a:solidFill>
                  <a:srgbClr val="000000"/>
                </a:solidFill>
              </a:rPr>
              <a:t> </a:t>
            </a:r>
            <a:r>
              <a:rPr dirty="0" sz="4400" spc="-155">
                <a:solidFill>
                  <a:srgbClr val="000000"/>
                </a:solidFill>
              </a:rPr>
              <a:t>protein</a:t>
            </a:r>
            <a:r>
              <a:rPr dirty="0" sz="4400" spc="-320">
                <a:solidFill>
                  <a:srgbClr val="000000"/>
                </a:solidFill>
              </a:rPr>
              <a:t> </a:t>
            </a:r>
            <a:r>
              <a:rPr dirty="0" sz="4400" spc="-55">
                <a:solidFill>
                  <a:srgbClr val="000000"/>
                </a:solidFill>
              </a:rPr>
              <a:t>model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2228796" y="3119237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90041" y="4134394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61536" y="3468650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94864" y="3756340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6190" y="3756337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29775" y="3837734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66190" y="4134391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75392" y="2714683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75391" y="3092736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26034" y="4066676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30858" y="3688621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29158" y="2733569"/>
            <a:ext cx="4822825" cy="160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3545">
              <a:lnSpc>
                <a:spcPts val="1335"/>
              </a:lnSpc>
              <a:tabLst>
                <a:tab pos="2729865" algn="l"/>
                <a:tab pos="3494404" algn="l"/>
              </a:tabLst>
            </a:pPr>
            <a:r>
              <a:rPr dirty="0" baseline="-12345" sz="2025" spc="52">
                <a:latin typeface="Times New Roman"/>
                <a:cs typeface="Times New Roman"/>
              </a:rPr>
              <a:t>O</a:t>
            </a:r>
            <a:r>
              <a:rPr dirty="0" baseline="-12345" sz="2025">
                <a:latin typeface="Times New Roman"/>
                <a:cs typeface="Times New Roman"/>
              </a:rPr>
              <a:t>	</a:t>
            </a:r>
            <a:r>
              <a:rPr dirty="0" baseline="2057" sz="2025" spc="-75">
                <a:latin typeface="Times New Roman"/>
                <a:cs typeface="Times New Roman"/>
              </a:rPr>
              <a:t>H</a:t>
            </a:r>
            <a:r>
              <a:rPr dirty="0" baseline="2057" sz="2025">
                <a:latin typeface="Times New Roman"/>
                <a:cs typeface="Times New Roman"/>
              </a:rPr>
              <a:t>	</a:t>
            </a: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  <a:p>
            <a:pPr marL="42545">
              <a:lnSpc>
                <a:spcPct val="100000"/>
              </a:lnSpc>
              <a:spcBef>
                <a:spcPts val="1355"/>
              </a:spcBef>
              <a:tabLst>
                <a:tab pos="427990" algn="l"/>
                <a:tab pos="1576705" algn="l"/>
                <a:tab pos="2729865" algn="l"/>
                <a:tab pos="3113405" algn="l"/>
                <a:tab pos="3499485" algn="l"/>
                <a:tab pos="4648200" algn="l"/>
              </a:tabLst>
            </a:pPr>
            <a:r>
              <a:rPr dirty="0" baseline="16460" sz="2025" spc="-75">
                <a:latin typeface="Times New Roman"/>
                <a:cs typeface="Times New Roman"/>
              </a:rPr>
              <a:t>H</a:t>
            </a:r>
            <a:r>
              <a:rPr dirty="0" baseline="16460" sz="2025">
                <a:latin typeface="Times New Roman"/>
                <a:cs typeface="Times New Roman"/>
              </a:rPr>
              <a:t>	</a:t>
            </a:r>
            <a:r>
              <a:rPr dirty="0" baseline="-12345" sz="2025" spc="60">
                <a:latin typeface="Times New Roman"/>
                <a:cs typeface="Times New Roman"/>
              </a:rPr>
              <a:t>C</a:t>
            </a:r>
            <a:r>
              <a:rPr dirty="0" baseline="-12345" sz="2025">
                <a:latin typeface="Times New Roman"/>
                <a:cs typeface="Times New Roman"/>
              </a:rPr>
              <a:t>	</a:t>
            </a:r>
            <a:r>
              <a:rPr dirty="0" baseline="-10288" sz="2025" spc="82">
                <a:latin typeface="Times New Roman"/>
                <a:cs typeface="Times New Roman"/>
              </a:rPr>
              <a:t>R</a:t>
            </a:r>
            <a:r>
              <a:rPr dirty="0" baseline="-10288" sz="2025">
                <a:latin typeface="Times New Roman"/>
                <a:cs typeface="Times New Roman"/>
              </a:rPr>
              <a:t>	</a:t>
            </a:r>
            <a:r>
              <a:rPr dirty="0" baseline="2057" sz="2025" spc="-75">
                <a:latin typeface="Times New Roman"/>
                <a:cs typeface="Times New Roman"/>
              </a:rPr>
              <a:t>N</a:t>
            </a:r>
            <a:r>
              <a:rPr dirty="0" baseline="2057" sz="2025">
                <a:latin typeface="Times New Roman"/>
                <a:cs typeface="Times New Roman"/>
              </a:rPr>
              <a:t>	</a:t>
            </a:r>
            <a:r>
              <a:rPr dirty="0" baseline="28806" sz="2025" spc="-75">
                <a:latin typeface="Times New Roman"/>
                <a:cs typeface="Times New Roman"/>
              </a:rPr>
              <a:t>H</a:t>
            </a:r>
            <a:r>
              <a:rPr dirty="0" baseline="28806" sz="2025">
                <a:latin typeface="Times New Roman"/>
                <a:cs typeface="Times New Roman"/>
              </a:rPr>
              <a:t>	</a:t>
            </a:r>
            <a:r>
              <a:rPr dirty="0" sz="1350" spc="40">
                <a:latin typeface="Times New Roman"/>
                <a:cs typeface="Times New Roman"/>
              </a:rPr>
              <a:t>C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baseline="2057" sz="2025" spc="82">
                <a:latin typeface="Times New Roman"/>
                <a:cs typeface="Times New Roman"/>
              </a:rPr>
              <a:t>R</a:t>
            </a:r>
            <a:endParaRPr baseline="2057" sz="2025">
              <a:latin typeface="Times New Roman"/>
              <a:cs typeface="Times New Roman"/>
            </a:endParaRPr>
          </a:p>
          <a:p>
            <a:pPr algn="ctr" marL="1445260">
              <a:lnSpc>
                <a:spcPts val="955"/>
              </a:lnSpc>
              <a:spcBef>
                <a:spcPts val="434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ts val="955"/>
              </a:lnSpc>
              <a:tabLst>
                <a:tab pos="1534795" algn="l"/>
                <a:tab pos="3196590" algn="l"/>
                <a:tab pos="4606290" algn="l"/>
              </a:tabLst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r>
              <a:rPr dirty="0" baseline="-11695" sz="1425" i="1">
                <a:latin typeface="Menlo"/>
                <a:cs typeface="Menlo"/>
              </a:rPr>
              <a:t>	</a:t>
            </a:r>
            <a:r>
              <a:rPr dirty="0" baseline="-26748" sz="2025" spc="127">
                <a:latin typeface="Times New Roman"/>
                <a:cs typeface="Times New Roman"/>
              </a:rPr>
              <a:t>C</a:t>
            </a:r>
            <a:r>
              <a:rPr dirty="0" baseline="-49707" sz="1425" spc="127" i="1">
                <a:latin typeface="Menlo"/>
                <a:cs typeface="Menlo"/>
              </a:rPr>
              <a:t>↵</a:t>
            </a:r>
            <a:r>
              <a:rPr dirty="0" baseline="-49707" sz="1425" i="1">
                <a:latin typeface="Menlo"/>
                <a:cs typeface="Menlo"/>
              </a:rPr>
              <a:t>	</a:t>
            </a:r>
            <a:r>
              <a:rPr dirty="0" baseline="5847" sz="1425" spc="120" i="1">
                <a:latin typeface="Menlo"/>
                <a:cs typeface="Menlo"/>
              </a:rPr>
              <a:t>↵</a:t>
            </a:r>
            <a:r>
              <a:rPr dirty="0" baseline="5847" sz="1425" i="1">
                <a:latin typeface="Menlo"/>
                <a:cs typeface="Menlo"/>
              </a:rPr>
              <a:t>	</a:t>
            </a:r>
            <a:r>
              <a:rPr dirty="0" baseline="-14403" sz="2025" spc="127">
                <a:latin typeface="Times New Roman"/>
                <a:cs typeface="Times New Roman"/>
              </a:rPr>
              <a:t>C</a:t>
            </a:r>
            <a:r>
              <a:rPr dirty="0" baseline="-32163" sz="1425" spc="127" i="1">
                <a:latin typeface="Menlo"/>
                <a:cs typeface="Menlo"/>
              </a:rPr>
              <a:t>↵</a:t>
            </a:r>
            <a:endParaRPr baseline="-32163" sz="1425">
              <a:latin typeface="Menlo"/>
              <a:cs typeface="Menlo"/>
            </a:endParaRPr>
          </a:p>
          <a:p>
            <a:pPr marL="1214120" marR="34925" indent="-1172845">
              <a:lnSpc>
                <a:spcPts val="2980"/>
              </a:lnSpc>
              <a:spcBef>
                <a:spcPts val="45"/>
              </a:spcBef>
              <a:tabLst>
                <a:tab pos="1214120" algn="l"/>
                <a:tab pos="1577975" algn="l"/>
                <a:tab pos="1938020" algn="l"/>
                <a:tab pos="3112770" algn="l"/>
                <a:tab pos="4285615" algn="l"/>
                <a:tab pos="4648835" algn="l"/>
              </a:tabLst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50">
                <a:latin typeface="Times New Roman"/>
                <a:cs typeface="Times New Roman"/>
              </a:rPr>
              <a:t>N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baseline="-26748" sz="2025" spc="-75">
                <a:latin typeface="Times New Roman"/>
                <a:cs typeface="Times New Roman"/>
              </a:rPr>
              <a:t>H</a:t>
            </a:r>
            <a:r>
              <a:rPr dirty="0" baseline="-26748" sz="2025">
                <a:latin typeface="Times New Roman"/>
                <a:cs typeface="Times New Roman"/>
              </a:rPr>
              <a:t>	</a:t>
            </a:r>
            <a:r>
              <a:rPr dirty="0" baseline="-26748" sz="2025" spc="-472">
                <a:latin typeface="Times New Roman"/>
                <a:cs typeface="Times New Roman"/>
              </a:rPr>
              <a:t> </a:t>
            </a:r>
            <a:r>
              <a:rPr dirty="0" sz="1350" spc="65">
                <a:latin typeface="Times New Roman"/>
                <a:cs typeface="Times New Roman"/>
              </a:rPr>
              <a:t>C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baseline="12345" sz="2025" spc="82">
                <a:latin typeface="Times New Roman"/>
                <a:cs typeface="Times New Roman"/>
              </a:rPr>
              <a:t>R</a:t>
            </a:r>
            <a:r>
              <a:rPr dirty="0" baseline="12345" sz="2025">
                <a:latin typeface="Times New Roman"/>
                <a:cs typeface="Times New Roman"/>
              </a:rPr>
              <a:t>	</a:t>
            </a:r>
            <a:r>
              <a:rPr dirty="0" baseline="12345" sz="2025" spc="-89">
                <a:latin typeface="Times New Roman"/>
                <a:cs typeface="Times New Roman"/>
              </a:rPr>
              <a:t>N</a:t>
            </a:r>
            <a:r>
              <a:rPr dirty="0" baseline="12345" sz="2025">
                <a:latin typeface="Times New Roman"/>
                <a:cs typeface="Times New Roman"/>
              </a:rPr>
              <a:t>	</a:t>
            </a:r>
            <a:r>
              <a:rPr dirty="0" baseline="-14403" sz="2025" spc="-75">
                <a:latin typeface="Times New Roman"/>
                <a:cs typeface="Times New Roman"/>
              </a:rPr>
              <a:t>H </a:t>
            </a:r>
            <a:r>
              <a:rPr dirty="0" sz="1350" spc="-50">
                <a:latin typeface="Times New Roman"/>
                <a:cs typeface="Times New Roman"/>
              </a:rPr>
              <a:t>H</a:t>
            </a:r>
            <a:r>
              <a:rPr dirty="0" sz="1350">
                <a:latin typeface="Times New Roman"/>
                <a:cs typeface="Times New Roman"/>
              </a:rPr>
              <a:t>		</a:t>
            </a:r>
            <a:r>
              <a:rPr dirty="0" sz="1350" spc="35">
                <a:latin typeface="Times New Roman"/>
                <a:cs typeface="Times New Roman"/>
              </a:rPr>
              <a:t>O</a:t>
            </a:r>
            <a:r>
              <a:rPr dirty="0" sz="1350">
                <a:latin typeface="Times New Roman"/>
                <a:cs typeface="Times New Roman"/>
              </a:rPr>
              <a:t>		</a:t>
            </a:r>
            <a:r>
              <a:rPr dirty="0" baseline="12345" sz="2025" spc="-75">
                <a:latin typeface="Times New Roman"/>
                <a:cs typeface="Times New Roman"/>
              </a:rPr>
              <a:t>H</a:t>
            </a:r>
            <a:endParaRPr baseline="12345" sz="202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98039" y="3650384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830779" y="3283483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84718" y="3022791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99018" y="2936256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15113" y="2640361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79895" y="2644737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15112" y="3018415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433366" y="3014562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94611" y="4029719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66106" y="3363976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99434" y="3651664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070760" y="3651661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434343" y="3733059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70760" y="4029716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9832" y="3753894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2571" y="3386993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76511" y="3126301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0810" y="3039765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6906" y="2743871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71687" y="2748247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6905" y="3121925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17368" y="1299588"/>
            <a:ext cx="11284585" cy="5137150"/>
            <a:chOff x="917368" y="1299588"/>
            <a:chExt cx="11284585" cy="5137150"/>
          </a:xfrm>
        </p:grpSpPr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6354" y="3374575"/>
              <a:ext cx="422696" cy="8489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7368" y="2951878"/>
              <a:ext cx="1271682" cy="127168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368" y="2951878"/>
              <a:ext cx="422696" cy="8489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7368" y="3800863"/>
              <a:ext cx="848985" cy="42269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899153" y="3112234"/>
              <a:ext cx="447675" cy="0"/>
            </a:xfrm>
            <a:custGeom>
              <a:avLst/>
              <a:gdLst/>
              <a:ahLst/>
              <a:cxnLst/>
              <a:rect l="l" t="t" r="r" b="b"/>
              <a:pathLst>
                <a:path w="447675" h="0">
                  <a:moveTo>
                    <a:pt x="0" y="0"/>
                  </a:moveTo>
                  <a:lnTo>
                    <a:pt x="447130" y="0"/>
                  </a:lnTo>
                </a:path>
              </a:pathLst>
            </a:custGeom>
            <a:ln w="315837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46283" y="2954315"/>
              <a:ext cx="315836" cy="89425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2027" y="2954315"/>
              <a:ext cx="1210092" cy="121009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52027" y="3270152"/>
              <a:ext cx="315836" cy="89425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67863" y="3848573"/>
              <a:ext cx="894256" cy="31583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424139" y="3168579"/>
              <a:ext cx="424815" cy="0"/>
            </a:xfrm>
            <a:custGeom>
              <a:avLst/>
              <a:gdLst/>
              <a:ahLst/>
              <a:cxnLst/>
              <a:rect l="l" t="t" r="r" b="b"/>
              <a:pathLst>
                <a:path w="424814" h="0">
                  <a:moveTo>
                    <a:pt x="0" y="0"/>
                  </a:moveTo>
                  <a:lnTo>
                    <a:pt x="424492" y="0"/>
                  </a:lnTo>
                </a:path>
              </a:pathLst>
            </a:custGeom>
            <a:ln w="422696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0428" y="3379928"/>
              <a:ext cx="422696" cy="84898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1442" y="2957231"/>
              <a:ext cx="1271682" cy="127168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1442" y="2957231"/>
              <a:ext cx="422696" cy="84898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01442" y="3806217"/>
              <a:ext cx="848985" cy="42269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983229" y="3117588"/>
              <a:ext cx="447675" cy="0"/>
            </a:xfrm>
            <a:custGeom>
              <a:avLst/>
              <a:gdLst/>
              <a:ahLst/>
              <a:cxnLst/>
              <a:rect l="l" t="t" r="r" b="b"/>
              <a:pathLst>
                <a:path w="447675" h="0">
                  <a:moveTo>
                    <a:pt x="0" y="0"/>
                  </a:moveTo>
                  <a:lnTo>
                    <a:pt x="447128" y="0"/>
                  </a:lnTo>
                </a:path>
              </a:pathLst>
            </a:custGeom>
            <a:ln w="315836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0357" y="2959670"/>
              <a:ext cx="315836" cy="89425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6099" y="2959670"/>
              <a:ext cx="1210093" cy="121009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6099" y="3275506"/>
              <a:ext cx="315836" cy="89425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51936" y="3853928"/>
              <a:ext cx="894257" cy="31583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7487897" y="3173836"/>
              <a:ext cx="424815" cy="0"/>
            </a:xfrm>
            <a:custGeom>
              <a:avLst/>
              <a:gdLst/>
              <a:ahLst/>
              <a:cxnLst/>
              <a:rect l="l" t="t" r="r" b="b"/>
              <a:pathLst>
                <a:path w="424815" h="0">
                  <a:moveTo>
                    <a:pt x="0" y="0"/>
                  </a:moveTo>
                  <a:lnTo>
                    <a:pt x="424491" y="0"/>
                  </a:lnTo>
                </a:path>
              </a:pathLst>
            </a:custGeom>
            <a:ln w="422696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4185" y="3385184"/>
              <a:ext cx="422696" cy="84898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5200" y="2962488"/>
              <a:ext cx="1271681" cy="127168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5200" y="2962488"/>
              <a:ext cx="422696" cy="84898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65200" y="3811474"/>
              <a:ext cx="848985" cy="42269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9046987" y="3122844"/>
              <a:ext cx="447675" cy="0"/>
            </a:xfrm>
            <a:custGeom>
              <a:avLst/>
              <a:gdLst/>
              <a:ahLst/>
              <a:cxnLst/>
              <a:rect l="l" t="t" r="r" b="b"/>
              <a:pathLst>
                <a:path w="447675" h="0">
                  <a:moveTo>
                    <a:pt x="0" y="0"/>
                  </a:moveTo>
                  <a:lnTo>
                    <a:pt x="447128" y="0"/>
                  </a:lnTo>
                </a:path>
              </a:pathLst>
            </a:custGeom>
            <a:ln w="315836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4116" y="2964926"/>
              <a:ext cx="315836" cy="89425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99858" y="2964926"/>
              <a:ext cx="1210093" cy="121009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99858" y="3280763"/>
              <a:ext cx="315836" cy="89425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15694" y="3859184"/>
              <a:ext cx="894257" cy="31583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0541141" y="3179095"/>
              <a:ext cx="424815" cy="0"/>
            </a:xfrm>
            <a:custGeom>
              <a:avLst/>
              <a:gdLst/>
              <a:ahLst/>
              <a:cxnLst/>
              <a:rect l="l" t="t" r="r" b="b"/>
              <a:pathLst>
                <a:path w="424815" h="0">
                  <a:moveTo>
                    <a:pt x="0" y="0"/>
                  </a:moveTo>
                  <a:lnTo>
                    <a:pt x="424492" y="0"/>
                  </a:lnTo>
                </a:path>
              </a:pathLst>
            </a:custGeom>
            <a:ln w="422696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67430" y="3390444"/>
              <a:ext cx="422696" cy="84898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8444" y="2967747"/>
              <a:ext cx="1271682" cy="127168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443" y="2967747"/>
              <a:ext cx="422697" cy="84898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18443" y="3816733"/>
              <a:ext cx="848985" cy="42269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02991" y="2474574"/>
              <a:ext cx="10698533" cy="207907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72628" y="1299588"/>
              <a:ext cx="5137036" cy="5137036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4356378" y="1666747"/>
            <a:ext cx="30791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latin typeface="Arial"/>
                <a:cs typeface="Arial"/>
              </a:rPr>
              <a:t>Collapsed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random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walk</a:t>
            </a:r>
            <a:r>
              <a:rPr dirty="0" sz="1800" spc="265">
                <a:latin typeface="Arial"/>
                <a:cs typeface="Arial"/>
              </a:rPr>
              <a:t> </a:t>
            </a:r>
            <a:r>
              <a:rPr dirty="0" sz="1800" spc="-70">
                <a:latin typeface="Arial"/>
                <a:cs typeface="Arial"/>
              </a:rPr>
              <a:t>(CRW)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87463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90">
                <a:solidFill>
                  <a:srgbClr val="000000"/>
                </a:solidFill>
              </a:rPr>
              <a:t>Fixing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155">
                <a:solidFill>
                  <a:srgbClr val="000000"/>
                </a:solidFill>
              </a:rPr>
              <a:t>the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204">
                <a:solidFill>
                  <a:srgbClr val="000000"/>
                </a:solidFill>
              </a:rPr>
              <a:t>bond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254">
                <a:solidFill>
                  <a:srgbClr val="000000"/>
                </a:solidFill>
              </a:rPr>
              <a:t>and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180">
                <a:solidFill>
                  <a:srgbClr val="000000"/>
                </a:solidFill>
              </a:rPr>
              <a:t>dihedral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170">
                <a:solidFill>
                  <a:srgbClr val="000000"/>
                </a:solidFill>
              </a:rPr>
              <a:t>angles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061" y="1998395"/>
            <a:ext cx="5748637" cy="44207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82853" y="1602168"/>
            <a:ext cx="3829685" cy="142049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847090">
              <a:lnSpc>
                <a:spcPct val="100000"/>
              </a:lnSpc>
              <a:spcBef>
                <a:spcPts val="685"/>
              </a:spcBef>
            </a:pPr>
            <a:r>
              <a:rPr dirty="0" sz="2200" spc="50">
                <a:latin typeface="Times New Roman"/>
                <a:cs typeface="Times New Roman"/>
              </a:rPr>
              <a:t>Bond</a:t>
            </a:r>
            <a:r>
              <a:rPr dirty="0" sz="2200" spc="185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Angle</a:t>
            </a:r>
            <a:r>
              <a:rPr dirty="0" sz="2200" spc="195">
                <a:latin typeface="Times New Roman"/>
                <a:cs typeface="Times New Roman"/>
              </a:rPr>
              <a:t> </a:t>
            </a:r>
            <a:r>
              <a:rPr dirty="0" sz="2200" spc="50">
                <a:latin typeface="Times New Roman"/>
                <a:cs typeface="Times New Roman"/>
              </a:rPr>
              <a:t>Distribution</a:t>
            </a:r>
            <a:endParaRPr sz="2200">
              <a:latin typeface="Times New Roman"/>
              <a:cs typeface="Times New Roman"/>
            </a:endParaRPr>
          </a:p>
          <a:p>
            <a:pPr marL="12700" marR="2571115" indent="10795">
              <a:lnSpc>
                <a:spcPct val="85800"/>
              </a:lnSpc>
              <a:spcBef>
                <a:spcPts val="960"/>
              </a:spcBef>
            </a:pPr>
            <a:r>
              <a:rPr dirty="0" sz="2200" spc="70">
                <a:latin typeface="Times New Roman"/>
                <a:cs typeface="Times New Roman"/>
              </a:rPr>
              <a:t>Protein </a:t>
            </a:r>
            <a:r>
              <a:rPr dirty="0" sz="2200" spc="60">
                <a:latin typeface="Times New Roman"/>
                <a:cs typeface="Times New Roman"/>
              </a:rPr>
              <a:t>Crystal Structures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2387" y="1998395"/>
            <a:ext cx="5672349" cy="424638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1569" y="903031"/>
            <a:ext cx="6172200" cy="50539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840734"/>
            <a:ext cx="2393606" cy="28131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840734"/>
            <a:ext cx="6162675" cy="5017770"/>
            <a:chOff x="0" y="1840734"/>
            <a:chExt cx="6162675" cy="50177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3280" y="1840734"/>
              <a:ext cx="3699098" cy="32408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40734"/>
              <a:ext cx="6162378" cy="50172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539832"/>
              <a:ext cx="2921548" cy="13181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1549" y="5081563"/>
              <a:ext cx="3240829" cy="1776436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231216" y="0"/>
                </a:lnTo>
                <a:lnTo>
                  <a:pt x="0" y="0"/>
                </a:lnTo>
                <a:lnTo>
                  <a:pt x="0" y="640080"/>
                </a:lnTo>
                <a:lnTo>
                  <a:pt x="0" y="6858000"/>
                </a:lnTo>
                <a:lnTo>
                  <a:pt x="231216" y="6858000"/>
                </a:lnTo>
                <a:lnTo>
                  <a:pt x="231216" y="640080"/>
                </a:lnTo>
                <a:lnTo>
                  <a:pt x="12192000" y="64008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7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113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Bond</a:t>
            </a:r>
            <a:r>
              <a:rPr dirty="0" spc="-270"/>
              <a:t> </a:t>
            </a:r>
            <a:r>
              <a:rPr dirty="0" spc="-130"/>
              <a:t>Angle</a:t>
            </a:r>
            <a:r>
              <a:rPr dirty="0" spc="-254"/>
              <a:t> </a:t>
            </a:r>
            <a:r>
              <a:rPr dirty="0" spc="-55"/>
              <a:t>Dihedral</a:t>
            </a:r>
            <a:r>
              <a:rPr dirty="0" spc="-270"/>
              <a:t> </a:t>
            </a:r>
            <a:r>
              <a:rPr dirty="0" spc="-130"/>
              <a:t>Angle</a:t>
            </a:r>
            <a:r>
              <a:rPr dirty="0" spc="-254"/>
              <a:t> (BADA)</a:t>
            </a:r>
            <a:r>
              <a:rPr dirty="0" spc="-260"/>
              <a:t> </a:t>
            </a:r>
            <a:r>
              <a:rPr dirty="0" spc="-10"/>
              <a:t>Model</a:t>
            </a: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0287" y="589507"/>
            <a:ext cx="5333884" cy="330827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897156" y="661719"/>
            <a:ext cx="3133725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75">
                <a:latin typeface="Times New Roman"/>
                <a:cs typeface="Times New Roman"/>
              </a:rPr>
              <a:t>Dihedral</a:t>
            </a:r>
            <a:r>
              <a:rPr dirty="0" sz="2100" spc="200">
                <a:latin typeface="Times New Roman"/>
                <a:cs typeface="Times New Roman"/>
              </a:rPr>
              <a:t> </a:t>
            </a:r>
            <a:r>
              <a:rPr dirty="0" sz="2100" spc="95">
                <a:latin typeface="Times New Roman"/>
                <a:cs typeface="Times New Roman"/>
              </a:rPr>
              <a:t>Potential</a:t>
            </a:r>
            <a:r>
              <a:rPr dirty="0" sz="2100" spc="204">
                <a:latin typeface="Times New Roman"/>
                <a:cs typeface="Times New Roman"/>
              </a:rPr>
              <a:t> </a:t>
            </a:r>
            <a:r>
              <a:rPr dirty="0" sz="2100" spc="70">
                <a:latin typeface="Times New Roman"/>
                <a:cs typeface="Times New Roman"/>
              </a:rPr>
              <a:t>Energy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09101" y="5912762"/>
            <a:ext cx="2002789" cy="3486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baseline="7936" sz="3150" spc="202" i="1">
                <a:latin typeface="Times New Roman"/>
                <a:cs typeface="Times New Roman"/>
              </a:rPr>
              <a:t>U</a:t>
            </a:r>
            <a:r>
              <a:rPr dirty="0" sz="1450" spc="135">
                <a:latin typeface="Times New Roman"/>
                <a:cs typeface="Times New Roman"/>
              </a:rPr>
              <a:t>da</a:t>
            </a:r>
            <a:r>
              <a:rPr dirty="0" baseline="7936" sz="3150" spc="202">
                <a:latin typeface="Times New Roman"/>
                <a:cs typeface="Times New Roman"/>
              </a:rPr>
              <a:t>(</a:t>
            </a:r>
            <a:r>
              <a:rPr dirty="0" baseline="7936" sz="3150" spc="202" i="1">
                <a:latin typeface="Times New Roman"/>
                <a:cs typeface="Times New Roman"/>
              </a:rPr>
              <a:t>  </a:t>
            </a:r>
            <a:r>
              <a:rPr dirty="0" sz="1450" spc="-65" i="1">
                <a:latin typeface="Menlo"/>
                <a:cs typeface="Menlo"/>
              </a:rPr>
              <a:t>ijkl</a:t>
            </a:r>
            <a:r>
              <a:rPr dirty="0" baseline="7936" sz="3150" spc="-97">
                <a:latin typeface="Times New Roman"/>
                <a:cs typeface="Times New Roman"/>
              </a:rPr>
              <a:t>)</a:t>
            </a:r>
            <a:r>
              <a:rPr dirty="0" baseline="7936" sz="3150" spc="75">
                <a:latin typeface="Times New Roman"/>
                <a:cs typeface="Times New Roman"/>
              </a:rPr>
              <a:t> </a:t>
            </a:r>
            <a:r>
              <a:rPr dirty="0" baseline="7936" sz="3150" spc="675">
                <a:latin typeface="Times New Roman"/>
                <a:cs typeface="Times New Roman"/>
              </a:rPr>
              <a:t>=</a:t>
            </a:r>
            <a:r>
              <a:rPr dirty="0" baseline="7936" sz="3150" spc="60">
                <a:latin typeface="Times New Roman"/>
                <a:cs typeface="Times New Roman"/>
              </a:rPr>
              <a:t> </a:t>
            </a:r>
            <a:r>
              <a:rPr dirty="0" baseline="7936" sz="3150" spc="-75" i="1">
                <a:latin typeface="Times New Roman"/>
                <a:cs typeface="Times New Roman"/>
              </a:rPr>
              <a:t></a:t>
            </a:r>
            <a:r>
              <a:rPr dirty="0" sz="1450" spc="-50">
                <a:latin typeface="Times New Roman"/>
                <a:cs typeface="Times New Roman"/>
              </a:rPr>
              <a:t>da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42911" y="5616664"/>
            <a:ext cx="132715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65">
                <a:latin typeface="Times New Roman"/>
                <a:cs typeface="Times New Roman"/>
              </a:rPr>
              <a:t>4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93425" y="5616670"/>
            <a:ext cx="1048385" cy="9226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12395">
              <a:lnSpc>
                <a:spcPct val="100000"/>
              </a:lnSpc>
              <a:spcBef>
                <a:spcPts val="120"/>
              </a:spcBef>
            </a:pPr>
            <a:r>
              <a:rPr dirty="0" sz="2100" spc="1745">
                <a:latin typeface="Lucida Grande"/>
                <a:cs typeface="Lucida Grande"/>
              </a:rPr>
              <a:t>X</a:t>
            </a:r>
            <a:r>
              <a:rPr dirty="0" sz="2100" spc="275">
                <a:latin typeface="Lucida Grande"/>
                <a:cs typeface="Lucida Grande"/>
              </a:rPr>
              <a:t> </a:t>
            </a:r>
            <a:r>
              <a:rPr dirty="0" sz="2100" spc="1695">
                <a:latin typeface="Lucida Grande"/>
                <a:cs typeface="Lucida Grande"/>
              </a:rPr>
              <a:t>X</a:t>
            </a:r>
            <a:endParaRPr sz="21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2100">
              <a:latin typeface="Lucida Grande"/>
              <a:cs typeface="Lucida Grande"/>
            </a:endParaRPr>
          </a:p>
          <a:p>
            <a:pPr marL="38100">
              <a:lnSpc>
                <a:spcPct val="100000"/>
              </a:lnSpc>
            </a:pPr>
            <a:r>
              <a:rPr dirty="0" sz="1450" spc="-70" i="1">
                <a:latin typeface="Arial"/>
                <a:cs typeface="Arial"/>
              </a:rPr>
              <a:t>h</a:t>
            </a:r>
            <a:r>
              <a:rPr dirty="0" sz="1450" spc="-70" i="1">
                <a:latin typeface="Menlo"/>
                <a:cs typeface="Menlo"/>
              </a:rPr>
              <a:t>ijkl</a:t>
            </a:r>
            <a:r>
              <a:rPr dirty="0" sz="1450" spc="-70" i="1">
                <a:latin typeface="Arial"/>
                <a:cs typeface="Arial"/>
              </a:rPr>
              <a:t>i</a:t>
            </a:r>
            <a:r>
              <a:rPr dirty="0" sz="1450" spc="-5" i="1">
                <a:latin typeface="Arial"/>
                <a:cs typeface="Arial"/>
              </a:rPr>
              <a:t> </a:t>
            </a:r>
            <a:r>
              <a:rPr dirty="0" baseline="5747" sz="2175" spc="217" i="1">
                <a:latin typeface="Menlo"/>
                <a:cs typeface="Menlo"/>
              </a:rPr>
              <a:t>s</a:t>
            </a:r>
            <a:r>
              <a:rPr dirty="0" baseline="5747" sz="2175" spc="217">
                <a:latin typeface="Times New Roman"/>
                <a:cs typeface="Times New Roman"/>
              </a:rPr>
              <a:t>=1</a:t>
            </a:r>
            <a:endParaRPr baseline="5747" sz="217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90965" y="5654360"/>
            <a:ext cx="137795" cy="3486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00" spc="-1290">
                <a:latin typeface="Lucida Grande"/>
                <a:cs typeface="Lucida Grande"/>
              </a:rPr>
              <a:t>⇥</a:t>
            </a:r>
            <a:endParaRPr sz="2100">
              <a:latin typeface="Lucida Grande"/>
              <a:cs typeface="Lucida Gran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04998" y="5993514"/>
            <a:ext cx="127000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50" i="1">
                <a:latin typeface="Menlo"/>
                <a:cs typeface="Menlo"/>
              </a:rPr>
              <a:t>s</a:t>
            </a:r>
            <a:endParaRPr sz="1450">
              <a:latin typeface="Menlo"/>
              <a:cs typeface="Menl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376356" y="5993514"/>
            <a:ext cx="388620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155" i="1">
                <a:latin typeface="Menlo"/>
                <a:cs typeface="Menlo"/>
              </a:rPr>
              <a:t>ijkl</a:t>
            </a:r>
            <a:endParaRPr sz="1450">
              <a:latin typeface="Menlo"/>
              <a:cs typeface="Menl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91888" y="5993514"/>
            <a:ext cx="127000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50" i="1">
                <a:latin typeface="Menlo"/>
                <a:cs typeface="Menlo"/>
              </a:rPr>
              <a:t>s</a:t>
            </a:r>
            <a:endParaRPr sz="1450">
              <a:latin typeface="Menlo"/>
              <a:cs typeface="Menl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33336" y="5993514"/>
            <a:ext cx="388620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155" i="1">
                <a:latin typeface="Menlo"/>
                <a:cs typeface="Menlo"/>
              </a:rPr>
              <a:t>ijkl</a:t>
            </a:r>
            <a:endParaRPr sz="1450">
              <a:latin typeface="Menlo"/>
              <a:cs typeface="Menl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03118" y="5872370"/>
            <a:ext cx="3637915" cy="3486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74015" algn="l"/>
                <a:tab pos="1563370" algn="l"/>
                <a:tab pos="2360930" algn="l"/>
                <a:tab pos="3520440" algn="l"/>
              </a:tabLst>
            </a:pPr>
            <a:r>
              <a:rPr dirty="0" sz="2100" spc="245" i="1">
                <a:latin typeface="Times New Roman"/>
                <a:cs typeface="Times New Roman"/>
              </a:rPr>
              <a:t>A</a:t>
            </a:r>
            <a:r>
              <a:rPr dirty="0" sz="2100" i="1">
                <a:latin typeface="Times New Roman"/>
                <a:cs typeface="Times New Roman"/>
              </a:rPr>
              <a:t>	</a:t>
            </a:r>
            <a:r>
              <a:rPr dirty="0" sz="2100">
                <a:latin typeface="Times New Roman"/>
                <a:cs typeface="Times New Roman"/>
              </a:rPr>
              <a:t>cos</a:t>
            </a:r>
            <a:r>
              <a:rPr dirty="0" sz="2100" spc="-160">
                <a:latin typeface="Times New Roman"/>
                <a:cs typeface="Times New Roman"/>
              </a:rPr>
              <a:t> </a:t>
            </a:r>
            <a:r>
              <a:rPr dirty="0" sz="2100" spc="120">
                <a:latin typeface="Times New Roman"/>
                <a:cs typeface="Times New Roman"/>
              </a:rPr>
              <a:t>(</a:t>
            </a:r>
            <a:r>
              <a:rPr dirty="0" sz="2100" spc="120" i="1">
                <a:latin typeface="Times New Roman"/>
                <a:cs typeface="Times New Roman"/>
              </a:rPr>
              <a:t>s</a:t>
            </a:r>
            <a:r>
              <a:rPr dirty="0" sz="2100" i="1">
                <a:latin typeface="Times New Roman"/>
                <a:cs typeface="Times New Roman"/>
              </a:rPr>
              <a:t>	</a:t>
            </a:r>
            <a:r>
              <a:rPr dirty="0" sz="2100" spc="515">
                <a:latin typeface="Times New Roman"/>
                <a:cs typeface="Times New Roman"/>
              </a:rPr>
              <a:t>)+</a:t>
            </a:r>
            <a:r>
              <a:rPr dirty="0" sz="2100" spc="-50">
                <a:latin typeface="Times New Roman"/>
                <a:cs typeface="Times New Roman"/>
              </a:rPr>
              <a:t> </a:t>
            </a:r>
            <a:r>
              <a:rPr dirty="0" sz="2100" spc="254" i="1">
                <a:latin typeface="Times New Roman"/>
                <a:cs typeface="Times New Roman"/>
              </a:rPr>
              <a:t>B</a:t>
            </a:r>
            <a:r>
              <a:rPr dirty="0" sz="2100" i="1">
                <a:latin typeface="Times New Roman"/>
                <a:cs typeface="Times New Roman"/>
              </a:rPr>
              <a:t>	</a:t>
            </a:r>
            <a:r>
              <a:rPr dirty="0" sz="2100">
                <a:latin typeface="Times New Roman"/>
                <a:cs typeface="Times New Roman"/>
              </a:rPr>
              <a:t>sin</a:t>
            </a:r>
            <a:r>
              <a:rPr dirty="0" sz="2100" spc="-30">
                <a:latin typeface="Times New Roman"/>
                <a:cs typeface="Times New Roman"/>
              </a:rPr>
              <a:t> </a:t>
            </a:r>
            <a:r>
              <a:rPr dirty="0" sz="2100" spc="120">
                <a:latin typeface="Times New Roman"/>
                <a:cs typeface="Times New Roman"/>
              </a:rPr>
              <a:t>(</a:t>
            </a:r>
            <a:r>
              <a:rPr dirty="0" sz="2100" spc="120" i="1">
                <a:latin typeface="Times New Roman"/>
                <a:cs typeface="Times New Roman"/>
              </a:rPr>
              <a:t>s</a:t>
            </a:r>
            <a:r>
              <a:rPr dirty="0" sz="2100" i="1">
                <a:latin typeface="Times New Roman"/>
                <a:cs typeface="Times New Roman"/>
              </a:rPr>
              <a:t>	</a:t>
            </a:r>
            <a:r>
              <a:rPr dirty="0" sz="2100" spc="65">
                <a:latin typeface="Times New Roman"/>
                <a:cs typeface="Times New Roman"/>
              </a:rPr>
              <a:t>)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815746" y="5654360"/>
            <a:ext cx="137795" cy="3486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00" spc="-1290">
                <a:latin typeface="Lucida Grande"/>
                <a:cs typeface="Lucida Grande"/>
              </a:rPr>
              <a:t>⇤</a:t>
            </a:r>
            <a:endParaRPr sz="210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55233"/>
            <a:ext cx="518918" cy="130276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017378"/>
            <a:ext cx="5478145" cy="4841240"/>
            <a:chOff x="0" y="2017378"/>
            <a:chExt cx="5478145" cy="48412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17378"/>
              <a:ext cx="3698685" cy="14913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17378"/>
              <a:ext cx="5477563" cy="48406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2198" y="6432743"/>
              <a:ext cx="4415364" cy="4252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3565" y="2017378"/>
              <a:ext cx="1773998" cy="441536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231216" y="0"/>
                </a:lnTo>
                <a:lnTo>
                  <a:pt x="0" y="0"/>
                </a:lnTo>
                <a:lnTo>
                  <a:pt x="0" y="640080"/>
                </a:lnTo>
                <a:lnTo>
                  <a:pt x="0" y="6858000"/>
                </a:lnTo>
                <a:lnTo>
                  <a:pt x="231216" y="6858000"/>
                </a:lnTo>
                <a:lnTo>
                  <a:pt x="231216" y="640080"/>
                </a:lnTo>
                <a:lnTo>
                  <a:pt x="12192000" y="64008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7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1130">
              <a:lnSpc>
                <a:spcPct val="100000"/>
              </a:lnSpc>
              <a:spcBef>
                <a:spcPts val="100"/>
              </a:spcBef>
            </a:pPr>
            <a:r>
              <a:rPr dirty="0" spc="-110"/>
              <a:t>Freely-</a:t>
            </a:r>
            <a:r>
              <a:rPr dirty="0" spc="-100"/>
              <a:t>Jointed</a:t>
            </a:r>
            <a:r>
              <a:rPr dirty="0" spc="-270"/>
              <a:t> </a:t>
            </a:r>
            <a:r>
              <a:rPr dirty="0" spc="-130"/>
              <a:t>Side</a:t>
            </a:r>
            <a:r>
              <a:rPr dirty="0" spc="-260"/>
              <a:t> </a:t>
            </a:r>
            <a:r>
              <a:rPr dirty="0" spc="-60"/>
              <a:t>Chain</a:t>
            </a:r>
            <a:r>
              <a:rPr dirty="0" spc="-270"/>
              <a:t> </a:t>
            </a:r>
            <a:r>
              <a:rPr dirty="0" spc="-350"/>
              <a:t>(FJSC)</a:t>
            </a:r>
            <a:r>
              <a:rPr dirty="0" spc="-254"/>
              <a:t> </a:t>
            </a:r>
            <a:r>
              <a:rPr dirty="0" spc="-55"/>
              <a:t>and</a:t>
            </a:r>
            <a:r>
              <a:rPr dirty="0" spc="-290"/>
              <a:t> </a:t>
            </a:r>
            <a:r>
              <a:rPr dirty="0" spc="-140"/>
              <a:t>InSeq</a:t>
            </a:r>
            <a:r>
              <a:rPr dirty="0" spc="-275"/>
              <a:t> </a:t>
            </a:r>
            <a:r>
              <a:rPr dirty="0" spc="-10"/>
              <a:t>models</a:t>
            </a: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10518" y="635674"/>
            <a:ext cx="7181481" cy="588738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62955" y="947419"/>
            <a:ext cx="4615180" cy="221742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298450" marR="73660" indent="-285750">
              <a:lnSpc>
                <a:spcPts val="2110"/>
              </a:lnSpc>
              <a:spcBef>
                <a:spcPts val="210"/>
              </a:spcBef>
              <a:buChar char="•"/>
              <a:tabLst>
                <a:tab pos="298450" algn="l"/>
              </a:tabLst>
            </a:pPr>
            <a:r>
              <a:rPr dirty="0" sz="1800" spc="-25">
                <a:latin typeface="Arial"/>
                <a:cs typeface="Arial"/>
              </a:rPr>
              <a:t>Particle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geometry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has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a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large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impact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15">
                <a:latin typeface="Arial"/>
                <a:cs typeface="Arial"/>
              </a:rPr>
              <a:t>on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the </a:t>
            </a:r>
            <a:r>
              <a:rPr dirty="0" sz="1800" spc="-20">
                <a:latin typeface="Arial"/>
                <a:cs typeface="Arial"/>
              </a:rPr>
              <a:t>folding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a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polymer.</a:t>
            </a:r>
            <a:endParaRPr sz="1800">
              <a:latin typeface="Arial"/>
              <a:cs typeface="Arial"/>
            </a:endParaRPr>
          </a:p>
          <a:p>
            <a:pPr marL="298450" marR="84455" indent="-285750">
              <a:lnSpc>
                <a:spcPct val="101699"/>
              </a:lnSpc>
              <a:spcBef>
                <a:spcPts val="2039"/>
              </a:spcBef>
              <a:buChar char="•"/>
              <a:tabLst>
                <a:tab pos="298450" algn="l"/>
              </a:tabLst>
            </a:pPr>
            <a:r>
              <a:rPr dirty="0" sz="1800" spc="-114">
                <a:latin typeface="Arial"/>
                <a:cs typeface="Arial"/>
              </a:rPr>
              <a:t>The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simplest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60">
                <a:latin typeface="Arial"/>
                <a:cs typeface="Arial"/>
              </a:rPr>
              <a:t>way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include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anisotropy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and </a:t>
            </a:r>
            <a:r>
              <a:rPr dirty="0" sz="1800" spc="-45">
                <a:latin typeface="Arial"/>
                <a:cs typeface="Arial"/>
              </a:rPr>
              <a:t>begin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account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for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amino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acid </a:t>
            </a:r>
            <a:r>
              <a:rPr dirty="0" sz="1800" spc="-10">
                <a:latin typeface="Arial"/>
                <a:cs typeface="Arial"/>
              </a:rPr>
              <a:t>conformations.</a:t>
            </a:r>
            <a:endParaRPr sz="1800">
              <a:latin typeface="Arial"/>
              <a:cs typeface="Arial"/>
            </a:endParaRPr>
          </a:p>
          <a:p>
            <a:pPr marL="298450" marR="5080" indent="-285750">
              <a:lnSpc>
                <a:spcPts val="2180"/>
              </a:lnSpc>
              <a:spcBef>
                <a:spcPts val="10"/>
              </a:spcBef>
              <a:buChar char="•"/>
              <a:tabLst>
                <a:tab pos="298450" algn="l"/>
              </a:tabLst>
            </a:pPr>
            <a:r>
              <a:rPr dirty="0" sz="1800" spc="-55">
                <a:latin typeface="Arial"/>
                <a:cs typeface="Arial"/>
              </a:rPr>
              <a:t>When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these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are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50">
                <a:latin typeface="Arial"/>
                <a:cs typeface="Arial"/>
              </a:rPr>
              <a:t>”in-</a:t>
            </a:r>
            <a:r>
              <a:rPr dirty="0" sz="1800" spc="-30">
                <a:latin typeface="Arial"/>
                <a:cs typeface="Arial"/>
              </a:rPr>
              <a:t>sequence”,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we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refer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25">
                <a:latin typeface="Arial"/>
                <a:cs typeface="Arial"/>
              </a:rPr>
              <a:t>it </a:t>
            </a:r>
            <a:r>
              <a:rPr dirty="0" sz="1800" spc="-45">
                <a:latin typeface="Arial"/>
                <a:cs typeface="Arial"/>
              </a:rPr>
              <a:t>as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18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“InSeq”</a:t>
            </a:r>
            <a:r>
              <a:rPr dirty="0" sz="1800" spc="-19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model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55853" y="74676"/>
            <a:ext cx="401701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60">
                <a:solidFill>
                  <a:srgbClr val="000000"/>
                </a:solidFill>
              </a:rPr>
              <a:t>Where</a:t>
            </a:r>
            <a:r>
              <a:rPr dirty="0" sz="4400" spc="-370">
                <a:solidFill>
                  <a:srgbClr val="000000"/>
                </a:solidFill>
              </a:rPr>
              <a:t> </a:t>
            </a:r>
            <a:r>
              <a:rPr dirty="0" sz="4400" spc="-235">
                <a:solidFill>
                  <a:srgbClr val="000000"/>
                </a:solidFill>
              </a:rPr>
              <a:t>am</a:t>
            </a:r>
            <a:r>
              <a:rPr dirty="0" sz="4400" spc="-355">
                <a:solidFill>
                  <a:srgbClr val="000000"/>
                </a:solidFill>
              </a:rPr>
              <a:t> </a:t>
            </a:r>
            <a:r>
              <a:rPr dirty="0" sz="4400" spc="-204">
                <a:solidFill>
                  <a:srgbClr val="000000"/>
                </a:solidFill>
              </a:rPr>
              <a:t>I</a:t>
            </a:r>
            <a:r>
              <a:rPr dirty="0" sz="4400" spc="-360">
                <a:solidFill>
                  <a:srgbClr val="000000"/>
                </a:solidFill>
              </a:rPr>
              <a:t> </a:t>
            </a:r>
            <a:r>
              <a:rPr dirty="0" sz="4400" spc="-145">
                <a:solidFill>
                  <a:srgbClr val="000000"/>
                </a:solidFill>
              </a:rPr>
              <a:t>from?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54188" y="76062"/>
            <a:ext cx="11804650" cy="6627495"/>
            <a:chOff x="354188" y="76062"/>
            <a:chExt cx="11804650" cy="66274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8674" y="1806221"/>
              <a:ext cx="4854336" cy="39849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46141" y="5372201"/>
              <a:ext cx="3182620" cy="447675"/>
            </a:xfrm>
            <a:custGeom>
              <a:avLst/>
              <a:gdLst/>
              <a:ahLst/>
              <a:cxnLst/>
              <a:rect l="l" t="t" r="r" b="b"/>
              <a:pathLst>
                <a:path w="3182620" h="447675">
                  <a:moveTo>
                    <a:pt x="70756" y="371547"/>
                  </a:moveTo>
                  <a:lnTo>
                    <a:pt x="0" y="418998"/>
                  </a:lnTo>
                  <a:lnTo>
                    <a:pt x="80413" y="447132"/>
                  </a:lnTo>
                  <a:lnTo>
                    <a:pt x="77400" y="423549"/>
                  </a:lnTo>
                  <a:lnTo>
                    <a:pt x="64583" y="423549"/>
                  </a:lnTo>
                  <a:lnTo>
                    <a:pt x="61363" y="398353"/>
                  </a:lnTo>
                  <a:lnTo>
                    <a:pt x="73975" y="396742"/>
                  </a:lnTo>
                  <a:lnTo>
                    <a:pt x="70756" y="371547"/>
                  </a:lnTo>
                  <a:close/>
                </a:path>
                <a:path w="3182620" h="447675">
                  <a:moveTo>
                    <a:pt x="73975" y="396742"/>
                  </a:moveTo>
                  <a:lnTo>
                    <a:pt x="61363" y="398353"/>
                  </a:lnTo>
                  <a:lnTo>
                    <a:pt x="64583" y="423549"/>
                  </a:lnTo>
                  <a:lnTo>
                    <a:pt x="77194" y="421937"/>
                  </a:lnTo>
                  <a:lnTo>
                    <a:pt x="73975" y="396742"/>
                  </a:lnTo>
                  <a:close/>
                </a:path>
                <a:path w="3182620" h="447675">
                  <a:moveTo>
                    <a:pt x="77194" y="421937"/>
                  </a:moveTo>
                  <a:lnTo>
                    <a:pt x="64583" y="423549"/>
                  </a:lnTo>
                  <a:lnTo>
                    <a:pt x="77400" y="423549"/>
                  </a:lnTo>
                  <a:lnTo>
                    <a:pt x="77194" y="421937"/>
                  </a:lnTo>
                  <a:close/>
                </a:path>
                <a:path w="3182620" h="447675">
                  <a:moveTo>
                    <a:pt x="3178915" y="0"/>
                  </a:moveTo>
                  <a:lnTo>
                    <a:pt x="73975" y="396742"/>
                  </a:lnTo>
                  <a:lnTo>
                    <a:pt x="77194" y="421937"/>
                  </a:lnTo>
                  <a:lnTo>
                    <a:pt x="3182134" y="25195"/>
                  </a:lnTo>
                  <a:lnTo>
                    <a:pt x="3178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188" y="3457061"/>
              <a:ext cx="2391952" cy="31892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189" y="1170021"/>
              <a:ext cx="2822223" cy="23476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76412" y="2382766"/>
              <a:ext cx="3131185" cy="2684780"/>
            </a:xfrm>
            <a:custGeom>
              <a:avLst/>
              <a:gdLst/>
              <a:ahLst/>
              <a:cxnLst/>
              <a:rect l="l" t="t" r="r" b="b"/>
              <a:pathLst>
                <a:path w="3131185" h="2684779">
                  <a:moveTo>
                    <a:pt x="66135" y="39923"/>
                  </a:moveTo>
                  <a:lnTo>
                    <a:pt x="49612" y="59215"/>
                  </a:lnTo>
                  <a:lnTo>
                    <a:pt x="3114526" y="2684301"/>
                  </a:lnTo>
                  <a:lnTo>
                    <a:pt x="3131049" y="2665009"/>
                  </a:lnTo>
                  <a:lnTo>
                    <a:pt x="66135" y="39923"/>
                  </a:lnTo>
                  <a:close/>
                </a:path>
                <a:path w="3131185" h="2684779">
                  <a:moveTo>
                    <a:pt x="0" y="0"/>
                  </a:moveTo>
                  <a:lnTo>
                    <a:pt x="33089" y="78506"/>
                  </a:lnTo>
                  <a:lnTo>
                    <a:pt x="49612" y="59215"/>
                  </a:lnTo>
                  <a:lnTo>
                    <a:pt x="39951" y="50940"/>
                  </a:lnTo>
                  <a:lnTo>
                    <a:pt x="56474" y="31649"/>
                  </a:lnTo>
                  <a:lnTo>
                    <a:pt x="73221" y="31649"/>
                  </a:lnTo>
                  <a:lnTo>
                    <a:pt x="82657" y="20632"/>
                  </a:lnTo>
                  <a:lnTo>
                    <a:pt x="0" y="0"/>
                  </a:lnTo>
                  <a:close/>
                </a:path>
                <a:path w="3131185" h="2684779">
                  <a:moveTo>
                    <a:pt x="56474" y="31649"/>
                  </a:moveTo>
                  <a:lnTo>
                    <a:pt x="39951" y="50940"/>
                  </a:lnTo>
                  <a:lnTo>
                    <a:pt x="49612" y="59215"/>
                  </a:lnTo>
                  <a:lnTo>
                    <a:pt x="66135" y="39923"/>
                  </a:lnTo>
                  <a:lnTo>
                    <a:pt x="56474" y="31649"/>
                  </a:lnTo>
                  <a:close/>
                </a:path>
                <a:path w="3131185" h="2684779">
                  <a:moveTo>
                    <a:pt x="73221" y="31649"/>
                  </a:moveTo>
                  <a:lnTo>
                    <a:pt x="56474" y="31649"/>
                  </a:lnTo>
                  <a:lnTo>
                    <a:pt x="66135" y="39923"/>
                  </a:lnTo>
                  <a:lnTo>
                    <a:pt x="73221" y="316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1722" y="76062"/>
              <a:ext cx="3946878" cy="230670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80575" y="2382766"/>
              <a:ext cx="3442970" cy="3011805"/>
            </a:xfrm>
            <a:custGeom>
              <a:avLst/>
              <a:gdLst/>
              <a:ahLst/>
              <a:cxnLst/>
              <a:rect l="l" t="t" r="r" b="b"/>
              <a:pathLst>
                <a:path w="3442970" h="3011804">
                  <a:moveTo>
                    <a:pt x="3376806" y="40588"/>
                  </a:moveTo>
                  <a:lnTo>
                    <a:pt x="0" y="2992470"/>
                  </a:lnTo>
                  <a:lnTo>
                    <a:pt x="16717" y="3011594"/>
                  </a:lnTo>
                  <a:lnTo>
                    <a:pt x="3393524" y="59712"/>
                  </a:lnTo>
                  <a:lnTo>
                    <a:pt x="3376806" y="40588"/>
                  </a:lnTo>
                  <a:close/>
                </a:path>
                <a:path w="3442970" h="3011804">
                  <a:moveTo>
                    <a:pt x="3429334" y="32224"/>
                  </a:moveTo>
                  <a:lnTo>
                    <a:pt x="3386374" y="32224"/>
                  </a:lnTo>
                  <a:lnTo>
                    <a:pt x="3403092" y="51348"/>
                  </a:lnTo>
                  <a:lnTo>
                    <a:pt x="3393524" y="59712"/>
                  </a:lnTo>
                  <a:lnTo>
                    <a:pt x="3410240" y="78835"/>
                  </a:lnTo>
                  <a:lnTo>
                    <a:pt x="3429334" y="32224"/>
                  </a:lnTo>
                  <a:close/>
                </a:path>
                <a:path w="3442970" h="3011804">
                  <a:moveTo>
                    <a:pt x="3386374" y="32224"/>
                  </a:moveTo>
                  <a:lnTo>
                    <a:pt x="3376806" y="40588"/>
                  </a:lnTo>
                  <a:lnTo>
                    <a:pt x="3393524" y="59712"/>
                  </a:lnTo>
                  <a:lnTo>
                    <a:pt x="3403092" y="51348"/>
                  </a:lnTo>
                  <a:lnTo>
                    <a:pt x="3386374" y="32224"/>
                  </a:lnTo>
                  <a:close/>
                </a:path>
                <a:path w="3442970" h="3011804">
                  <a:moveTo>
                    <a:pt x="3442535" y="0"/>
                  </a:moveTo>
                  <a:lnTo>
                    <a:pt x="3360089" y="21465"/>
                  </a:lnTo>
                  <a:lnTo>
                    <a:pt x="3376806" y="40588"/>
                  </a:lnTo>
                  <a:lnTo>
                    <a:pt x="3386374" y="32224"/>
                  </a:lnTo>
                  <a:lnTo>
                    <a:pt x="3429334" y="32224"/>
                  </a:lnTo>
                  <a:lnTo>
                    <a:pt x="34425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53380" y="2545649"/>
              <a:ext cx="3117968" cy="41572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243069" y="3038683"/>
              <a:ext cx="1710689" cy="1586230"/>
            </a:xfrm>
            <a:custGeom>
              <a:avLst/>
              <a:gdLst/>
              <a:ahLst/>
              <a:cxnLst/>
              <a:rect l="l" t="t" r="r" b="b"/>
              <a:pathLst>
                <a:path w="1710690" h="1586229">
                  <a:moveTo>
                    <a:pt x="1645779" y="1543146"/>
                  </a:moveTo>
                  <a:lnTo>
                    <a:pt x="1628518" y="1561779"/>
                  </a:lnTo>
                  <a:lnTo>
                    <a:pt x="1710311" y="1585611"/>
                  </a:lnTo>
                  <a:lnTo>
                    <a:pt x="1697576" y="1551777"/>
                  </a:lnTo>
                  <a:lnTo>
                    <a:pt x="1655097" y="1551777"/>
                  </a:lnTo>
                  <a:lnTo>
                    <a:pt x="1645779" y="1543146"/>
                  </a:lnTo>
                  <a:close/>
                </a:path>
                <a:path w="1710690" h="1586229">
                  <a:moveTo>
                    <a:pt x="1663040" y="1524511"/>
                  </a:moveTo>
                  <a:lnTo>
                    <a:pt x="1645779" y="1543146"/>
                  </a:lnTo>
                  <a:lnTo>
                    <a:pt x="1655097" y="1551777"/>
                  </a:lnTo>
                  <a:lnTo>
                    <a:pt x="1672358" y="1533144"/>
                  </a:lnTo>
                  <a:lnTo>
                    <a:pt x="1663040" y="1524511"/>
                  </a:lnTo>
                  <a:close/>
                </a:path>
                <a:path w="1710690" h="1586229">
                  <a:moveTo>
                    <a:pt x="1680300" y="1505878"/>
                  </a:moveTo>
                  <a:lnTo>
                    <a:pt x="1663040" y="1524511"/>
                  </a:lnTo>
                  <a:lnTo>
                    <a:pt x="1672358" y="1533144"/>
                  </a:lnTo>
                  <a:lnTo>
                    <a:pt x="1655097" y="1551777"/>
                  </a:lnTo>
                  <a:lnTo>
                    <a:pt x="1697576" y="1551777"/>
                  </a:lnTo>
                  <a:lnTo>
                    <a:pt x="1680300" y="1505878"/>
                  </a:lnTo>
                  <a:close/>
                </a:path>
                <a:path w="1710690" h="1586229">
                  <a:moveTo>
                    <a:pt x="17261" y="0"/>
                  </a:moveTo>
                  <a:lnTo>
                    <a:pt x="0" y="18633"/>
                  </a:lnTo>
                  <a:lnTo>
                    <a:pt x="1645779" y="1543146"/>
                  </a:lnTo>
                  <a:lnTo>
                    <a:pt x="1663040" y="1524511"/>
                  </a:lnTo>
                  <a:lnTo>
                    <a:pt x="172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8468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5">
                <a:solidFill>
                  <a:srgbClr val="000000"/>
                </a:solidFill>
              </a:rPr>
              <a:t>Multi-</a:t>
            </a:r>
            <a:r>
              <a:rPr dirty="0" sz="4400" spc="-110">
                <a:solidFill>
                  <a:srgbClr val="000000"/>
                </a:solidFill>
              </a:rPr>
              <a:t>particle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175">
                <a:solidFill>
                  <a:srgbClr val="000000"/>
                </a:solidFill>
              </a:rPr>
              <a:t>side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95">
                <a:solidFill>
                  <a:srgbClr val="000000"/>
                </a:solidFill>
              </a:rPr>
              <a:t>chain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345">
                <a:solidFill>
                  <a:srgbClr val="000000"/>
                </a:solidFill>
              </a:rPr>
              <a:t>(MPSC)</a:t>
            </a:r>
            <a:r>
              <a:rPr dirty="0" sz="4400" spc="-330">
                <a:solidFill>
                  <a:srgbClr val="000000"/>
                </a:solidFill>
              </a:rPr>
              <a:t> </a:t>
            </a:r>
            <a:r>
              <a:rPr dirty="0" sz="4400" spc="-35">
                <a:solidFill>
                  <a:srgbClr val="000000"/>
                </a:solidFill>
              </a:rPr>
              <a:t>model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040065" y="3454445"/>
            <a:ext cx="6396990" cy="3199765"/>
            <a:chOff x="1040065" y="3454445"/>
            <a:chExt cx="6396990" cy="3199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3106" y="4967681"/>
              <a:ext cx="2693399" cy="16074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65" y="3504833"/>
              <a:ext cx="4208911" cy="31490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95250" y="3658116"/>
              <a:ext cx="382905" cy="485775"/>
            </a:xfrm>
            <a:custGeom>
              <a:avLst/>
              <a:gdLst/>
              <a:ahLst/>
              <a:cxnLst/>
              <a:rect l="l" t="t" r="r" b="b"/>
              <a:pathLst>
                <a:path w="382904" h="485775">
                  <a:moveTo>
                    <a:pt x="382801" y="412685"/>
                  </a:moveTo>
                  <a:lnTo>
                    <a:pt x="271840" y="485762"/>
                  </a:lnTo>
                </a:path>
                <a:path w="382904" h="485775">
                  <a:moveTo>
                    <a:pt x="110962" y="0"/>
                  </a:moveTo>
                  <a:lnTo>
                    <a:pt x="0" y="73069"/>
                  </a:lnTo>
                </a:path>
              </a:pathLst>
            </a:custGeom>
            <a:ln w="16607">
              <a:solidFill>
                <a:srgbClr val="E6A8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450729" y="3694652"/>
              <a:ext cx="272415" cy="412750"/>
            </a:xfrm>
            <a:custGeom>
              <a:avLst/>
              <a:gdLst/>
              <a:ahLst/>
              <a:cxnLst/>
              <a:rect l="l" t="t" r="r" b="b"/>
              <a:pathLst>
                <a:path w="272414" h="412750">
                  <a:moveTo>
                    <a:pt x="271847" y="412684"/>
                  </a:moveTo>
                  <a:lnTo>
                    <a:pt x="0" y="0"/>
                  </a:lnTo>
                </a:path>
              </a:pathLst>
            </a:custGeom>
            <a:ln w="47451">
              <a:solidFill>
                <a:srgbClr val="E6A8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869178" y="6172375"/>
              <a:ext cx="93345" cy="201295"/>
            </a:xfrm>
            <a:custGeom>
              <a:avLst/>
              <a:gdLst/>
              <a:ahLst/>
              <a:cxnLst/>
              <a:rect l="l" t="t" r="r" b="b"/>
              <a:pathLst>
                <a:path w="93344" h="201295">
                  <a:moveTo>
                    <a:pt x="92248" y="200690"/>
                  </a:moveTo>
                  <a:lnTo>
                    <a:pt x="0" y="200420"/>
                  </a:lnTo>
                </a:path>
                <a:path w="93344" h="201295">
                  <a:moveTo>
                    <a:pt x="92842" y="270"/>
                  </a:moveTo>
                  <a:lnTo>
                    <a:pt x="600" y="0"/>
                  </a:lnTo>
                </a:path>
              </a:pathLst>
            </a:custGeom>
            <a:ln w="11529">
              <a:solidFill>
                <a:srgbClr val="E6A8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15299" y="6172509"/>
              <a:ext cx="635" cy="200660"/>
            </a:xfrm>
            <a:custGeom>
              <a:avLst/>
              <a:gdLst/>
              <a:ahLst/>
              <a:cxnLst/>
              <a:rect l="l" t="t" r="r" b="b"/>
              <a:pathLst>
                <a:path w="635" h="200660">
                  <a:moveTo>
                    <a:pt x="0" y="200422"/>
                  </a:moveTo>
                  <a:lnTo>
                    <a:pt x="600" y="0"/>
                  </a:lnTo>
                </a:path>
              </a:pathLst>
            </a:custGeom>
            <a:ln w="32944">
              <a:solidFill>
                <a:srgbClr val="E6A8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6274" y="3454445"/>
              <a:ext cx="628354" cy="6018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7075" y="6155477"/>
              <a:ext cx="682721" cy="30996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52460" y="1474723"/>
            <a:ext cx="4720590" cy="24853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297815" marR="5080" indent="-285750">
              <a:lnSpc>
                <a:spcPct val="98900"/>
              </a:lnSpc>
              <a:spcBef>
                <a:spcPts val="120"/>
              </a:spcBef>
              <a:buChar char="•"/>
              <a:tabLst>
                <a:tab pos="297815" algn="l"/>
              </a:tabLst>
            </a:pPr>
            <a:r>
              <a:rPr dirty="0" sz="1800" spc="-50">
                <a:latin typeface="Arial"/>
                <a:cs typeface="Arial"/>
              </a:rPr>
              <a:t>Adds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more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side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chain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detail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15">
                <a:latin typeface="Arial"/>
                <a:cs typeface="Arial"/>
              </a:rPr>
              <a:t>on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top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the </a:t>
            </a:r>
            <a:r>
              <a:rPr dirty="0" sz="1800">
                <a:latin typeface="Arial"/>
                <a:cs typeface="Arial"/>
              </a:rPr>
              <a:t>detail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added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previous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models,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similar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10">
                <a:latin typeface="Arial"/>
                <a:cs typeface="Arial"/>
              </a:rPr>
              <a:t>the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”Martini”</a:t>
            </a:r>
            <a:r>
              <a:rPr dirty="0" sz="1800" spc="-13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coarse-</a:t>
            </a:r>
            <a:r>
              <a:rPr dirty="0" sz="1800" spc="-50">
                <a:latin typeface="Arial"/>
                <a:cs typeface="Arial"/>
              </a:rPr>
              <a:t>grained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model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(Souza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et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Nature</a:t>
            </a:r>
            <a:r>
              <a:rPr dirty="0" sz="1800" spc="-100" i="1">
                <a:latin typeface="Arial"/>
                <a:cs typeface="Arial"/>
              </a:rPr>
              <a:t> </a:t>
            </a:r>
            <a:r>
              <a:rPr dirty="0" sz="1800" spc="-30" i="1">
                <a:latin typeface="Arial"/>
                <a:cs typeface="Arial"/>
              </a:rPr>
              <a:t>Methods</a:t>
            </a:r>
            <a:r>
              <a:rPr dirty="0" sz="1800" spc="-9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2021)</a:t>
            </a:r>
            <a:endParaRPr sz="1800">
              <a:latin typeface="Arial"/>
              <a:cs typeface="Arial"/>
            </a:endParaRPr>
          </a:p>
          <a:p>
            <a:pPr marL="297815" marR="50800" indent="-285750">
              <a:lnSpc>
                <a:spcPts val="2210"/>
              </a:lnSpc>
              <a:spcBef>
                <a:spcPts val="60"/>
              </a:spcBef>
              <a:buChar char="•"/>
              <a:tabLst>
                <a:tab pos="297815" algn="l"/>
              </a:tabLst>
            </a:pPr>
            <a:r>
              <a:rPr dirty="0" sz="1800" spc="-45">
                <a:latin typeface="Arial"/>
                <a:cs typeface="Arial"/>
              </a:rPr>
              <a:t>Only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changes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detail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7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or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9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amino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acid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side </a:t>
            </a:r>
            <a:r>
              <a:rPr dirty="0" sz="1800" spc="-10">
                <a:latin typeface="Arial"/>
                <a:cs typeface="Arial"/>
              </a:rPr>
              <a:t>chains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ts val="2005"/>
              </a:lnSpc>
              <a:buChar char="•"/>
              <a:tabLst>
                <a:tab pos="297815" algn="l"/>
              </a:tabLst>
            </a:pPr>
            <a:r>
              <a:rPr dirty="0" sz="1800" spc="-114">
                <a:latin typeface="Arial"/>
                <a:cs typeface="Arial"/>
              </a:rPr>
              <a:t>The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side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chains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are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still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freely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jointed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about</a:t>
            </a:r>
            <a:endParaRPr sz="1800">
              <a:latin typeface="Arial"/>
              <a:cs typeface="Arial"/>
            </a:endParaRPr>
          </a:p>
          <a:p>
            <a:pPr marL="297815">
              <a:lnSpc>
                <a:spcPts val="2135"/>
              </a:lnSpc>
              <a:spcBef>
                <a:spcPts val="45"/>
              </a:spcBef>
            </a:pPr>
            <a:r>
              <a:rPr dirty="0" sz="1800" spc="-10">
                <a:latin typeface="Arial"/>
                <a:cs typeface="Arial"/>
              </a:rPr>
              <a:t>the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backbone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sphere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ts val="2135"/>
              </a:lnSpc>
              <a:buChar char="•"/>
              <a:tabLst>
                <a:tab pos="297815" algn="l"/>
              </a:tabLst>
            </a:pPr>
            <a:r>
              <a:rPr dirty="0" sz="1800" spc="-80">
                <a:latin typeface="Arial"/>
                <a:cs typeface="Arial"/>
              </a:rPr>
              <a:t>modMPSC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is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modified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model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82354" y="5763259"/>
            <a:ext cx="3165475" cy="5683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741045" marR="5080" indent="-728980">
              <a:lnSpc>
                <a:spcPts val="2110"/>
              </a:lnSpc>
              <a:spcBef>
                <a:spcPts val="210"/>
              </a:spcBef>
            </a:pPr>
            <a:r>
              <a:rPr dirty="0" sz="1800" spc="-65">
                <a:latin typeface="Arial"/>
                <a:cs typeface="Arial"/>
              </a:rPr>
              <a:t>Side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chains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that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are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modified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as </a:t>
            </a:r>
            <a:r>
              <a:rPr dirty="0" sz="1800">
                <a:latin typeface="Arial"/>
                <a:cs typeface="Arial"/>
              </a:rPr>
              <a:t>part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model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16998" y="1322620"/>
            <a:ext cx="4387110" cy="438711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616013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45">
                <a:solidFill>
                  <a:srgbClr val="000000"/>
                </a:solidFill>
              </a:rPr>
              <a:t>Reminder:</a:t>
            </a:r>
            <a:r>
              <a:rPr dirty="0" sz="4400" spc="-330">
                <a:solidFill>
                  <a:srgbClr val="000000"/>
                </a:solidFill>
              </a:rPr>
              <a:t> </a:t>
            </a:r>
            <a:r>
              <a:rPr dirty="0" sz="4400" spc="-340">
                <a:solidFill>
                  <a:srgbClr val="000000"/>
                </a:solidFill>
              </a:rPr>
              <a:t>Rg(n) </a:t>
            </a:r>
            <a:r>
              <a:rPr dirty="0" sz="4400" spc="-105">
                <a:solidFill>
                  <a:srgbClr val="000000"/>
                </a:solidFill>
              </a:rPr>
              <a:t>of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110">
                <a:solidFill>
                  <a:srgbClr val="000000"/>
                </a:solidFill>
              </a:rPr>
              <a:t>proteins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756155"/>
            <a:ext cx="4334510" cy="3997325"/>
          </a:xfrm>
          <a:prstGeom prst="rect">
            <a:avLst/>
          </a:prstGeom>
        </p:spPr>
        <p:txBody>
          <a:bodyPr wrap="square" lIns="0" tIns="95885" rIns="0" bIns="0" rtlCol="0" vert="horz">
            <a:spAutoFit/>
          </a:bodyPr>
          <a:lstStyle/>
          <a:p>
            <a:pPr marL="241300" marR="5080" indent="-228600">
              <a:lnSpc>
                <a:spcPct val="80400"/>
              </a:lnSpc>
              <a:spcBef>
                <a:spcPts val="755"/>
              </a:spcBef>
              <a:buChar char="•"/>
              <a:tabLst>
                <a:tab pos="241300" algn="l"/>
              </a:tabLst>
            </a:pPr>
            <a:r>
              <a:rPr dirty="0" sz="2800" spc="-175">
                <a:latin typeface="Arial"/>
                <a:cs typeface="Arial"/>
              </a:rPr>
              <a:t>The </a:t>
            </a:r>
            <a:r>
              <a:rPr dirty="0" sz="2800" spc="-170">
                <a:latin typeface="Arial"/>
                <a:cs typeface="Arial"/>
              </a:rPr>
              <a:t>Rg(n) </a:t>
            </a:r>
            <a:r>
              <a:rPr dirty="0" sz="2800" spc="-10">
                <a:latin typeface="Arial"/>
                <a:cs typeface="Arial"/>
              </a:rPr>
              <a:t>trajectory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of </a:t>
            </a:r>
            <a:r>
              <a:rPr dirty="0" sz="2800">
                <a:latin typeface="Arial"/>
                <a:cs typeface="Arial"/>
              </a:rPr>
              <a:t>folded,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globular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proteins </a:t>
            </a:r>
            <a:r>
              <a:rPr dirty="0" sz="2800" spc="-110">
                <a:latin typeface="Arial"/>
                <a:cs typeface="Arial"/>
              </a:rPr>
              <a:t>have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characteristic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scaling </a:t>
            </a:r>
            <a:r>
              <a:rPr dirty="0" sz="2800">
                <a:latin typeface="Arial"/>
                <a:cs typeface="Arial"/>
              </a:rPr>
              <a:t>similar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that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a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double </a:t>
            </a:r>
            <a:r>
              <a:rPr dirty="0" sz="2800" spc="-50">
                <a:latin typeface="Arial"/>
                <a:cs typeface="Arial"/>
              </a:rPr>
              <a:t>power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law.</a:t>
            </a:r>
            <a:endParaRPr sz="2800">
              <a:latin typeface="Arial"/>
              <a:cs typeface="Arial"/>
            </a:endParaRPr>
          </a:p>
          <a:p>
            <a:pPr marL="241300" marR="48260" indent="-228600">
              <a:lnSpc>
                <a:spcPct val="79900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dirty="0" sz="2800" spc="-170">
                <a:latin typeface="Arial"/>
                <a:cs typeface="Arial"/>
              </a:rPr>
              <a:t>We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know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that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folded, </a:t>
            </a:r>
            <a:r>
              <a:rPr dirty="0" sz="2800" spc="-25">
                <a:latin typeface="Arial"/>
                <a:cs typeface="Arial"/>
              </a:rPr>
              <a:t>globular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proteins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105">
                <a:latin typeface="Arial"/>
                <a:cs typeface="Arial"/>
              </a:rPr>
              <a:t>have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this </a:t>
            </a:r>
            <a:r>
              <a:rPr dirty="0" sz="2800" spc="-70">
                <a:latin typeface="Arial"/>
                <a:cs typeface="Arial"/>
              </a:rPr>
              <a:t>behavior,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so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80">
                <a:latin typeface="Arial"/>
                <a:cs typeface="Arial"/>
              </a:rPr>
              <a:t>we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want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our </a:t>
            </a:r>
            <a:r>
              <a:rPr dirty="0" sz="2800" spc="-40">
                <a:latin typeface="Arial"/>
                <a:cs typeface="Arial"/>
              </a:rPr>
              <a:t>coarse-</a:t>
            </a:r>
            <a:r>
              <a:rPr dirty="0" sz="2800" spc="-80">
                <a:latin typeface="Arial"/>
                <a:cs typeface="Arial"/>
              </a:rPr>
              <a:t>grained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models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to </a:t>
            </a:r>
            <a:r>
              <a:rPr dirty="0" sz="2800">
                <a:latin typeface="Arial"/>
                <a:cs typeface="Arial"/>
              </a:rPr>
              <a:t>match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this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70">
                <a:latin typeface="Arial"/>
                <a:cs typeface="Arial"/>
              </a:rPr>
              <a:t>as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best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70">
                <a:latin typeface="Arial"/>
                <a:cs typeface="Arial"/>
              </a:rPr>
              <a:t>as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we </a:t>
            </a:r>
            <a:r>
              <a:rPr dirty="0" sz="2800" spc="-20">
                <a:latin typeface="Arial"/>
                <a:cs typeface="Arial"/>
              </a:rPr>
              <a:t>can.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7526" y="1465601"/>
            <a:ext cx="5410522" cy="49656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804784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50">
                <a:solidFill>
                  <a:srgbClr val="000000"/>
                </a:solidFill>
              </a:rPr>
              <a:t>Rg(n) </a:t>
            </a:r>
            <a:r>
              <a:rPr dirty="0" sz="4400" spc="-105">
                <a:solidFill>
                  <a:srgbClr val="000000"/>
                </a:solidFill>
              </a:rPr>
              <a:t>of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155">
                <a:solidFill>
                  <a:srgbClr val="000000"/>
                </a:solidFill>
              </a:rPr>
              <a:t>the</a:t>
            </a:r>
            <a:r>
              <a:rPr dirty="0" sz="4400" spc="-350">
                <a:solidFill>
                  <a:srgbClr val="000000"/>
                </a:solidFill>
              </a:rPr>
              <a:t> </a:t>
            </a:r>
            <a:r>
              <a:rPr dirty="0" sz="4400" spc="-210">
                <a:solidFill>
                  <a:srgbClr val="000000"/>
                </a:solidFill>
              </a:rPr>
              <a:t>coarse</a:t>
            </a:r>
            <a:r>
              <a:rPr dirty="0" sz="4400" spc="-350">
                <a:solidFill>
                  <a:srgbClr val="000000"/>
                </a:solidFill>
              </a:rPr>
              <a:t> </a:t>
            </a:r>
            <a:r>
              <a:rPr dirty="0" sz="4400" spc="-265">
                <a:solidFill>
                  <a:srgbClr val="000000"/>
                </a:solidFill>
              </a:rPr>
              <a:t>grained</a:t>
            </a:r>
            <a:r>
              <a:rPr dirty="0" sz="4400" spc="-350">
                <a:solidFill>
                  <a:srgbClr val="000000"/>
                </a:solidFill>
              </a:rPr>
              <a:t> </a:t>
            </a:r>
            <a:r>
              <a:rPr dirty="0" sz="4400" spc="-80">
                <a:solidFill>
                  <a:srgbClr val="000000"/>
                </a:solidFill>
              </a:rPr>
              <a:t>models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7258192" y="5681384"/>
            <a:ext cx="20320" cy="99695"/>
            <a:chOff x="7258192" y="5681384"/>
            <a:chExt cx="20320" cy="99695"/>
          </a:xfrm>
        </p:grpSpPr>
        <p:sp>
          <p:nvSpPr>
            <p:cNvPr id="4" name="object 4"/>
            <p:cNvSpPr/>
            <p:nvPr/>
          </p:nvSpPr>
          <p:spPr>
            <a:xfrm>
              <a:off x="7268352" y="569154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w="0" h="79375">
                  <a:moveTo>
                    <a:pt x="0" y="0"/>
                  </a:moveTo>
                  <a:lnTo>
                    <a:pt x="0" y="78787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268352" y="569154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w="0" h="79375">
                  <a:moveTo>
                    <a:pt x="0" y="0"/>
                  </a:moveTo>
                  <a:lnTo>
                    <a:pt x="0" y="78787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7047933" y="5716934"/>
            <a:ext cx="441325" cy="3790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2300" spc="-25">
                <a:latin typeface="Times New Roman"/>
                <a:cs typeface="Times New Roman"/>
              </a:rPr>
              <a:t>10</a:t>
            </a:r>
            <a:r>
              <a:rPr dirty="0" baseline="29513" sz="2400" spc="-37">
                <a:latin typeface="Times New Roman"/>
                <a:cs typeface="Times New Roman"/>
              </a:rPr>
              <a:t>1</a:t>
            </a:r>
            <a:endParaRPr baseline="29513" sz="24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57147" y="5681384"/>
            <a:ext cx="20320" cy="99695"/>
            <a:chOff x="9357147" y="5681384"/>
            <a:chExt cx="20320" cy="99695"/>
          </a:xfrm>
        </p:grpSpPr>
        <p:sp>
          <p:nvSpPr>
            <p:cNvPr id="8" name="object 8"/>
            <p:cNvSpPr/>
            <p:nvPr/>
          </p:nvSpPr>
          <p:spPr>
            <a:xfrm>
              <a:off x="9367307" y="569154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w="0" h="79375">
                  <a:moveTo>
                    <a:pt x="0" y="0"/>
                  </a:moveTo>
                  <a:lnTo>
                    <a:pt x="0" y="78787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367307" y="569154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w="0" h="79375">
                  <a:moveTo>
                    <a:pt x="0" y="0"/>
                  </a:moveTo>
                  <a:lnTo>
                    <a:pt x="0" y="78787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9146888" y="5716934"/>
            <a:ext cx="441325" cy="3790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2300" spc="-25">
                <a:latin typeface="Times New Roman"/>
                <a:cs typeface="Times New Roman"/>
              </a:rPr>
              <a:t>10</a:t>
            </a:r>
            <a:r>
              <a:rPr dirty="0" baseline="29513" sz="2400" spc="-37">
                <a:latin typeface="Times New Roman"/>
                <a:cs typeface="Times New Roman"/>
              </a:rPr>
              <a:t>2</a:t>
            </a:r>
            <a:endParaRPr baseline="29513" sz="24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456103" y="5681384"/>
            <a:ext cx="20320" cy="99695"/>
            <a:chOff x="11456103" y="5681384"/>
            <a:chExt cx="20320" cy="99695"/>
          </a:xfrm>
        </p:grpSpPr>
        <p:sp>
          <p:nvSpPr>
            <p:cNvPr id="12" name="object 12"/>
            <p:cNvSpPr/>
            <p:nvPr/>
          </p:nvSpPr>
          <p:spPr>
            <a:xfrm>
              <a:off x="11466263" y="569154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w="0" h="79375">
                  <a:moveTo>
                    <a:pt x="0" y="0"/>
                  </a:moveTo>
                  <a:lnTo>
                    <a:pt x="0" y="78787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466263" y="569154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w="0" h="79375">
                  <a:moveTo>
                    <a:pt x="0" y="0"/>
                  </a:moveTo>
                  <a:lnTo>
                    <a:pt x="0" y="78787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1245845" y="5716934"/>
            <a:ext cx="441325" cy="3790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2300" spc="-25">
                <a:latin typeface="Times New Roman"/>
                <a:cs typeface="Times New Roman"/>
              </a:rPr>
              <a:t>10</a:t>
            </a:r>
            <a:r>
              <a:rPr dirty="0" baseline="29513" sz="2400" spc="-37">
                <a:latin typeface="Times New Roman"/>
                <a:cs typeface="Times New Roman"/>
              </a:rPr>
              <a:t>3</a:t>
            </a:r>
            <a:endParaRPr baseline="29513" sz="24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11921" y="2085796"/>
            <a:ext cx="6696709" cy="3655695"/>
            <a:chOff x="5411921" y="2085796"/>
            <a:chExt cx="6696709" cy="3655695"/>
          </a:xfrm>
        </p:grpSpPr>
        <p:sp>
          <p:nvSpPr>
            <p:cNvPr id="16" name="object 16"/>
            <p:cNvSpPr/>
            <p:nvPr/>
          </p:nvSpPr>
          <p:spPr>
            <a:xfrm>
              <a:off x="580124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0124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70852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170852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43309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43309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63650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3650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802701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802701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943219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943219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064942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064942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6471" y="2085796"/>
              <a:ext cx="6036409" cy="343920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172309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172309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900200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900200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269808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8269808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532049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8532049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735459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8735459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8901657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8901657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904217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904217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9163897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9163897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927126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927126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9999156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9999156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0368764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10368764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063100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1063100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083441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0834415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100061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100061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1141131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1141131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126285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126285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1370220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1370220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209811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2098113" y="56915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w="0" h="40004">
                  <a:moveTo>
                    <a:pt x="0" y="0"/>
                  </a:moveTo>
                  <a:lnTo>
                    <a:pt x="0" y="39393"/>
                  </a:lnTo>
                </a:path>
              </a:pathLst>
            </a:custGeom>
            <a:ln w="19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422081" y="4744407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 h="0">
                  <a:moveTo>
                    <a:pt x="7882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422081" y="4744407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 h="0">
                  <a:moveTo>
                    <a:pt x="7882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422081" y="2225598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 h="0">
                  <a:moveTo>
                    <a:pt x="7882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422081" y="2225598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 h="0">
                  <a:moveTo>
                    <a:pt x="7882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461491" y="5502644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461491" y="5502644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461491" y="530320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461491" y="530320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461491" y="5134576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461491" y="5134576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461491" y="4988505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461491" y="4988505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461491" y="4859661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461491" y="4859661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461491" y="3986169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461491" y="3986169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5461491" y="3542629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5461491" y="3542629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5461491" y="3227933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5461491" y="3227933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5461491" y="2983835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5461491" y="2983835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5461491" y="278439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5461491" y="278439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5461491" y="2615766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5461491" y="2615766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5461491" y="2469696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5461491" y="2469696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5461491" y="234085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5461491" y="2340852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39410" y="0"/>
                  </a:moveTo>
                  <a:lnTo>
                    <a:pt x="0" y="0"/>
                  </a:lnTo>
                </a:path>
              </a:pathLst>
            </a:custGeom>
            <a:ln w="19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7" name="object 97"/>
          <p:cNvSpPr txBox="1"/>
          <p:nvPr/>
        </p:nvSpPr>
        <p:spPr>
          <a:xfrm>
            <a:off x="8691574" y="5963608"/>
            <a:ext cx="226060" cy="4375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700" spc="25" i="1">
                <a:latin typeface="Arial"/>
                <a:cs typeface="Arial"/>
              </a:rPr>
              <a:t>n</a:t>
            </a:r>
            <a:endParaRPr sz="27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970080" y="4539562"/>
            <a:ext cx="441325" cy="3790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2300" spc="-25">
                <a:latin typeface="Times New Roman"/>
                <a:cs typeface="Times New Roman"/>
              </a:rPr>
              <a:t>10</a:t>
            </a:r>
            <a:r>
              <a:rPr dirty="0" baseline="29513" sz="2400" spc="-37">
                <a:latin typeface="Times New Roman"/>
                <a:cs typeface="Times New Roman"/>
              </a:rPr>
              <a:t>0</a:t>
            </a:r>
            <a:endParaRPr baseline="29513" sz="240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970080" y="2020753"/>
            <a:ext cx="441325" cy="3790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2300" spc="-25">
                <a:latin typeface="Times New Roman"/>
                <a:cs typeface="Times New Roman"/>
              </a:rPr>
              <a:t>10</a:t>
            </a:r>
            <a:r>
              <a:rPr dirty="0" baseline="29513" sz="2400" spc="-37">
                <a:latin typeface="Times New Roman"/>
                <a:cs typeface="Times New Roman"/>
              </a:rPr>
              <a:t>1</a:t>
            </a:r>
            <a:endParaRPr baseline="29513" sz="240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377119" y="3230488"/>
            <a:ext cx="1103630" cy="1149985"/>
          </a:xfrm>
          <a:prstGeom prst="rect">
            <a:avLst/>
          </a:prstGeom>
        </p:spPr>
        <p:txBody>
          <a:bodyPr wrap="square" lIns="0" tIns="15430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dirty="0" baseline="68713" sz="2850" spc="195">
                <a:latin typeface="Lucida Grande"/>
                <a:cs typeface="Lucida Grande"/>
              </a:rPr>
              <a:t>D</a:t>
            </a:r>
            <a:r>
              <a:rPr dirty="0" sz="2700" spc="-1560" i="1">
                <a:latin typeface="Arial"/>
                <a:cs typeface="Arial"/>
              </a:rPr>
              <a:t>R</a:t>
            </a:r>
            <a:r>
              <a:rPr dirty="0" baseline="29239" sz="2850" spc="89">
                <a:latin typeface="Lucida Grande"/>
                <a:cs typeface="Lucida Grande"/>
              </a:rPr>
              <a:t>f</a:t>
            </a:r>
            <a:r>
              <a:rPr dirty="0" baseline="-11695" sz="2850" spc="352" i="1">
                <a:latin typeface="Arial"/>
                <a:cs typeface="Arial"/>
              </a:rPr>
              <a:t>g</a:t>
            </a:r>
            <a:r>
              <a:rPr dirty="0" sz="2700" spc="130">
                <a:latin typeface="Times New Roman"/>
                <a:cs typeface="Times New Roman"/>
              </a:rPr>
              <a:t>(</a:t>
            </a:r>
            <a:r>
              <a:rPr dirty="0" sz="2700" spc="130" i="1">
                <a:latin typeface="Arial"/>
                <a:cs typeface="Arial"/>
              </a:rPr>
              <a:t>n</a:t>
            </a:r>
            <a:r>
              <a:rPr dirty="0" sz="2700" spc="130">
                <a:latin typeface="Times New Roman"/>
                <a:cs typeface="Times New Roman"/>
              </a:rPr>
              <a:t>)</a:t>
            </a:r>
            <a:r>
              <a:rPr dirty="0" baseline="68713" sz="2850" spc="195">
                <a:latin typeface="Lucida Grande"/>
                <a:cs typeface="Lucida Grande"/>
              </a:rPr>
              <a:t>E</a:t>
            </a:r>
            <a:endParaRPr baseline="68713" sz="2850">
              <a:latin typeface="Lucida Grande"/>
              <a:cs typeface="Lucida Grande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5496774" y="1915125"/>
            <a:ext cx="6616065" cy="3780790"/>
            <a:chOff x="5496774" y="1915125"/>
            <a:chExt cx="6616065" cy="3780790"/>
          </a:xfrm>
        </p:grpSpPr>
        <p:sp>
          <p:nvSpPr>
            <p:cNvPr id="102" name="object 102"/>
            <p:cNvSpPr/>
            <p:nvPr/>
          </p:nvSpPr>
          <p:spPr>
            <a:xfrm>
              <a:off x="5500901" y="1919253"/>
              <a:ext cx="6607809" cy="3772535"/>
            </a:xfrm>
            <a:custGeom>
              <a:avLst/>
              <a:gdLst/>
              <a:ahLst/>
              <a:cxnLst/>
              <a:rect l="l" t="t" r="r" b="b"/>
              <a:pathLst>
                <a:path w="6607809" h="3772535">
                  <a:moveTo>
                    <a:pt x="0" y="3772291"/>
                  </a:moveTo>
                  <a:lnTo>
                    <a:pt x="0" y="0"/>
                  </a:lnTo>
                </a:path>
                <a:path w="6607809" h="3772535">
                  <a:moveTo>
                    <a:pt x="6607547" y="3772291"/>
                  </a:moveTo>
                  <a:lnTo>
                    <a:pt x="6607547" y="0"/>
                  </a:lnTo>
                </a:path>
                <a:path w="6607809" h="3772535">
                  <a:moveTo>
                    <a:pt x="0" y="3772291"/>
                  </a:moveTo>
                  <a:lnTo>
                    <a:pt x="6607547" y="3772291"/>
                  </a:lnTo>
                </a:path>
                <a:path w="6607809" h="3772535">
                  <a:moveTo>
                    <a:pt x="0" y="0"/>
                  </a:moveTo>
                  <a:lnTo>
                    <a:pt x="6607547" y="0"/>
                  </a:lnTo>
                </a:path>
              </a:pathLst>
            </a:custGeom>
            <a:ln w="78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7997789" y="4347855"/>
              <a:ext cx="551815" cy="0"/>
            </a:xfrm>
            <a:custGeom>
              <a:avLst/>
              <a:gdLst/>
              <a:ahLst/>
              <a:cxnLst/>
              <a:rect l="l" t="t" r="r" b="b"/>
              <a:pathLst>
                <a:path w="551815" h="0">
                  <a:moveTo>
                    <a:pt x="0" y="0"/>
                  </a:moveTo>
                  <a:lnTo>
                    <a:pt x="275872" y="0"/>
                  </a:lnTo>
                  <a:lnTo>
                    <a:pt x="551745" y="0"/>
                  </a:lnTo>
                </a:path>
              </a:pathLst>
            </a:custGeom>
            <a:ln w="29545">
              <a:solidFill>
                <a:srgbClr val="023EFF"/>
              </a:solidFill>
              <a:prstDash val="lgDash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7997789" y="4732199"/>
              <a:ext cx="551815" cy="0"/>
            </a:xfrm>
            <a:custGeom>
              <a:avLst/>
              <a:gdLst/>
              <a:ahLst/>
              <a:cxnLst/>
              <a:rect l="l" t="t" r="r" b="b"/>
              <a:pathLst>
                <a:path w="551815" h="0">
                  <a:moveTo>
                    <a:pt x="0" y="0"/>
                  </a:moveTo>
                  <a:lnTo>
                    <a:pt x="275872" y="0"/>
                  </a:lnTo>
                  <a:lnTo>
                    <a:pt x="551745" y="0"/>
                  </a:lnTo>
                </a:path>
              </a:pathLst>
            </a:custGeom>
            <a:ln w="29545">
              <a:solidFill>
                <a:srgbClr val="FF7C00"/>
              </a:solidFill>
              <a:prstDash val="sysDashDot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7997789" y="5116544"/>
              <a:ext cx="551815" cy="0"/>
            </a:xfrm>
            <a:custGeom>
              <a:avLst/>
              <a:gdLst/>
              <a:ahLst/>
              <a:cxnLst/>
              <a:rect l="l" t="t" r="r" b="b"/>
              <a:pathLst>
                <a:path w="551815" h="0">
                  <a:moveTo>
                    <a:pt x="0" y="0"/>
                  </a:moveTo>
                  <a:lnTo>
                    <a:pt x="275872" y="0"/>
                  </a:lnTo>
                  <a:lnTo>
                    <a:pt x="551745" y="0"/>
                  </a:lnTo>
                </a:path>
              </a:pathLst>
            </a:custGeom>
            <a:ln w="29545">
              <a:solidFill>
                <a:srgbClr val="1AC938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7997789" y="5500888"/>
              <a:ext cx="551815" cy="0"/>
            </a:xfrm>
            <a:custGeom>
              <a:avLst/>
              <a:gdLst/>
              <a:ahLst/>
              <a:cxnLst/>
              <a:rect l="l" t="t" r="r" b="b"/>
              <a:pathLst>
                <a:path w="551815" h="0">
                  <a:moveTo>
                    <a:pt x="0" y="0"/>
                  </a:moveTo>
                  <a:lnTo>
                    <a:pt x="275872" y="0"/>
                  </a:lnTo>
                  <a:lnTo>
                    <a:pt x="551745" y="0"/>
                  </a:lnTo>
                </a:path>
              </a:pathLst>
            </a:custGeom>
            <a:ln w="29545">
              <a:solidFill>
                <a:srgbClr val="E8000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7" name="object 107"/>
          <p:cNvSpPr txBox="1"/>
          <p:nvPr/>
        </p:nvSpPr>
        <p:spPr>
          <a:xfrm>
            <a:off x="8757532" y="4102270"/>
            <a:ext cx="773430" cy="15633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95"/>
              </a:spcBef>
            </a:pPr>
            <a:r>
              <a:rPr dirty="0" sz="2150" spc="-25">
                <a:latin typeface="Times New Roman"/>
                <a:cs typeface="Times New Roman"/>
              </a:rPr>
              <a:t>CRW </a:t>
            </a:r>
            <a:r>
              <a:rPr dirty="0" sz="2150" spc="-65">
                <a:latin typeface="Times New Roman"/>
                <a:cs typeface="Times New Roman"/>
              </a:rPr>
              <a:t>BADA </a:t>
            </a:r>
            <a:r>
              <a:rPr dirty="0" sz="2150" spc="-20">
                <a:latin typeface="Times New Roman"/>
                <a:cs typeface="Times New Roman"/>
              </a:rPr>
              <a:t>FJSC</a:t>
            </a: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2150">
                <a:latin typeface="Times New Roman"/>
                <a:cs typeface="Times New Roman"/>
              </a:rPr>
              <a:t>In</a:t>
            </a:r>
            <a:r>
              <a:rPr dirty="0" sz="2150" spc="125">
                <a:latin typeface="Times New Roman"/>
                <a:cs typeface="Times New Roman"/>
              </a:rPr>
              <a:t> </a:t>
            </a:r>
            <a:r>
              <a:rPr dirty="0" sz="2150" spc="-25">
                <a:latin typeface="Times New Roman"/>
                <a:cs typeface="Times New Roman"/>
              </a:rPr>
              <a:t>Seq</a:t>
            </a:r>
            <a:endParaRPr sz="2150">
              <a:latin typeface="Times New Roman"/>
              <a:cs typeface="Times New Roman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10069937" y="4333082"/>
            <a:ext cx="551815" cy="798830"/>
            <a:chOff x="10069937" y="4333082"/>
            <a:chExt cx="551815" cy="798830"/>
          </a:xfrm>
        </p:grpSpPr>
        <p:sp>
          <p:nvSpPr>
            <p:cNvPr id="109" name="object 109"/>
            <p:cNvSpPr/>
            <p:nvPr/>
          </p:nvSpPr>
          <p:spPr>
            <a:xfrm>
              <a:off x="10069937" y="4347855"/>
              <a:ext cx="551815" cy="0"/>
            </a:xfrm>
            <a:custGeom>
              <a:avLst/>
              <a:gdLst/>
              <a:ahLst/>
              <a:cxnLst/>
              <a:rect l="l" t="t" r="r" b="b"/>
              <a:pathLst>
                <a:path w="551815" h="0">
                  <a:moveTo>
                    <a:pt x="0" y="0"/>
                  </a:moveTo>
                  <a:lnTo>
                    <a:pt x="275872" y="0"/>
                  </a:lnTo>
                  <a:lnTo>
                    <a:pt x="551745" y="0"/>
                  </a:lnTo>
                </a:path>
              </a:pathLst>
            </a:custGeom>
            <a:ln w="29545">
              <a:solidFill>
                <a:srgbClr val="8032DA"/>
              </a:solidFill>
              <a:prstDash val="sysDashDot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0069937" y="4732200"/>
              <a:ext cx="551815" cy="0"/>
            </a:xfrm>
            <a:custGeom>
              <a:avLst/>
              <a:gdLst/>
              <a:ahLst/>
              <a:cxnLst/>
              <a:rect l="l" t="t" r="r" b="b"/>
              <a:pathLst>
                <a:path w="551815" h="0">
                  <a:moveTo>
                    <a:pt x="0" y="0"/>
                  </a:moveTo>
                  <a:lnTo>
                    <a:pt x="275872" y="0"/>
                  </a:lnTo>
                  <a:lnTo>
                    <a:pt x="551745" y="0"/>
                  </a:lnTo>
                </a:path>
              </a:pathLst>
            </a:custGeom>
            <a:ln w="29545">
              <a:solidFill>
                <a:srgbClr val="1C91BD"/>
              </a:solidFill>
              <a:prstDash val="lgDash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0069937" y="5116544"/>
              <a:ext cx="551815" cy="0"/>
            </a:xfrm>
            <a:custGeom>
              <a:avLst/>
              <a:gdLst/>
              <a:ahLst/>
              <a:cxnLst/>
              <a:rect l="l" t="t" r="r" b="b"/>
              <a:pathLst>
                <a:path w="551815" h="0">
                  <a:moveTo>
                    <a:pt x="0" y="0"/>
                  </a:moveTo>
                  <a:lnTo>
                    <a:pt x="275872" y="0"/>
                  </a:lnTo>
                  <a:lnTo>
                    <a:pt x="551745" y="0"/>
                  </a:lnTo>
                </a:path>
              </a:pathLst>
            </a:custGeom>
            <a:ln w="2954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2" name="object 112"/>
          <p:cNvSpPr txBox="1"/>
          <p:nvPr/>
        </p:nvSpPr>
        <p:spPr>
          <a:xfrm>
            <a:off x="10829680" y="4102270"/>
            <a:ext cx="1240790" cy="1178560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2150" spc="-20">
                <a:latin typeface="Times New Roman"/>
                <a:cs typeface="Times New Roman"/>
              </a:rPr>
              <a:t>MPSC</a:t>
            </a:r>
            <a:endParaRPr sz="2150">
              <a:latin typeface="Times New Roman"/>
              <a:cs typeface="Times New Roman"/>
            </a:endParaRPr>
          </a:p>
          <a:p>
            <a:pPr marL="12700" marR="5080">
              <a:lnSpc>
                <a:spcPct val="117300"/>
              </a:lnSpc>
            </a:pPr>
            <a:r>
              <a:rPr dirty="0" sz="2150" spc="-10">
                <a:latin typeface="Times New Roman"/>
                <a:cs typeface="Times New Roman"/>
              </a:rPr>
              <a:t>modMPSC </a:t>
            </a:r>
            <a:r>
              <a:rPr dirty="0" sz="2150" spc="-20">
                <a:latin typeface="Times New Roman"/>
                <a:cs typeface="Times New Roman"/>
              </a:rPr>
              <a:t>X-</a:t>
            </a:r>
            <a:r>
              <a:rPr dirty="0" sz="2150" spc="-25">
                <a:latin typeface="Times New Roman"/>
                <a:cs typeface="Times New Roman"/>
              </a:rPr>
              <a:t>ray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96900" y="1781556"/>
            <a:ext cx="276860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600" spc="-155">
                <a:latin typeface="Arial"/>
                <a:cs typeface="Arial"/>
              </a:rPr>
              <a:t>We</a:t>
            </a:r>
            <a:r>
              <a:rPr dirty="0" sz="2600" spc="-1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find</a:t>
            </a:r>
            <a:r>
              <a:rPr dirty="0" sz="2600" spc="-13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that</a:t>
            </a:r>
            <a:r>
              <a:rPr dirty="0" sz="2600" spc="-145">
                <a:latin typeface="Arial"/>
                <a:cs typeface="Arial"/>
              </a:rPr>
              <a:t> </a:t>
            </a:r>
            <a:r>
              <a:rPr dirty="0" sz="2600" spc="-120">
                <a:latin typeface="Arial"/>
                <a:cs typeface="Arial"/>
              </a:rPr>
              <a:t>Rg(n)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25500" y="2061972"/>
            <a:ext cx="284099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latin typeface="Arial"/>
                <a:cs typeface="Arial"/>
              </a:rPr>
              <a:t>trajectories</a:t>
            </a:r>
            <a:r>
              <a:rPr dirty="0" sz="2600" spc="-155">
                <a:latin typeface="Arial"/>
                <a:cs typeface="Arial"/>
              </a:rPr>
              <a:t> </a:t>
            </a:r>
            <a:r>
              <a:rPr dirty="0" sz="2600" spc="-70">
                <a:latin typeface="Arial"/>
                <a:cs typeface="Arial"/>
              </a:rPr>
              <a:t>are</a:t>
            </a:r>
            <a:r>
              <a:rPr dirty="0" sz="2600" spc="-150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only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296900" y="2339340"/>
            <a:ext cx="3807460" cy="1656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>
              <a:lnSpc>
                <a:spcPts val="2665"/>
              </a:lnSpc>
              <a:spcBef>
                <a:spcPts val="100"/>
              </a:spcBef>
            </a:pPr>
            <a:r>
              <a:rPr dirty="0" sz="2600" spc="-10">
                <a:latin typeface="Arial"/>
                <a:cs typeface="Arial"/>
              </a:rPr>
              <a:t>matched</a:t>
            </a:r>
            <a:r>
              <a:rPr dirty="0" sz="2600" spc="-13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well</a:t>
            </a:r>
            <a:r>
              <a:rPr dirty="0" sz="2600" spc="-1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with</a:t>
            </a:r>
            <a:r>
              <a:rPr dirty="0" sz="2600" spc="-135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the</a:t>
            </a:r>
            <a:endParaRPr sz="2600">
              <a:latin typeface="Arial"/>
              <a:cs typeface="Arial"/>
            </a:endParaRPr>
          </a:p>
          <a:p>
            <a:pPr marL="241300">
              <a:lnSpc>
                <a:spcPts val="2210"/>
              </a:lnSpc>
            </a:pPr>
            <a:r>
              <a:rPr dirty="0" sz="2600">
                <a:latin typeface="Arial"/>
                <a:cs typeface="Arial"/>
              </a:rPr>
              <a:t>addition</a:t>
            </a:r>
            <a:r>
              <a:rPr dirty="0" sz="2600" spc="-16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of</a:t>
            </a:r>
            <a:r>
              <a:rPr dirty="0" sz="2600" spc="-160">
                <a:latin typeface="Arial"/>
                <a:cs typeface="Arial"/>
              </a:rPr>
              <a:t> </a:t>
            </a:r>
            <a:r>
              <a:rPr dirty="0" sz="2600" spc="-80">
                <a:latin typeface="Arial"/>
                <a:cs typeface="Arial"/>
              </a:rPr>
              <a:t>a</a:t>
            </a:r>
            <a:r>
              <a:rPr dirty="0" sz="2600" spc="-160">
                <a:latin typeface="Arial"/>
                <a:cs typeface="Arial"/>
              </a:rPr>
              <a:t> </a:t>
            </a:r>
            <a:r>
              <a:rPr dirty="0" sz="2600" spc="-30">
                <a:latin typeface="Arial"/>
                <a:cs typeface="Arial"/>
              </a:rPr>
              <a:t>side</a:t>
            </a:r>
            <a:r>
              <a:rPr dirty="0" sz="2600" spc="-16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chain</a:t>
            </a:r>
            <a:endParaRPr sz="2600">
              <a:latin typeface="Arial"/>
              <a:cs typeface="Arial"/>
            </a:endParaRPr>
          </a:p>
          <a:p>
            <a:pPr marL="241300" marR="5080">
              <a:lnSpc>
                <a:spcPct val="70000"/>
              </a:lnSpc>
              <a:spcBef>
                <a:spcPts val="480"/>
              </a:spcBef>
            </a:pPr>
            <a:r>
              <a:rPr dirty="0" sz="2600" spc="-30">
                <a:latin typeface="Arial"/>
                <a:cs typeface="Arial"/>
              </a:rPr>
              <a:t>representation</a:t>
            </a:r>
            <a:r>
              <a:rPr dirty="0" sz="2600" spc="-125">
                <a:latin typeface="Arial"/>
                <a:cs typeface="Arial"/>
              </a:rPr>
              <a:t> </a:t>
            </a:r>
            <a:r>
              <a:rPr dirty="0" sz="2600" spc="-254">
                <a:latin typeface="Arial"/>
                <a:cs typeface="Arial"/>
              </a:rPr>
              <a:t>(FJSC</a:t>
            </a:r>
            <a:r>
              <a:rPr dirty="0" sz="2600" spc="-13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and </a:t>
            </a:r>
            <a:r>
              <a:rPr dirty="0" sz="2600" spc="-10">
                <a:latin typeface="Arial"/>
                <a:cs typeface="Arial"/>
              </a:rPr>
              <a:t>above)</a:t>
            </a:r>
            <a:endParaRPr sz="2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dirty="0" sz="2600" spc="-155">
                <a:latin typeface="Arial"/>
                <a:cs typeface="Arial"/>
              </a:rPr>
              <a:t>The</a:t>
            </a:r>
            <a:r>
              <a:rPr dirty="0" sz="2600" spc="-170">
                <a:latin typeface="Arial"/>
                <a:cs typeface="Arial"/>
              </a:rPr>
              <a:t> </a:t>
            </a:r>
            <a:r>
              <a:rPr dirty="0" sz="2600" spc="-25">
                <a:latin typeface="Arial"/>
                <a:cs typeface="Arial"/>
              </a:rPr>
              <a:t>modMPSC/MSPC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525500" y="3851148"/>
            <a:ext cx="335343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latin typeface="Arial"/>
                <a:cs typeface="Arial"/>
              </a:rPr>
              <a:t>models</a:t>
            </a:r>
            <a:r>
              <a:rPr dirty="0" sz="2600" spc="-175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match</a:t>
            </a:r>
            <a:r>
              <a:rPr dirty="0" sz="2600" spc="-17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the</a:t>
            </a:r>
            <a:r>
              <a:rPr dirty="0" sz="2600" spc="-165">
                <a:latin typeface="Arial"/>
                <a:cs typeface="Arial"/>
              </a:rPr>
              <a:t> </a:t>
            </a:r>
            <a:r>
              <a:rPr dirty="0" sz="2600" spc="-105">
                <a:latin typeface="Arial"/>
                <a:cs typeface="Arial"/>
              </a:rPr>
              <a:t>x-</a:t>
            </a:r>
            <a:r>
              <a:rPr dirty="0" sz="2600" spc="-25">
                <a:latin typeface="Arial"/>
                <a:cs typeface="Arial"/>
              </a:rPr>
              <a:t>ray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525500" y="4131564"/>
            <a:ext cx="322135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latin typeface="Arial"/>
                <a:cs typeface="Arial"/>
              </a:rPr>
              <a:t>structures</a:t>
            </a:r>
            <a:r>
              <a:rPr dirty="0" sz="2600" spc="-175">
                <a:latin typeface="Arial"/>
                <a:cs typeface="Arial"/>
              </a:rPr>
              <a:t> </a:t>
            </a:r>
            <a:r>
              <a:rPr dirty="0" sz="2600" spc="-90">
                <a:latin typeface="Arial"/>
                <a:cs typeface="Arial"/>
              </a:rPr>
              <a:t>very</a:t>
            </a:r>
            <a:r>
              <a:rPr dirty="0" sz="2600" spc="-170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closely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296900" y="4536948"/>
            <a:ext cx="404241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600" spc="-55">
                <a:latin typeface="Arial"/>
                <a:cs typeface="Arial"/>
              </a:rPr>
              <a:t>Only</a:t>
            </a:r>
            <a:r>
              <a:rPr dirty="0" sz="2600" spc="-15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bond-</a:t>
            </a:r>
            <a:r>
              <a:rPr dirty="0" sz="2600" spc="-65">
                <a:latin typeface="Arial"/>
                <a:cs typeface="Arial"/>
              </a:rPr>
              <a:t>angle,</a:t>
            </a:r>
            <a:r>
              <a:rPr dirty="0" sz="2600" spc="-15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dihedral-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525500" y="4817364"/>
            <a:ext cx="302704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65">
                <a:latin typeface="Arial"/>
                <a:cs typeface="Arial"/>
              </a:rPr>
              <a:t>angle,</a:t>
            </a:r>
            <a:r>
              <a:rPr dirty="0" sz="2600" spc="-170">
                <a:latin typeface="Arial"/>
                <a:cs typeface="Arial"/>
              </a:rPr>
              <a:t> </a:t>
            </a:r>
            <a:r>
              <a:rPr dirty="0" sz="2600" spc="-35">
                <a:latin typeface="Arial"/>
                <a:cs typeface="Arial"/>
              </a:rPr>
              <a:t>and</a:t>
            </a:r>
            <a:r>
              <a:rPr dirty="0" sz="2600" spc="-160">
                <a:latin typeface="Arial"/>
                <a:cs typeface="Arial"/>
              </a:rPr>
              <a:t> </a:t>
            </a:r>
            <a:r>
              <a:rPr dirty="0" sz="2600" spc="-30">
                <a:latin typeface="Arial"/>
                <a:cs typeface="Arial"/>
              </a:rPr>
              <a:t>side</a:t>
            </a:r>
            <a:r>
              <a:rPr dirty="0" sz="2600" spc="-155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chain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525500" y="5097780"/>
            <a:ext cx="357759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30">
                <a:latin typeface="Arial"/>
                <a:cs typeface="Arial"/>
              </a:rPr>
              <a:t>representations</a:t>
            </a:r>
            <a:r>
              <a:rPr dirty="0" sz="2600" spc="-135">
                <a:latin typeface="Arial"/>
                <a:cs typeface="Arial"/>
              </a:rPr>
              <a:t> </a:t>
            </a:r>
            <a:r>
              <a:rPr dirty="0" sz="2600" spc="-70">
                <a:latin typeface="Arial"/>
                <a:cs typeface="Arial"/>
              </a:rPr>
              <a:t>are</a:t>
            </a:r>
            <a:r>
              <a:rPr dirty="0" sz="2600" spc="-125">
                <a:latin typeface="Arial"/>
                <a:cs typeface="Arial"/>
              </a:rPr>
              <a:t> </a:t>
            </a:r>
            <a:r>
              <a:rPr dirty="0" sz="2600" spc="-20">
                <a:latin typeface="Arial"/>
                <a:cs typeface="Arial"/>
              </a:rPr>
              <a:t>used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25500" y="5362955"/>
            <a:ext cx="362204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latin typeface="Arial"/>
                <a:cs typeface="Arial"/>
              </a:rPr>
              <a:t>to</a:t>
            </a:r>
            <a:r>
              <a:rPr dirty="0" sz="2600" spc="-145">
                <a:latin typeface="Arial"/>
                <a:cs typeface="Arial"/>
              </a:rPr>
              <a:t> </a:t>
            </a:r>
            <a:r>
              <a:rPr dirty="0" sz="2600" spc="-30">
                <a:latin typeface="Arial"/>
                <a:cs typeface="Arial"/>
              </a:rPr>
              <a:t>restrain</a:t>
            </a:r>
            <a:r>
              <a:rPr dirty="0" sz="2600" spc="-145">
                <a:latin typeface="Arial"/>
                <a:cs typeface="Arial"/>
              </a:rPr>
              <a:t> </a:t>
            </a:r>
            <a:r>
              <a:rPr dirty="0" sz="2600" spc="-10">
                <a:latin typeface="Arial"/>
                <a:cs typeface="Arial"/>
              </a:rPr>
              <a:t>the</a:t>
            </a:r>
            <a:r>
              <a:rPr dirty="0" sz="2600" spc="-14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molecule</a:t>
            </a:r>
            <a:r>
              <a:rPr dirty="0" sz="2600" spc="-155">
                <a:latin typeface="Arial"/>
                <a:cs typeface="Arial"/>
              </a:rPr>
              <a:t> </a:t>
            </a:r>
            <a:r>
              <a:rPr dirty="0" sz="2600" spc="-315">
                <a:latin typeface="Arial"/>
                <a:cs typeface="Arial"/>
              </a:rPr>
              <a:t>–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25500" y="5643372"/>
            <a:ext cx="231965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45">
                <a:latin typeface="Arial"/>
                <a:cs typeface="Arial"/>
              </a:rPr>
              <a:t>NOTHING</a:t>
            </a:r>
            <a:r>
              <a:rPr dirty="0" sz="2600" spc="-150">
                <a:latin typeface="Arial"/>
                <a:cs typeface="Arial"/>
              </a:rPr>
              <a:t> </a:t>
            </a:r>
            <a:r>
              <a:rPr dirty="0" sz="2600" spc="-170">
                <a:latin typeface="Arial"/>
                <a:cs typeface="Arial"/>
              </a:rPr>
              <a:t>ELSE!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962850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90">
                <a:solidFill>
                  <a:srgbClr val="000000"/>
                </a:solidFill>
              </a:rPr>
              <a:t>Which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155">
                <a:solidFill>
                  <a:srgbClr val="000000"/>
                </a:solidFill>
              </a:rPr>
              <a:t>models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215">
                <a:solidFill>
                  <a:srgbClr val="000000"/>
                </a:solidFill>
              </a:rPr>
              <a:t>were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254">
                <a:solidFill>
                  <a:srgbClr val="000000"/>
                </a:solidFill>
              </a:rPr>
              <a:t>had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55">
                <a:solidFill>
                  <a:srgbClr val="000000"/>
                </a:solidFill>
              </a:rPr>
              <a:t>the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110">
                <a:solidFill>
                  <a:srgbClr val="000000"/>
                </a:solidFill>
              </a:rPr>
              <a:t>closest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350">
                <a:solidFill>
                  <a:srgbClr val="000000"/>
                </a:solidFill>
              </a:rPr>
              <a:t>Rg(n)?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5485337" y="2287360"/>
            <a:ext cx="5741035" cy="3451225"/>
            <a:chOff x="5485337" y="2287360"/>
            <a:chExt cx="5741035" cy="3451225"/>
          </a:xfrm>
        </p:grpSpPr>
        <p:sp>
          <p:nvSpPr>
            <p:cNvPr id="4" name="object 4"/>
            <p:cNvSpPr/>
            <p:nvPr/>
          </p:nvSpPr>
          <p:spPr>
            <a:xfrm>
              <a:off x="5799024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799024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ln w="11566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831690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831690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ln w="11566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864357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864357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ln w="11566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897023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897023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ln w="11566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929690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929690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ln w="11566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962356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962356" y="5682415"/>
              <a:ext cx="0" cy="55880"/>
            </a:xfrm>
            <a:custGeom>
              <a:avLst/>
              <a:gdLst/>
              <a:ahLst/>
              <a:cxnLst/>
              <a:rect l="l" t="t" r="r" b="b"/>
              <a:pathLst>
                <a:path w="0" h="55879">
                  <a:moveTo>
                    <a:pt x="0" y="0"/>
                  </a:moveTo>
                  <a:lnTo>
                    <a:pt x="0" y="55576"/>
                  </a:lnTo>
                </a:path>
              </a:pathLst>
            </a:custGeom>
            <a:ln w="11566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485337" y="5682415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485337" y="5682415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ln w="1157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485337" y="5099174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485337" y="5099174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ln w="1157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485337" y="4515933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485337" y="4515933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ln w="1157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485337" y="3932692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485337" y="3932692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ln w="1157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485337" y="3349451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485337" y="3349451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ln w="1157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485337" y="2766211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485337" y="2766211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 h="0">
                  <a:moveTo>
                    <a:pt x="55519" y="0"/>
                  </a:moveTo>
                  <a:lnTo>
                    <a:pt x="0" y="0"/>
                  </a:lnTo>
                </a:path>
              </a:pathLst>
            </a:custGeom>
            <a:ln w="1157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897023" y="563359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4">
                  <a:moveTo>
                    <a:pt x="0" y="26923"/>
                  </a:moveTo>
                  <a:lnTo>
                    <a:pt x="0" y="0"/>
                  </a:lnTo>
                </a:path>
              </a:pathLst>
            </a:custGeom>
            <a:ln w="18506">
              <a:solidFill>
                <a:srgbClr val="E8000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785984" y="5660521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E800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785984" y="5660521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E8000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785984" y="5633598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E800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8785984" y="5633598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E8000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818650" y="5680670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8032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818650" y="5680670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8032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818650" y="5624731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8032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818650" y="5624731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8032D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0962356" y="5585453"/>
              <a:ext cx="0" cy="83185"/>
            </a:xfrm>
            <a:custGeom>
              <a:avLst/>
              <a:gdLst/>
              <a:ahLst/>
              <a:cxnLst/>
              <a:rect l="l" t="t" r="r" b="b"/>
              <a:pathLst>
                <a:path w="0" h="83185">
                  <a:moveTo>
                    <a:pt x="0" y="82918"/>
                  </a:moveTo>
                  <a:lnTo>
                    <a:pt x="0" y="0"/>
                  </a:lnTo>
                </a:path>
              </a:pathLst>
            </a:custGeom>
            <a:ln w="18506">
              <a:solidFill>
                <a:srgbClr val="1C91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0851317" y="5668372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1C91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0851317" y="5668372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1C91B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0851317" y="5585453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1C91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0851317" y="5585453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1C91B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99861" y="5549802"/>
              <a:ext cx="194325" cy="13724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837153" y="5560009"/>
              <a:ext cx="185420" cy="122555"/>
            </a:xfrm>
            <a:custGeom>
              <a:avLst/>
              <a:gdLst/>
              <a:ahLst/>
              <a:cxnLst/>
              <a:rect l="l" t="t" r="r" b="b"/>
              <a:pathLst>
                <a:path w="185420" h="122554">
                  <a:moveTo>
                    <a:pt x="185064" y="62268"/>
                  </a:moveTo>
                  <a:lnTo>
                    <a:pt x="123380" y="62268"/>
                  </a:lnTo>
                  <a:lnTo>
                    <a:pt x="123380" y="0"/>
                  </a:lnTo>
                  <a:lnTo>
                    <a:pt x="61683" y="0"/>
                  </a:lnTo>
                  <a:lnTo>
                    <a:pt x="61683" y="62268"/>
                  </a:lnTo>
                  <a:lnTo>
                    <a:pt x="0" y="62268"/>
                  </a:lnTo>
                  <a:lnTo>
                    <a:pt x="0" y="121983"/>
                  </a:lnTo>
                  <a:lnTo>
                    <a:pt x="185064" y="121983"/>
                  </a:lnTo>
                  <a:lnTo>
                    <a:pt x="185064" y="62268"/>
                  </a:lnTo>
                  <a:close/>
                </a:path>
              </a:pathLst>
            </a:custGeom>
            <a:solidFill>
              <a:srgbClr val="8032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9837157" y="5560073"/>
              <a:ext cx="185420" cy="122555"/>
            </a:xfrm>
            <a:custGeom>
              <a:avLst/>
              <a:gdLst/>
              <a:ahLst/>
              <a:cxnLst/>
              <a:rect l="l" t="t" r="r" b="b"/>
              <a:pathLst>
                <a:path w="185420" h="122554">
                  <a:moveTo>
                    <a:pt x="185065" y="122341"/>
                  </a:moveTo>
                  <a:lnTo>
                    <a:pt x="185065" y="61751"/>
                  </a:lnTo>
                  <a:lnTo>
                    <a:pt x="123377" y="61751"/>
                  </a:lnTo>
                  <a:lnTo>
                    <a:pt x="123377" y="0"/>
                  </a:lnTo>
                  <a:lnTo>
                    <a:pt x="61688" y="0"/>
                  </a:lnTo>
                  <a:lnTo>
                    <a:pt x="61688" y="61751"/>
                  </a:lnTo>
                  <a:lnTo>
                    <a:pt x="0" y="61751"/>
                  </a:lnTo>
                  <a:lnTo>
                    <a:pt x="0" y="122341"/>
                  </a:lnTo>
                </a:path>
              </a:pathLst>
            </a:custGeom>
            <a:ln w="9259">
              <a:solidFill>
                <a:srgbClr val="8032D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65194" y="5529656"/>
              <a:ext cx="194324" cy="15738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540857" y="2293149"/>
              <a:ext cx="5680075" cy="3389629"/>
            </a:xfrm>
            <a:custGeom>
              <a:avLst/>
              <a:gdLst/>
              <a:ahLst/>
              <a:cxnLst/>
              <a:rect l="l" t="t" r="r" b="b"/>
              <a:pathLst>
                <a:path w="5680075" h="3389629">
                  <a:moveTo>
                    <a:pt x="0" y="3389265"/>
                  </a:moveTo>
                  <a:lnTo>
                    <a:pt x="0" y="0"/>
                  </a:lnTo>
                </a:path>
                <a:path w="5680075" h="3389629">
                  <a:moveTo>
                    <a:pt x="5679666" y="3389265"/>
                  </a:moveTo>
                  <a:lnTo>
                    <a:pt x="5679666" y="0"/>
                  </a:lnTo>
                </a:path>
                <a:path w="5680075" h="3389629">
                  <a:moveTo>
                    <a:pt x="0" y="3389265"/>
                  </a:moveTo>
                  <a:lnTo>
                    <a:pt x="5679666" y="3389265"/>
                  </a:lnTo>
                </a:path>
                <a:path w="5680075" h="3389629">
                  <a:moveTo>
                    <a:pt x="0" y="0"/>
                  </a:moveTo>
                  <a:lnTo>
                    <a:pt x="5679666" y="0"/>
                  </a:lnTo>
                </a:path>
              </a:pathLst>
            </a:custGeom>
            <a:ln w="11572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 rot="20100000">
            <a:off x="5464809" y="5874286"/>
            <a:ext cx="668368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65"/>
              </a:lnSpc>
            </a:pPr>
            <a:r>
              <a:rPr dirty="0" sz="2150" spc="-60">
                <a:solidFill>
                  <a:srgbClr val="262626"/>
                </a:solidFill>
                <a:latin typeface="Times New Roman"/>
                <a:cs typeface="Times New Roman"/>
              </a:rPr>
              <a:t>CRW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20100000">
            <a:off x="6430618" y="5904875"/>
            <a:ext cx="801791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65"/>
              </a:lnSpc>
            </a:pPr>
            <a:r>
              <a:rPr dirty="0" sz="2150" spc="-60">
                <a:solidFill>
                  <a:srgbClr val="262626"/>
                </a:solidFill>
                <a:latin typeface="Times New Roman"/>
                <a:cs typeface="Times New Roman"/>
              </a:rPr>
              <a:t>BADA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20100000">
            <a:off x="7523486" y="5877434"/>
            <a:ext cx="681688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65"/>
              </a:lnSpc>
            </a:pPr>
            <a:r>
              <a:rPr dirty="0" sz="2150" spc="-20">
                <a:solidFill>
                  <a:srgbClr val="262626"/>
                </a:solidFill>
                <a:latin typeface="Times New Roman"/>
                <a:cs typeface="Times New Roman"/>
              </a:rPr>
              <a:t>FJSC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0100000">
            <a:off x="8519122" y="5894507"/>
            <a:ext cx="755501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65"/>
              </a:lnSpc>
            </a:pPr>
            <a:r>
              <a:rPr dirty="0" sz="2150">
                <a:solidFill>
                  <a:srgbClr val="262626"/>
                </a:solidFill>
                <a:latin typeface="Times New Roman"/>
                <a:cs typeface="Times New Roman"/>
              </a:rPr>
              <a:t>In</a:t>
            </a:r>
            <a:r>
              <a:rPr dirty="0" sz="2150" spc="12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2150" spc="-75">
                <a:solidFill>
                  <a:srgbClr val="262626"/>
                </a:solidFill>
                <a:latin typeface="Times New Roman"/>
                <a:cs typeface="Times New Roman"/>
              </a:rPr>
              <a:t>Seq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0100000">
            <a:off x="9537009" y="5901099"/>
            <a:ext cx="785129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65"/>
              </a:lnSpc>
            </a:pPr>
            <a:r>
              <a:rPr dirty="0" sz="2150" spc="-20">
                <a:solidFill>
                  <a:srgbClr val="262626"/>
                </a:solidFill>
                <a:latin typeface="Times New Roman"/>
                <a:cs typeface="Times New Roman"/>
              </a:rPr>
              <a:t>MPSC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0100000">
            <a:off x="10334988" y="6004644"/>
            <a:ext cx="1254575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65"/>
              </a:lnSpc>
            </a:pPr>
            <a:r>
              <a:rPr dirty="0" sz="2150" spc="-10">
                <a:solidFill>
                  <a:srgbClr val="262626"/>
                </a:solidFill>
                <a:latin typeface="Times New Roman"/>
                <a:cs typeface="Times New Roman"/>
              </a:rPr>
              <a:t>modMPSC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984521" y="5488998"/>
            <a:ext cx="481330" cy="3581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2150" spc="-55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00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984521" y="4905757"/>
            <a:ext cx="481330" cy="3581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2150" spc="-55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05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984521" y="4322517"/>
            <a:ext cx="481330" cy="3581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2150" spc="-55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10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84521" y="3739276"/>
            <a:ext cx="481330" cy="3581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2150" spc="-55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15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984521" y="3156035"/>
            <a:ext cx="481330" cy="3581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2150" spc="-55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20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984521" y="2572793"/>
            <a:ext cx="481330" cy="3581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2150" spc="-55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2150" spc="-55">
                <a:solidFill>
                  <a:srgbClr val="262626"/>
                </a:solidFill>
                <a:latin typeface="Times New Roman"/>
                <a:cs typeface="Times New Roman"/>
              </a:rPr>
              <a:t>25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206585" y="3710260"/>
            <a:ext cx="881380" cy="153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855"/>
              </a:lnSpc>
            </a:pPr>
            <a:r>
              <a:rPr dirty="0" sz="1800" spc="-50">
                <a:solidFill>
                  <a:srgbClr val="262626"/>
                </a:solidFill>
                <a:latin typeface="Lucida Grande"/>
                <a:cs typeface="Lucida Grande"/>
              </a:rPr>
              <a:t>e</a:t>
            </a:r>
            <a:endParaRPr sz="1800">
              <a:latin typeface="Lucida Grande"/>
              <a:cs typeface="Lucida Grand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269842" y="3837686"/>
            <a:ext cx="251460" cy="7550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785"/>
              </a:lnSpc>
              <a:tabLst>
                <a:tab pos="702310" algn="l"/>
              </a:tabLst>
            </a:pPr>
            <a:r>
              <a:rPr dirty="0" sz="1750" spc="-25">
                <a:solidFill>
                  <a:srgbClr val="262626"/>
                </a:solidFill>
                <a:latin typeface="Times New Roman"/>
                <a:cs typeface="Times New Roman"/>
              </a:rPr>
              <a:t>MSE</a:t>
            </a:r>
            <a:r>
              <a:rPr dirty="0" sz="1750">
                <a:solidFill>
                  <a:srgbClr val="262626"/>
                </a:solidFill>
                <a:latin typeface="Times New Roman"/>
                <a:cs typeface="Times New Roman"/>
              </a:rPr>
              <a:t>	</a:t>
            </a:r>
            <a:r>
              <a:rPr dirty="0" sz="1750" spc="-1005" i="1">
                <a:solidFill>
                  <a:srgbClr val="262626"/>
                </a:solidFill>
                <a:latin typeface="Arial"/>
                <a:cs typeface="Arial"/>
              </a:rPr>
              <a:t>R</a:t>
            </a:r>
            <a:endParaRPr sz="17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352118" y="3633458"/>
            <a:ext cx="187325" cy="1016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305"/>
              </a:lnSpc>
            </a:pPr>
            <a:r>
              <a:rPr dirty="0" sz="1250" spc="-50" i="1">
                <a:solidFill>
                  <a:srgbClr val="262626"/>
                </a:solidFill>
                <a:latin typeface="Arial"/>
                <a:cs typeface="Arial"/>
              </a:rPr>
              <a:t>g</a:t>
            </a:r>
            <a:endParaRPr sz="12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213377" y="3382969"/>
            <a:ext cx="585470" cy="7600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580"/>
              </a:lnSpc>
              <a:tabLst>
                <a:tab pos="506730" algn="l"/>
              </a:tabLst>
            </a:pPr>
            <a:r>
              <a:rPr dirty="0" sz="2550" spc="-25">
                <a:solidFill>
                  <a:srgbClr val="262626"/>
                </a:solidFill>
                <a:latin typeface="Times New Roman"/>
                <a:cs typeface="Times New Roman"/>
              </a:rPr>
              <a:t>(</a:t>
            </a:r>
            <a:r>
              <a:rPr dirty="0" sz="2550" spc="-25" i="1">
                <a:solidFill>
                  <a:srgbClr val="262626"/>
                </a:solidFill>
                <a:latin typeface="Arial"/>
                <a:cs typeface="Arial"/>
              </a:rPr>
              <a:t>h</a:t>
            </a:r>
            <a:r>
              <a:rPr dirty="0" sz="2550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2550" spc="204" i="1">
                <a:solidFill>
                  <a:srgbClr val="262626"/>
                </a:solidFill>
                <a:latin typeface="Arial"/>
                <a:cs typeface="Arial"/>
              </a:rPr>
              <a:t>i</a:t>
            </a:r>
            <a:r>
              <a:rPr dirty="0" sz="2550" spc="204">
                <a:solidFill>
                  <a:srgbClr val="262626"/>
                </a:solidFill>
                <a:latin typeface="Times New Roman"/>
                <a:cs typeface="Times New Roman"/>
              </a:rPr>
              <a:t>)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403773" y="4410556"/>
            <a:ext cx="881380" cy="1657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855"/>
              </a:lnSpc>
            </a:pPr>
            <a:r>
              <a:rPr dirty="0" sz="1800" spc="-310">
                <a:solidFill>
                  <a:srgbClr val="262626"/>
                </a:solidFill>
                <a:latin typeface="Lucida Grande"/>
                <a:cs typeface="Lucida Grande"/>
              </a:rPr>
              <a:t>D</a:t>
            </a:r>
            <a:endParaRPr sz="1800">
              <a:latin typeface="Lucida Grande"/>
              <a:cs typeface="Lucida Grand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601907" y="4117647"/>
            <a:ext cx="881380" cy="153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855"/>
              </a:lnSpc>
            </a:pPr>
            <a:r>
              <a:rPr dirty="0" sz="1800" spc="-50">
                <a:solidFill>
                  <a:srgbClr val="262626"/>
                </a:solidFill>
                <a:latin typeface="Lucida Grande"/>
                <a:cs typeface="Lucida Grande"/>
              </a:rPr>
              <a:t>e</a:t>
            </a:r>
            <a:endParaRPr sz="1800">
              <a:latin typeface="Lucida Grande"/>
              <a:cs typeface="Lucida Grande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665165" y="4245072"/>
            <a:ext cx="251460" cy="654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785"/>
              </a:lnSpc>
            </a:pPr>
            <a:r>
              <a:rPr dirty="0" sz="1750" spc="-1005" i="1">
                <a:solidFill>
                  <a:srgbClr val="262626"/>
                </a:solidFill>
                <a:latin typeface="Arial"/>
                <a:cs typeface="Arial"/>
              </a:rPr>
              <a:t>R</a:t>
            </a:r>
            <a:endParaRPr sz="17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604428" y="3748961"/>
            <a:ext cx="187325" cy="3911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300"/>
              </a:lnSpc>
            </a:pPr>
            <a:r>
              <a:rPr dirty="0" sz="1250" spc="-35">
                <a:solidFill>
                  <a:srgbClr val="262626"/>
                </a:solidFill>
                <a:latin typeface="Times New Roman"/>
                <a:cs typeface="Times New Roman"/>
              </a:rPr>
              <a:t>X-</a:t>
            </a:r>
            <a:r>
              <a:rPr dirty="0" sz="1250" spc="-25">
                <a:solidFill>
                  <a:srgbClr val="262626"/>
                </a:solidFill>
                <a:latin typeface="Times New Roman"/>
                <a:cs typeface="Times New Roman"/>
              </a:rPr>
              <a:t>ray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608700" y="3618599"/>
            <a:ext cx="585470" cy="8178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610"/>
              </a:lnSpc>
              <a:tabLst>
                <a:tab pos="306705" algn="l"/>
                <a:tab pos="678815" algn="l"/>
              </a:tabLst>
            </a:pPr>
            <a:r>
              <a:rPr dirty="0" baseline="1089" sz="3825" spc="-735" i="1">
                <a:solidFill>
                  <a:srgbClr val="262626"/>
                </a:solidFill>
                <a:latin typeface="Arial"/>
                <a:cs typeface="Arial"/>
              </a:rPr>
              <a:t>h</a:t>
            </a:r>
            <a:r>
              <a:rPr dirty="0" baseline="1089" sz="3825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sz="1250" spc="-50" i="1">
                <a:solidFill>
                  <a:srgbClr val="262626"/>
                </a:solidFill>
                <a:latin typeface="Arial"/>
                <a:cs typeface="Arial"/>
              </a:rPr>
              <a:t>g</a:t>
            </a:r>
            <a:r>
              <a:rPr dirty="0" sz="1250" i="1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dirty="0" baseline="1089" sz="3825" spc="555" i="1">
                <a:solidFill>
                  <a:srgbClr val="262626"/>
                </a:solidFill>
                <a:latin typeface="Arial"/>
                <a:cs typeface="Arial"/>
              </a:rPr>
              <a:t>i</a:t>
            </a:r>
            <a:endParaRPr baseline="1089" sz="3825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403773" y="3399351"/>
            <a:ext cx="881380" cy="2444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855"/>
              </a:lnSpc>
            </a:pPr>
            <a:r>
              <a:rPr dirty="0" baseline="-33333" sz="1875" spc="44">
                <a:solidFill>
                  <a:srgbClr val="262626"/>
                </a:solidFill>
                <a:latin typeface="Times New Roman"/>
                <a:cs typeface="Times New Roman"/>
              </a:rPr>
              <a:t>2</a:t>
            </a:r>
            <a:r>
              <a:rPr dirty="0" sz="1800" spc="30">
                <a:solidFill>
                  <a:srgbClr val="262626"/>
                </a:solidFill>
                <a:latin typeface="Lucida Grande"/>
                <a:cs typeface="Lucida Grande"/>
              </a:rPr>
              <a:t>E</a:t>
            </a:r>
            <a:endParaRPr sz="1800">
              <a:latin typeface="Lucida Grande"/>
              <a:cs typeface="Lucida Grande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565972" y="3395628"/>
            <a:ext cx="9525" cy="1184910"/>
          </a:xfrm>
          <a:custGeom>
            <a:avLst/>
            <a:gdLst/>
            <a:ahLst/>
            <a:cxnLst/>
            <a:rect l="l" t="t" r="r" b="b"/>
            <a:pathLst>
              <a:path w="9525" h="1184910">
                <a:moveTo>
                  <a:pt x="9174" y="0"/>
                </a:moveTo>
                <a:lnTo>
                  <a:pt x="0" y="0"/>
                </a:lnTo>
                <a:lnTo>
                  <a:pt x="0" y="1184309"/>
                </a:lnTo>
                <a:lnTo>
                  <a:pt x="9174" y="1184309"/>
                </a:lnTo>
                <a:lnTo>
                  <a:pt x="9174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0" name="object 70"/>
          <p:cNvGrpSpPr/>
          <p:nvPr/>
        </p:nvGrpSpPr>
        <p:grpSpPr>
          <a:xfrm>
            <a:off x="5687984" y="2445197"/>
            <a:ext cx="222250" cy="2106295"/>
            <a:chOff x="5687984" y="2445197"/>
            <a:chExt cx="222250" cy="2106295"/>
          </a:xfrm>
        </p:grpSpPr>
        <p:sp>
          <p:nvSpPr>
            <p:cNvPr id="71" name="object 71"/>
            <p:cNvSpPr/>
            <p:nvPr/>
          </p:nvSpPr>
          <p:spPr>
            <a:xfrm>
              <a:off x="5799024" y="2454459"/>
              <a:ext cx="0" cy="2087880"/>
            </a:xfrm>
            <a:custGeom>
              <a:avLst/>
              <a:gdLst/>
              <a:ahLst/>
              <a:cxnLst/>
              <a:rect l="l" t="t" r="r" b="b"/>
              <a:pathLst>
                <a:path w="0" h="2087879">
                  <a:moveTo>
                    <a:pt x="0" y="2087616"/>
                  </a:moveTo>
                  <a:lnTo>
                    <a:pt x="0" y="0"/>
                  </a:lnTo>
                </a:path>
              </a:pathLst>
            </a:custGeom>
            <a:ln w="18506">
              <a:solidFill>
                <a:srgbClr val="023E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687984" y="4542076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023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687984" y="4542076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023E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687984" y="2454459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023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687984" y="2454459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023E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1862" y="3401011"/>
              <a:ext cx="194323" cy="194512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6720651" y="3095713"/>
            <a:ext cx="222250" cy="1748155"/>
            <a:chOff x="6720651" y="3095713"/>
            <a:chExt cx="222250" cy="1748155"/>
          </a:xfrm>
        </p:grpSpPr>
        <p:sp>
          <p:nvSpPr>
            <p:cNvPr id="78" name="object 78"/>
            <p:cNvSpPr/>
            <p:nvPr/>
          </p:nvSpPr>
          <p:spPr>
            <a:xfrm>
              <a:off x="6831690" y="3104976"/>
              <a:ext cx="0" cy="1729739"/>
            </a:xfrm>
            <a:custGeom>
              <a:avLst/>
              <a:gdLst/>
              <a:ahLst/>
              <a:cxnLst/>
              <a:rect l="l" t="t" r="r" b="b"/>
              <a:pathLst>
                <a:path w="0" h="1729739">
                  <a:moveTo>
                    <a:pt x="0" y="1729528"/>
                  </a:moveTo>
                  <a:lnTo>
                    <a:pt x="0" y="0"/>
                  </a:lnTo>
                </a:path>
              </a:pathLst>
            </a:custGeom>
            <a:ln w="18506">
              <a:solidFill>
                <a:srgbClr val="FF7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720651" y="4834504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FF7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720651" y="4834504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FF7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720651" y="3104976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FF7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720651" y="3104976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FF7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739157" y="3877112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20">
                  <a:moveTo>
                    <a:pt x="185065" y="0"/>
                  </a:moveTo>
                  <a:lnTo>
                    <a:pt x="0" y="0"/>
                  </a:lnTo>
                  <a:lnTo>
                    <a:pt x="0" y="185254"/>
                  </a:lnTo>
                  <a:lnTo>
                    <a:pt x="185065" y="185254"/>
                  </a:lnTo>
                  <a:lnTo>
                    <a:pt x="185065" y="0"/>
                  </a:lnTo>
                  <a:close/>
                </a:path>
              </a:pathLst>
            </a:custGeom>
            <a:solidFill>
              <a:srgbClr val="FF7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739157" y="3877112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20">
                  <a:moveTo>
                    <a:pt x="0" y="185254"/>
                  </a:moveTo>
                  <a:lnTo>
                    <a:pt x="185065" y="185254"/>
                  </a:lnTo>
                  <a:lnTo>
                    <a:pt x="185065" y="0"/>
                  </a:lnTo>
                  <a:lnTo>
                    <a:pt x="0" y="0"/>
                  </a:lnTo>
                  <a:lnTo>
                    <a:pt x="0" y="185254"/>
                  </a:lnTo>
                  <a:close/>
                </a:path>
              </a:pathLst>
            </a:custGeom>
            <a:ln w="9257">
              <a:solidFill>
                <a:srgbClr val="FF7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5" name="object 85"/>
          <p:cNvGrpSpPr/>
          <p:nvPr/>
        </p:nvGrpSpPr>
        <p:grpSpPr>
          <a:xfrm>
            <a:off x="7728866" y="5241101"/>
            <a:ext cx="271145" cy="271780"/>
            <a:chOff x="7728866" y="5241101"/>
            <a:chExt cx="271145" cy="271780"/>
          </a:xfrm>
        </p:grpSpPr>
        <p:sp>
          <p:nvSpPr>
            <p:cNvPr id="86" name="object 86"/>
            <p:cNvSpPr/>
            <p:nvPr/>
          </p:nvSpPr>
          <p:spPr>
            <a:xfrm>
              <a:off x="7864356" y="5266270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w="0" h="220979">
                  <a:moveTo>
                    <a:pt x="0" y="220909"/>
                  </a:moveTo>
                  <a:lnTo>
                    <a:pt x="0" y="0"/>
                  </a:lnTo>
                </a:path>
              </a:pathLst>
            </a:custGeom>
            <a:ln w="18506">
              <a:solidFill>
                <a:srgbClr val="1AC9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7753317" y="5487180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1AC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7753317" y="5487180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1AC9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7753317" y="5266270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solidFill>
              <a:srgbClr val="1AC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7753317" y="5266270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 h="0">
                  <a:moveTo>
                    <a:pt x="222078" y="0"/>
                  </a:moveTo>
                  <a:lnTo>
                    <a:pt x="0" y="0"/>
                  </a:lnTo>
                </a:path>
              </a:pathLst>
            </a:custGeom>
            <a:ln w="18525">
              <a:solidFill>
                <a:srgbClr val="1AC9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7733495" y="5245730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4" h="262254">
                  <a:moveTo>
                    <a:pt x="130860" y="0"/>
                  </a:moveTo>
                  <a:lnTo>
                    <a:pt x="0" y="130994"/>
                  </a:lnTo>
                  <a:lnTo>
                    <a:pt x="130860" y="261989"/>
                  </a:lnTo>
                  <a:lnTo>
                    <a:pt x="261722" y="130994"/>
                  </a:lnTo>
                  <a:lnTo>
                    <a:pt x="130860" y="0"/>
                  </a:lnTo>
                  <a:close/>
                </a:path>
              </a:pathLst>
            </a:custGeom>
            <a:solidFill>
              <a:srgbClr val="1AC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7733495" y="5245730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4" h="262254">
                  <a:moveTo>
                    <a:pt x="130860" y="261989"/>
                  </a:moveTo>
                  <a:lnTo>
                    <a:pt x="261722" y="130994"/>
                  </a:lnTo>
                  <a:lnTo>
                    <a:pt x="130860" y="0"/>
                  </a:lnTo>
                  <a:lnTo>
                    <a:pt x="0" y="130994"/>
                  </a:lnTo>
                  <a:lnTo>
                    <a:pt x="130860" y="261989"/>
                  </a:lnTo>
                  <a:close/>
                </a:path>
              </a:pathLst>
            </a:custGeom>
            <a:ln w="9257">
              <a:solidFill>
                <a:srgbClr val="1AC93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3" name="object 93"/>
          <p:cNvGrpSpPr/>
          <p:nvPr/>
        </p:nvGrpSpPr>
        <p:grpSpPr>
          <a:xfrm>
            <a:off x="1511609" y="5087277"/>
            <a:ext cx="10160" cy="48895"/>
            <a:chOff x="1511609" y="5087277"/>
            <a:chExt cx="10160" cy="48895"/>
          </a:xfrm>
        </p:grpSpPr>
        <p:sp>
          <p:nvSpPr>
            <p:cNvPr id="94" name="object 94"/>
            <p:cNvSpPr/>
            <p:nvPr/>
          </p:nvSpPr>
          <p:spPr>
            <a:xfrm>
              <a:off x="1516689" y="5092357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w="0" h="38735">
                  <a:moveTo>
                    <a:pt x="0" y="0"/>
                  </a:moveTo>
                  <a:lnTo>
                    <a:pt x="0" y="38558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516689" y="5092357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w="0" h="38735">
                  <a:moveTo>
                    <a:pt x="0" y="0"/>
                  </a:moveTo>
                  <a:lnTo>
                    <a:pt x="0" y="38558"/>
                  </a:lnTo>
                </a:path>
              </a:pathLst>
            </a:custGeom>
            <a:ln w="96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6" name="object 96"/>
          <p:cNvSpPr txBox="1"/>
          <p:nvPr/>
        </p:nvSpPr>
        <p:spPr>
          <a:xfrm>
            <a:off x="1389361" y="5098298"/>
            <a:ext cx="25463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1100" spc="-25">
                <a:latin typeface="Times New Roman"/>
                <a:cs typeface="Times New Roman"/>
              </a:rPr>
              <a:t>10</a:t>
            </a:r>
            <a:r>
              <a:rPr dirty="0" baseline="27777" sz="1200" spc="-37">
                <a:latin typeface="Times New Roman"/>
                <a:cs typeface="Times New Roman"/>
              </a:rPr>
              <a:t>1</a:t>
            </a:r>
            <a:endParaRPr baseline="27777" sz="1200">
              <a:latin typeface="Times New Roman"/>
              <a:cs typeface="Times New Roman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2538841" y="5087277"/>
            <a:ext cx="10160" cy="48895"/>
            <a:chOff x="2538841" y="5087277"/>
            <a:chExt cx="10160" cy="48895"/>
          </a:xfrm>
        </p:grpSpPr>
        <p:sp>
          <p:nvSpPr>
            <p:cNvPr id="98" name="object 98"/>
            <p:cNvSpPr/>
            <p:nvPr/>
          </p:nvSpPr>
          <p:spPr>
            <a:xfrm>
              <a:off x="2543921" y="5092357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w="0" h="38735">
                  <a:moveTo>
                    <a:pt x="0" y="0"/>
                  </a:moveTo>
                  <a:lnTo>
                    <a:pt x="0" y="38558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543921" y="5092357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w="0" h="38735">
                  <a:moveTo>
                    <a:pt x="0" y="0"/>
                  </a:moveTo>
                  <a:lnTo>
                    <a:pt x="0" y="38558"/>
                  </a:lnTo>
                </a:path>
              </a:pathLst>
            </a:custGeom>
            <a:ln w="96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0" name="object 100"/>
          <p:cNvSpPr txBox="1"/>
          <p:nvPr/>
        </p:nvSpPr>
        <p:spPr>
          <a:xfrm>
            <a:off x="2416594" y="5098298"/>
            <a:ext cx="25463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1100" spc="-25">
                <a:latin typeface="Times New Roman"/>
                <a:cs typeface="Times New Roman"/>
              </a:rPr>
              <a:t>10</a:t>
            </a:r>
            <a:r>
              <a:rPr dirty="0" baseline="27777" sz="1200" spc="-37">
                <a:latin typeface="Times New Roman"/>
                <a:cs typeface="Times New Roman"/>
              </a:rPr>
              <a:t>2</a:t>
            </a:r>
            <a:endParaRPr baseline="27777" sz="1200">
              <a:latin typeface="Times New Roman"/>
              <a:cs typeface="Times New Roman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3566074" y="5087277"/>
            <a:ext cx="10160" cy="48895"/>
            <a:chOff x="3566074" y="5087277"/>
            <a:chExt cx="10160" cy="48895"/>
          </a:xfrm>
        </p:grpSpPr>
        <p:sp>
          <p:nvSpPr>
            <p:cNvPr id="102" name="object 102"/>
            <p:cNvSpPr/>
            <p:nvPr/>
          </p:nvSpPr>
          <p:spPr>
            <a:xfrm>
              <a:off x="3571154" y="5092357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w="0" h="38735">
                  <a:moveTo>
                    <a:pt x="0" y="0"/>
                  </a:moveTo>
                  <a:lnTo>
                    <a:pt x="0" y="38558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571154" y="5092357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w="0" h="38735">
                  <a:moveTo>
                    <a:pt x="0" y="0"/>
                  </a:moveTo>
                  <a:lnTo>
                    <a:pt x="0" y="38558"/>
                  </a:lnTo>
                </a:path>
              </a:pathLst>
            </a:custGeom>
            <a:ln w="96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4" name="object 104"/>
          <p:cNvSpPr txBox="1"/>
          <p:nvPr/>
        </p:nvSpPr>
        <p:spPr>
          <a:xfrm>
            <a:off x="3443827" y="5098298"/>
            <a:ext cx="25463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1100" spc="-25">
                <a:latin typeface="Times New Roman"/>
                <a:cs typeface="Times New Roman"/>
              </a:rPr>
              <a:t>10</a:t>
            </a:r>
            <a:r>
              <a:rPr dirty="0" baseline="27777" sz="1200" spc="-37">
                <a:latin typeface="Times New Roman"/>
                <a:cs typeface="Times New Roman"/>
              </a:rPr>
              <a:t>3</a:t>
            </a:r>
            <a:endParaRPr baseline="27777" sz="1200">
              <a:latin typeface="Times New Roman"/>
              <a:cs typeface="Times New Roman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608040" y="3327696"/>
            <a:ext cx="3277235" cy="1784350"/>
            <a:chOff x="608040" y="3327696"/>
            <a:chExt cx="3277235" cy="1784350"/>
          </a:xfrm>
        </p:grpSpPr>
        <p:sp>
          <p:nvSpPr>
            <p:cNvPr id="106" name="object 106"/>
            <p:cNvSpPr/>
            <p:nvPr/>
          </p:nvSpPr>
          <p:spPr>
            <a:xfrm>
              <a:off x="798684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793862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59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979570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974748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59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107911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103090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59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207461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202639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59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288798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283976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59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357568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352746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59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417140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1412318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59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453" y="3327696"/>
              <a:ext cx="2954229" cy="1683153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469685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1464863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59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1825916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1821094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2006803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2001981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2135144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2130322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2234693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2229871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2316031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2311209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2384801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2379979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2444372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2439550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2496918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2492096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2853149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2848327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034035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029214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162377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157555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261926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257104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3343264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3338442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3412034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3407212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3471605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66783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524150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3519328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3880382" y="5092356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279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3875560" y="5092356"/>
              <a:ext cx="10160" cy="19685"/>
            </a:xfrm>
            <a:custGeom>
              <a:avLst/>
              <a:gdLst/>
              <a:ahLst/>
              <a:cxnLst/>
              <a:rect l="l" t="t" r="r" b="b"/>
              <a:pathLst>
                <a:path w="10160" h="19685">
                  <a:moveTo>
                    <a:pt x="0" y="19279"/>
                  </a:moveTo>
                  <a:lnTo>
                    <a:pt x="9643" y="19279"/>
                  </a:lnTo>
                  <a:lnTo>
                    <a:pt x="9643" y="0"/>
                  </a:lnTo>
                  <a:lnTo>
                    <a:pt x="0" y="0"/>
                  </a:lnTo>
                  <a:lnTo>
                    <a:pt x="0" y="19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613120" y="4628825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 h="0">
                  <a:moveTo>
                    <a:pt x="38574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613120" y="4628825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 h="0">
                  <a:moveTo>
                    <a:pt x="38574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9" name="object 159"/>
          <p:cNvSpPr txBox="1"/>
          <p:nvPr/>
        </p:nvSpPr>
        <p:spPr>
          <a:xfrm>
            <a:off x="2206732" y="5219020"/>
            <a:ext cx="123825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50" i="1"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372457" y="4522090"/>
            <a:ext cx="25463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1100" spc="-25">
                <a:latin typeface="Times New Roman"/>
                <a:cs typeface="Times New Roman"/>
              </a:rPr>
              <a:t>10</a:t>
            </a:r>
            <a:r>
              <a:rPr dirty="0" baseline="27777" sz="1200" spc="-37">
                <a:latin typeface="Times New Roman"/>
                <a:cs typeface="Times New Roman"/>
              </a:rPr>
              <a:t>0</a:t>
            </a:r>
            <a:endParaRPr baseline="27777" sz="1200">
              <a:latin typeface="Times New Roman"/>
              <a:cs typeface="Times New Roman"/>
            </a:endParaRPr>
          </a:p>
        </p:txBody>
      </p:sp>
      <p:grpSp>
        <p:nvGrpSpPr>
          <p:cNvPr id="161" name="object 161"/>
          <p:cNvGrpSpPr/>
          <p:nvPr/>
        </p:nvGrpSpPr>
        <p:grpSpPr>
          <a:xfrm>
            <a:off x="608040" y="3391036"/>
            <a:ext cx="48895" cy="10160"/>
            <a:chOff x="608040" y="3391036"/>
            <a:chExt cx="48895" cy="10160"/>
          </a:xfrm>
        </p:grpSpPr>
        <p:sp>
          <p:nvSpPr>
            <p:cNvPr id="162" name="object 162"/>
            <p:cNvSpPr/>
            <p:nvPr/>
          </p:nvSpPr>
          <p:spPr>
            <a:xfrm>
              <a:off x="613120" y="3396116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 h="0">
                  <a:moveTo>
                    <a:pt x="38574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613120" y="3396116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 h="0">
                  <a:moveTo>
                    <a:pt x="38574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4" name="object 164"/>
          <p:cNvSpPr txBox="1"/>
          <p:nvPr/>
        </p:nvSpPr>
        <p:spPr>
          <a:xfrm>
            <a:off x="372457" y="3289380"/>
            <a:ext cx="25463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1100" spc="-25">
                <a:latin typeface="Times New Roman"/>
                <a:cs typeface="Times New Roman"/>
              </a:rPr>
              <a:t>10</a:t>
            </a:r>
            <a:r>
              <a:rPr dirty="0" baseline="27777" sz="1200" spc="-37">
                <a:latin typeface="Times New Roman"/>
                <a:cs typeface="Times New Roman"/>
              </a:rPr>
              <a:t>1</a:t>
            </a:r>
            <a:endParaRPr baseline="27777" sz="1200">
              <a:latin typeface="Times New Roman"/>
              <a:cs typeface="Times New Roman"/>
            </a:endParaRPr>
          </a:p>
        </p:txBody>
      </p:sp>
      <p:grpSp>
        <p:nvGrpSpPr>
          <p:cNvPr id="165" name="object 165"/>
          <p:cNvGrpSpPr/>
          <p:nvPr/>
        </p:nvGrpSpPr>
        <p:grpSpPr>
          <a:xfrm>
            <a:off x="627328" y="3447442"/>
            <a:ext cx="29845" cy="1557655"/>
            <a:chOff x="627328" y="3447442"/>
            <a:chExt cx="29845" cy="1557655"/>
          </a:xfrm>
        </p:grpSpPr>
        <p:sp>
          <p:nvSpPr>
            <p:cNvPr id="166" name="object 166"/>
            <p:cNvSpPr/>
            <p:nvPr/>
          </p:nvSpPr>
          <p:spPr>
            <a:xfrm>
              <a:off x="632408" y="49999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632408" y="499990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632408" y="4902301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632408" y="4902301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632408" y="481977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632408" y="481977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632408" y="474828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632408" y="474828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632408" y="4685231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632408" y="4685231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632408" y="425774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632408" y="4257743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632408" y="404067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632408" y="4040674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632408" y="3886661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632408" y="3886661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632408" y="376719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632408" y="3767199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632408" y="3669591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632408" y="3669591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632408" y="358706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632408" y="3587065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632408" y="351557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632408" y="3515578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632408" y="345252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632408" y="3452522"/>
              <a:ext cx="19685" cy="0"/>
            </a:xfrm>
            <a:custGeom>
              <a:avLst/>
              <a:gdLst/>
              <a:ahLst/>
              <a:cxnLst/>
              <a:rect l="l" t="t" r="r" b="b"/>
              <a:pathLst>
                <a:path w="19684" h="0">
                  <a:moveTo>
                    <a:pt x="19287" y="0"/>
                  </a:moveTo>
                  <a:lnTo>
                    <a:pt x="0" y="0"/>
                  </a:lnTo>
                </a:path>
              </a:pathLst>
            </a:custGeom>
            <a:ln w="9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2" name="object 192"/>
          <p:cNvSpPr txBox="1"/>
          <p:nvPr/>
        </p:nvSpPr>
        <p:spPr>
          <a:xfrm>
            <a:off x="95229" y="3881426"/>
            <a:ext cx="553085" cy="575945"/>
          </a:xfrm>
          <a:prstGeom prst="rect">
            <a:avLst/>
          </a:prstGeom>
        </p:spPr>
        <p:txBody>
          <a:bodyPr wrap="square" lIns="0" tIns="844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dirty="0" baseline="67251" sz="1425" spc="97">
                <a:latin typeface="Lucida Grande"/>
                <a:cs typeface="Lucida Grande"/>
              </a:rPr>
              <a:t>D</a:t>
            </a:r>
            <a:r>
              <a:rPr dirty="0" sz="1300" spc="-745" i="1">
                <a:latin typeface="Arial"/>
                <a:cs typeface="Arial"/>
              </a:rPr>
              <a:t>R</a:t>
            </a:r>
            <a:r>
              <a:rPr dirty="0" baseline="29239" sz="1425" spc="44">
                <a:latin typeface="Lucida Grande"/>
                <a:cs typeface="Lucida Grande"/>
              </a:rPr>
              <a:t>f</a:t>
            </a:r>
            <a:r>
              <a:rPr dirty="0" baseline="-12345" sz="1350" spc="172" i="1">
                <a:latin typeface="Arial"/>
                <a:cs typeface="Arial"/>
              </a:rPr>
              <a:t>g</a:t>
            </a:r>
            <a:r>
              <a:rPr dirty="0" sz="1300" spc="65">
                <a:latin typeface="Times New Roman"/>
                <a:cs typeface="Times New Roman"/>
              </a:rPr>
              <a:t>(</a:t>
            </a:r>
            <a:r>
              <a:rPr dirty="0" sz="1300" spc="65" i="1">
                <a:latin typeface="Arial"/>
                <a:cs typeface="Arial"/>
              </a:rPr>
              <a:t>n</a:t>
            </a:r>
            <a:r>
              <a:rPr dirty="0" sz="1300" spc="65">
                <a:latin typeface="Times New Roman"/>
                <a:cs typeface="Times New Roman"/>
              </a:rPr>
              <a:t>)</a:t>
            </a:r>
            <a:r>
              <a:rPr dirty="0" baseline="67251" sz="1425" spc="97">
                <a:latin typeface="Lucida Grande"/>
                <a:cs typeface="Lucida Grande"/>
              </a:rPr>
              <a:t>E</a:t>
            </a:r>
            <a:endParaRPr baseline="67251" sz="1425">
              <a:latin typeface="Lucida Grande"/>
              <a:cs typeface="Lucida Grande"/>
            </a:endParaRPr>
          </a:p>
        </p:txBody>
      </p:sp>
      <p:grpSp>
        <p:nvGrpSpPr>
          <p:cNvPr id="193" name="object 193"/>
          <p:cNvGrpSpPr/>
          <p:nvPr/>
        </p:nvGrpSpPr>
        <p:grpSpPr>
          <a:xfrm>
            <a:off x="649473" y="3243968"/>
            <a:ext cx="3238500" cy="1851025"/>
            <a:chOff x="649473" y="3243968"/>
            <a:chExt cx="3238500" cy="1851025"/>
          </a:xfrm>
        </p:grpSpPr>
        <p:sp>
          <p:nvSpPr>
            <p:cNvPr id="194" name="object 194"/>
            <p:cNvSpPr/>
            <p:nvPr/>
          </p:nvSpPr>
          <p:spPr>
            <a:xfrm>
              <a:off x="651695" y="3246190"/>
              <a:ext cx="3234055" cy="1846580"/>
            </a:xfrm>
            <a:custGeom>
              <a:avLst/>
              <a:gdLst/>
              <a:ahLst/>
              <a:cxnLst/>
              <a:rect l="l" t="t" r="r" b="b"/>
              <a:pathLst>
                <a:path w="3234054" h="1846579">
                  <a:moveTo>
                    <a:pt x="0" y="1846166"/>
                  </a:moveTo>
                  <a:lnTo>
                    <a:pt x="0" y="0"/>
                  </a:lnTo>
                </a:path>
                <a:path w="3234054" h="1846579">
                  <a:moveTo>
                    <a:pt x="3233745" y="1846166"/>
                  </a:moveTo>
                  <a:lnTo>
                    <a:pt x="3233745" y="0"/>
                  </a:lnTo>
                </a:path>
                <a:path w="3234054" h="1846579">
                  <a:moveTo>
                    <a:pt x="0" y="1846166"/>
                  </a:moveTo>
                  <a:lnTo>
                    <a:pt x="3233745" y="1846166"/>
                  </a:lnTo>
                </a:path>
                <a:path w="3234054" h="1846579">
                  <a:moveTo>
                    <a:pt x="0" y="0"/>
                  </a:moveTo>
                  <a:lnTo>
                    <a:pt x="3233745" y="0"/>
                  </a:lnTo>
                </a:path>
              </a:pathLst>
            </a:custGeom>
            <a:ln w="38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1873676" y="4434752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 h="0">
                  <a:moveTo>
                    <a:pt x="0" y="0"/>
                  </a:moveTo>
                  <a:lnTo>
                    <a:pt x="135012" y="0"/>
                  </a:lnTo>
                  <a:lnTo>
                    <a:pt x="270025" y="0"/>
                  </a:lnTo>
                </a:path>
              </a:pathLst>
            </a:custGeom>
            <a:ln w="14459">
              <a:solidFill>
                <a:srgbClr val="023EFF"/>
              </a:solidFill>
              <a:prstDash val="lgDash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873676" y="4622851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 h="0">
                  <a:moveTo>
                    <a:pt x="0" y="0"/>
                  </a:moveTo>
                  <a:lnTo>
                    <a:pt x="135012" y="0"/>
                  </a:lnTo>
                  <a:lnTo>
                    <a:pt x="270025" y="0"/>
                  </a:lnTo>
                </a:path>
              </a:pathLst>
            </a:custGeom>
            <a:ln w="14459">
              <a:solidFill>
                <a:srgbClr val="FF7C00"/>
              </a:solidFill>
              <a:prstDash val="sysDashDot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1873676" y="4810950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 h="0">
                  <a:moveTo>
                    <a:pt x="0" y="0"/>
                  </a:moveTo>
                  <a:lnTo>
                    <a:pt x="135012" y="0"/>
                  </a:lnTo>
                  <a:lnTo>
                    <a:pt x="270025" y="0"/>
                  </a:lnTo>
                </a:path>
              </a:pathLst>
            </a:custGeom>
            <a:ln w="14459">
              <a:solidFill>
                <a:srgbClr val="1AC938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873676" y="4999049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 h="0">
                  <a:moveTo>
                    <a:pt x="0" y="0"/>
                  </a:moveTo>
                  <a:lnTo>
                    <a:pt x="135012" y="0"/>
                  </a:lnTo>
                  <a:lnTo>
                    <a:pt x="270025" y="0"/>
                  </a:lnTo>
                </a:path>
              </a:pathLst>
            </a:custGeom>
            <a:ln w="14459">
              <a:solidFill>
                <a:srgbClr val="E8000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9" name="object 199"/>
          <p:cNvSpPr txBox="1"/>
          <p:nvPr/>
        </p:nvSpPr>
        <p:spPr>
          <a:xfrm>
            <a:off x="2239012" y="4308078"/>
            <a:ext cx="391795" cy="777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5"/>
              </a:spcBef>
            </a:pPr>
            <a:r>
              <a:rPr dirty="0" sz="1050" spc="-25">
                <a:latin typeface="Times New Roman"/>
                <a:cs typeface="Times New Roman"/>
              </a:rPr>
              <a:t>CRW </a:t>
            </a:r>
            <a:r>
              <a:rPr dirty="0" sz="1050" spc="-45">
                <a:latin typeface="Times New Roman"/>
                <a:cs typeface="Times New Roman"/>
              </a:rPr>
              <a:t>BADA </a:t>
            </a:r>
            <a:r>
              <a:rPr dirty="0" sz="1050" spc="-20">
                <a:latin typeface="Times New Roman"/>
                <a:cs typeface="Times New Roman"/>
              </a:rPr>
              <a:t>FJSC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50">
                <a:latin typeface="Times New Roman"/>
                <a:cs typeface="Times New Roman"/>
              </a:rPr>
              <a:t>In</a:t>
            </a:r>
            <a:r>
              <a:rPr dirty="0" sz="1050" spc="60">
                <a:latin typeface="Times New Roman"/>
                <a:cs typeface="Times New Roman"/>
              </a:rPr>
              <a:t> </a:t>
            </a:r>
            <a:r>
              <a:rPr dirty="0" sz="1050" spc="-25">
                <a:latin typeface="Times New Roman"/>
                <a:cs typeface="Times New Roman"/>
              </a:rPr>
              <a:t>Seq</a:t>
            </a:r>
            <a:endParaRPr sz="1050">
              <a:latin typeface="Times New Roman"/>
              <a:cs typeface="Times New Roman"/>
            </a:endParaRPr>
          </a:p>
        </p:txBody>
      </p:sp>
      <p:grpSp>
        <p:nvGrpSpPr>
          <p:cNvPr id="200" name="object 200"/>
          <p:cNvGrpSpPr/>
          <p:nvPr/>
        </p:nvGrpSpPr>
        <p:grpSpPr>
          <a:xfrm>
            <a:off x="2887790" y="4427523"/>
            <a:ext cx="270510" cy="391160"/>
            <a:chOff x="2887790" y="4427523"/>
            <a:chExt cx="270510" cy="391160"/>
          </a:xfrm>
        </p:grpSpPr>
        <p:sp>
          <p:nvSpPr>
            <p:cNvPr id="201" name="object 201"/>
            <p:cNvSpPr/>
            <p:nvPr/>
          </p:nvSpPr>
          <p:spPr>
            <a:xfrm>
              <a:off x="2887790" y="4434752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 h="0">
                  <a:moveTo>
                    <a:pt x="0" y="0"/>
                  </a:moveTo>
                  <a:lnTo>
                    <a:pt x="135012" y="0"/>
                  </a:lnTo>
                  <a:lnTo>
                    <a:pt x="270025" y="0"/>
                  </a:lnTo>
                </a:path>
              </a:pathLst>
            </a:custGeom>
            <a:ln w="14459">
              <a:solidFill>
                <a:srgbClr val="8032DA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2887790" y="4622851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 h="0">
                  <a:moveTo>
                    <a:pt x="0" y="0"/>
                  </a:moveTo>
                  <a:lnTo>
                    <a:pt x="135012" y="0"/>
                  </a:lnTo>
                  <a:lnTo>
                    <a:pt x="270025" y="0"/>
                  </a:lnTo>
                </a:path>
              </a:pathLst>
            </a:custGeom>
            <a:ln w="14459">
              <a:solidFill>
                <a:srgbClr val="1C91BD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2887790" y="4810950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 h="0">
                  <a:moveTo>
                    <a:pt x="0" y="0"/>
                  </a:moveTo>
                  <a:lnTo>
                    <a:pt x="135012" y="0"/>
                  </a:lnTo>
                  <a:lnTo>
                    <a:pt x="270025" y="0"/>
                  </a:lnTo>
                </a:path>
              </a:pathLst>
            </a:custGeom>
            <a:ln w="14459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4" name="object 204"/>
          <p:cNvSpPr txBox="1"/>
          <p:nvPr/>
        </p:nvSpPr>
        <p:spPr>
          <a:xfrm>
            <a:off x="3253125" y="4308078"/>
            <a:ext cx="620395" cy="58991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1050" spc="-20">
                <a:latin typeface="Times New Roman"/>
                <a:cs typeface="Times New Roman"/>
              </a:rPr>
              <a:t>MPSC</a:t>
            </a: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ct val="117500"/>
              </a:lnSpc>
            </a:pPr>
            <a:r>
              <a:rPr dirty="0" sz="1050" spc="-10">
                <a:latin typeface="Times New Roman"/>
                <a:cs typeface="Times New Roman"/>
              </a:rPr>
              <a:t>modMPSC X-</a:t>
            </a:r>
            <a:r>
              <a:rPr dirty="0" sz="1050" spc="-25">
                <a:latin typeface="Times New Roman"/>
                <a:cs typeface="Times New Roman"/>
              </a:rPr>
              <a:t>ray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587184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95">
                <a:solidFill>
                  <a:srgbClr val="000000"/>
                </a:solidFill>
              </a:rPr>
              <a:t>Fraction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185">
                <a:solidFill>
                  <a:srgbClr val="000000"/>
                </a:solidFill>
              </a:rPr>
              <a:t>core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150">
                <a:solidFill>
                  <a:srgbClr val="000000"/>
                </a:solidFill>
              </a:rPr>
              <a:t>visualization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062" y="2005370"/>
            <a:ext cx="4612846" cy="39543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38827" y="747267"/>
            <a:ext cx="2075180" cy="87312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5080">
              <a:lnSpc>
                <a:spcPts val="3310"/>
              </a:lnSpc>
              <a:spcBef>
                <a:spcPts val="250"/>
              </a:spcBef>
            </a:pPr>
            <a:r>
              <a:rPr dirty="0" sz="2800" spc="-60">
                <a:latin typeface="Arial"/>
                <a:cs typeface="Arial"/>
              </a:rPr>
              <a:t>Surface: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35">
                <a:latin typeface="Arial"/>
                <a:cs typeface="Arial"/>
              </a:rPr>
              <a:t>Blue </a:t>
            </a:r>
            <a:r>
              <a:rPr dirty="0" sz="2800" spc="-55">
                <a:latin typeface="Arial"/>
                <a:cs typeface="Arial"/>
              </a:rPr>
              <a:t>Core: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Yellow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307022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95">
                <a:solidFill>
                  <a:srgbClr val="000000"/>
                </a:solidFill>
              </a:rPr>
              <a:t>Fraction</a:t>
            </a:r>
            <a:r>
              <a:rPr dirty="0" sz="4400" spc="-325">
                <a:solidFill>
                  <a:srgbClr val="000000"/>
                </a:solidFill>
              </a:rPr>
              <a:t> </a:t>
            </a:r>
            <a:r>
              <a:rPr dirty="0" sz="4400" spc="-195">
                <a:solidFill>
                  <a:srgbClr val="000000"/>
                </a:solidFill>
              </a:rPr>
              <a:t>Core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9383" y="2046921"/>
            <a:ext cx="5566776" cy="412778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045207" y="1271016"/>
            <a:ext cx="3426460" cy="5587365"/>
            <a:chOff x="2045207" y="1271016"/>
            <a:chExt cx="3426460" cy="55873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5207" y="1271016"/>
              <a:ext cx="3422904" cy="29443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8941" y="1465544"/>
              <a:ext cx="2837969" cy="2358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5207" y="3837431"/>
              <a:ext cx="3425952" cy="30205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8941" y="4033381"/>
              <a:ext cx="2838524" cy="245949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124662" y="2407411"/>
            <a:ext cx="635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Arial"/>
                <a:cs typeface="Arial"/>
              </a:rPr>
              <a:t>5NW3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2723" y="5043932"/>
            <a:ext cx="13982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latin typeface="Arial"/>
                <a:cs typeface="Arial"/>
              </a:rPr>
              <a:t>Core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5NW3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5279" y="6500876"/>
            <a:ext cx="5240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0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40" i="1">
                <a:latin typeface="Arial"/>
                <a:cs typeface="Arial"/>
              </a:rPr>
              <a:t>Under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50" i="1">
                <a:latin typeface="Arial"/>
                <a:cs typeface="Arial"/>
              </a:rPr>
              <a:t>review</a:t>
            </a:r>
            <a:r>
              <a:rPr dirty="0" sz="1800" spc="-105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0" i="1">
                <a:latin typeface="Arial"/>
                <a:cs typeface="Arial"/>
              </a:rPr>
              <a:t> </a:t>
            </a:r>
            <a:r>
              <a:rPr dirty="0" sz="1800" spc="-140" i="1">
                <a:latin typeface="Arial"/>
                <a:cs typeface="Arial"/>
              </a:rPr>
              <a:t>PNAS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58600" y="382524"/>
            <a:ext cx="524446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05">
                <a:solidFill>
                  <a:srgbClr val="000000"/>
                </a:solidFill>
              </a:rPr>
              <a:t>Packing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130">
                <a:solidFill>
                  <a:srgbClr val="000000"/>
                </a:solidFill>
              </a:rPr>
              <a:t>fraction</a:t>
            </a:r>
            <a:r>
              <a:rPr dirty="0" sz="4400" spc="-350">
                <a:solidFill>
                  <a:srgbClr val="000000"/>
                </a:solidFill>
              </a:rPr>
              <a:t> </a:t>
            </a:r>
            <a:r>
              <a:rPr dirty="0" sz="4400" spc="-80">
                <a:solidFill>
                  <a:srgbClr val="000000"/>
                </a:solidFill>
              </a:rPr>
              <a:t>results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7231" y="2237621"/>
            <a:ext cx="5575582" cy="412778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87677" y="5259377"/>
            <a:ext cx="3119120" cy="64706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775335">
              <a:lnSpc>
                <a:spcPts val="2425"/>
              </a:lnSpc>
              <a:spcBef>
                <a:spcPts val="130"/>
              </a:spcBef>
            </a:pPr>
            <a:r>
              <a:rPr dirty="0" baseline="8928" sz="4200" spc="172" i="1">
                <a:latin typeface="Times New Roman"/>
                <a:cs typeface="Times New Roman"/>
              </a:rPr>
              <a:t>V</a:t>
            </a:r>
            <a:r>
              <a:rPr dirty="0" sz="1950" spc="114">
                <a:latin typeface="Times New Roman"/>
                <a:cs typeface="Times New Roman"/>
              </a:rPr>
              <a:t>core</a:t>
            </a:r>
            <a:r>
              <a:rPr dirty="0" sz="1950" spc="280">
                <a:latin typeface="Times New Roman"/>
                <a:cs typeface="Times New Roman"/>
              </a:rPr>
              <a:t> </a:t>
            </a:r>
            <a:r>
              <a:rPr dirty="0" sz="1950" spc="220">
                <a:latin typeface="Times New Roman"/>
                <a:cs typeface="Times New Roman"/>
              </a:rPr>
              <a:t>amino</a:t>
            </a:r>
            <a:r>
              <a:rPr dirty="0" sz="1950" spc="285">
                <a:latin typeface="Times New Roman"/>
                <a:cs typeface="Times New Roman"/>
              </a:rPr>
              <a:t> </a:t>
            </a:r>
            <a:r>
              <a:rPr dirty="0" sz="1950" spc="155">
                <a:latin typeface="Times New Roman"/>
                <a:cs typeface="Times New Roman"/>
              </a:rPr>
              <a:t>acids</a:t>
            </a:r>
            <a:endParaRPr sz="1950">
              <a:latin typeface="Times New Roman"/>
              <a:cs typeface="Times New Roman"/>
            </a:endParaRPr>
          </a:p>
          <a:p>
            <a:pPr marL="38100">
              <a:lnSpc>
                <a:spcPts val="2425"/>
              </a:lnSpc>
            </a:pPr>
            <a:r>
              <a:rPr dirty="0" sz="2800" spc="-490" i="1">
                <a:latin typeface="Times New Roman"/>
                <a:cs typeface="Times New Roman"/>
              </a:rPr>
              <a:t>cp</a:t>
            </a:r>
            <a:r>
              <a:rPr dirty="0" sz="2800" spc="85" i="1">
                <a:latin typeface="Times New Roman"/>
                <a:cs typeface="Times New Roman"/>
              </a:rPr>
              <a:t> </a:t>
            </a:r>
            <a:r>
              <a:rPr dirty="0" sz="2800" spc="550">
                <a:latin typeface="Times New Roman"/>
                <a:cs typeface="Times New Roman"/>
              </a:rPr>
              <a:t>=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3132" y="5731374"/>
            <a:ext cx="2323465" cy="0"/>
          </a:xfrm>
          <a:custGeom>
            <a:avLst/>
            <a:gdLst/>
            <a:ahLst/>
            <a:cxnLst/>
            <a:rect l="l" t="t" r="r" b="b"/>
            <a:pathLst>
              <a:path w="2323465" h="0">
                <a:moveTo>
                  <a:pt x="0" y="0"/>
                </a:moveTo>
                <a:lnTo>
                  <a:pt x="2322982" y="0"/>
                </a:lnTo>
              </a:path>
            </a:pathLst>
          </a:custGeom>
          <a:ln w="143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401793" y="5749611"/>
            <a:ext cx="1427480" cy="4572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7936" sz="4200" spc="172" i="1">
                <a:latin typeface="Times New Roman"/>
                <a:cs typeface="Times New Roman"/>
              </a:rPr>
              <a:t>V</a:t>
            </a:r>
            <a:r>
              <a:rPr dirty="0" sz="1950" spc="114">
                <a:latin typeface="Times New Roman"/>
                <a:cs typeface="Times New Roman"/>
              </a:rPr>
              <a:t>core</a:t>
            </a:r>
            <a:r>
              <a:rPr dirty="0" sz="1950" spc="285">
                <a:latin typeface="Times New Roman"/>
                <a:cs typeface="Times New Roman"/>
              </a:rPr>
              <a:t> </a:t>
            </a:r>
            <a:r>
              <a:rPr dirty="0" sz="1950" spc="110">
                <a:latin typeface="Times New Roman"/>
                <a:cs typeface="Times New Roman"/>
              </a:rPr>
              <a:t>cells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04420" y="1308932"/>
            <a:ext cx="3433445" cy="3422015"/>
            <a:chOff x="1104420" y="1308932"/>
            <a:chExt cx="3433445" cy="34220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0405" y="3872800"/>
              <a:ext cx="65079" cy="650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5743" y="3958808"/>
              <a:ext cx="65079" cy="650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6944" y="2422883"/>
              <a:ext cx="65079" cy="650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4791" y="1567032"/>
              <a:ext cx="65079" cy="650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6929" y="2940730"/>
              <a:ext cx="65079" cy="65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39032" y="3423342"/>
              <a:ext cx="65079" cy="65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0815" y="3226856"/>
              <a:ext cx="65079" cy="650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2544" y="3149625"/>
              <a:ext cx="65079" cy="65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6373" y="3072520"/>
              <a:ext cx="65079" cy="650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3669" y="3056765"/>
              <a:ext cx="65079" cy="650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7253" y="1934777"/>
              <a:ext cx="65079" cy="650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4420" y="1308932"/>
              <a:ext cx="3433139" cy="34111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225926" y="1720014"/>
              <a:ext cx="287655" cy="112395"/>
            </a:xfrm>
            <a:custGeom>
              <a:avLst/>
              <a:gdLst/>
              <a:ahLst/>
              <a:cxnLst/>
              <a:rect l="l" t="t" r="r" b="b"/>
              <a:pathLst>
                <a:path w="287655" h="112394">
                  <a:moveTo>
                    <a:pt x="0" y="111837"/>
                  </a:moveTo>
                  <a:lnTo>
                    <a:pt x="287049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512974" y="1720014"/>
              <a:ext cx="216535" cy="231140"/>
            </a:xfrm>
            <a:custGeom>
              <a:avLst/>
              <a:gdLst/>
              <a:ahLst/>
              <a:cxnLst/>
              <a:rect l="l" t="t" r="r" b="b"/>
              <a:pathLst>
                <a:path w="216535" h="231139">
                  <a:moveTo>
                    <a:pt x="0" y="0"/>
                  </a:moveTo>
                  <a:lnTo>
                    <a:pt x="216220" y="23113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703098" y="1951144"/>
              <a:ext cx="26670" cy="256540"/>
            </a:xfrm>
            <a:custGeom>
              <a:avLst/>
              <a:gdLst/>
              <a:ahLst/>
              <a:cxnLst/>
              <a:rect l="l" t="t" r="r" b="b"/>
              <a:pathLst>
                <a:path w="26669" h="256539">
                  <a:moveTo>
                    <a:pt x="0" y="256115"/>
                  </a:moveTo>
                  <a:lnTo>
                    <a:pt x="26096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503680" y="2147362"/>
              <a:ext cx="262255" cy="194945"/>
            </a:xfrm>
            <a:custGeom>
              <a:avLst/>
              <a:gdLst/>
              <a:ahLst/>
              <a:cxnLst/>
              <a:rect l="l" t="t" r="r" b="b"/>
              <a:pathLst>
                <a:path w="262255" h="194944">
                  <a:moveTo>
                    <a:pt x="262172" y="194533"/>
                  </a:moveTo>
                  <a:lnTo>
                    <a:pt x="199418" y="59898"/>
                  </a:lnTo>
                </a:path>
                <a:path w="262255" h="194944">
                  <a:moveTo>
                    <a:pt x="262172" y="194533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001331" y="2465597"/>
              <a:ext cx="115570" cy="71120"/>
            </a:xfrm>
            <a:custGeom>
              <a:avLst/>
              <a:gdLst/>
              <a:ahLst/>
              <a:cxnLst/>
              <a:rect l="l" t="t" r="r" b="b"/>
              <a:pathLst>
                <a:path w="115569" h="71119">
                  <a:moveTo>
                    <a:pt x="0" y="70831"/>
                  </a:moveTo>
                  <a:lnTo>
                    <a:pt x="115566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114965" y="2439162"/>
              <a:ext cx="194310" cy="26670"/>
            </a:xfrm>
            <a:custGeom>
              <a:avLst/>
              <a:gdLst/>
              <a:ahLst/>
              <a:cxnLst/>
              <a:rect l="l" t="t" r="r" b="b"/>
              <a:pathLst>
                <a:path w="194310" h="26669">
                  <a:moveTo>
                    <a:pt x="0" y="26436"/>
                  </a:moveTo>
                  <a:lnTo>
                    <a:pt x="193809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308775" y="2439161"/>
              <a:ext cx="307975" cy="123825"/>
            </a:xfrm>
            <a:custGeom>
              <a:avLst/>
              <a:gdLst/>
              <a:ahLst/>
              <a:cxnLst/>
              <a:rect l="l" t="t" r="r" b="b"/>
              <a:pathLst>
                <a:path w="307975" h="123825">
                  <a:moveTo>
                    <a:pt x="0" y="0"/>
                  </a:moveTo>
                  <a:lnTo>
                    <a:pt x="307507" y="123362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582455" y="2536428"/>
              <a:ext cx="135255" cy="311150"/>
            </a:xfrm>
            <a:custGeom>
              <a:avLst/>
              <a:gdLst/>
              <a:ahLst/>
              <a:cxnLst/>
              <a:rect l="l" t="t" r="r" b="b"/>
              <a:pathLst>
                <a:path w="135254" h="311150">
                  <a:moveTo>
                    <a:pt x="134636" y="310583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717092" y="2847006"/>
              <a:ext cx="102870" cy="56515"/>
            </a:xfrm>
            <a:custGeom>
              <a:avLst/>
              <a:gdLst/>
              <a:ahLst/>
              <a:cxnLst/>
              <a:rect l="l" t="t" r="r" b="b"/>
              <a:pathLst>
                <a:path w="102870" h="56514">
                  <a:moveTo>
                    <a:pt x="102386" y="55923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813180" y="2905490"/>
              <a:ext cx="253365" cy="175260"/>
            </a:xfrm>
            <a:custGeom>
              <a:avLst/>
              <a:gdLst/>
              <a:ahLst/>
              <a:cxnLst/>
              <a:rect l="l" t="t" r="r" b="b"/>
              <a:pathLst>
                <a:path w="253364" h="175260">
                  <a:moveTo>
                    <a:pt x="0" y="0"/>
                  </a:moveTo>
                  <a:lnTo>
                    <a:pt x="253026" y="175213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066205" y="3080230"/>
              <a:ext cx="27940" cy="283845"/>
            </a:xfrm>
            <a:custGeom>
              <a:avLst/>
              <a:gdLst/>
              <a:ahLst/>
              <a:cxnLst/>
              <a:rect l="l" t="t" r="r" b="b"/>
              <a:pathLst>
                <a:path w="27939" h="283845">
                  <a:moveTo>
                    <a:pt x="27406" y="283795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166278" y="1831852"/>
              <a:ext cx="59690" cy="247650"/>
            </a:xfrm>
            <a:custGeom>
              <a:avLst/>
              <a:gdLst/>
              <a:ahLst/>
              <a:cxnLst/>
              <a:rect l="l" t="t" r="r" b="b"/>
              <a:pathLst>
                <a:path w="59689" h="247650">
                  <a:moveTo>
                    <a:pt x="0" y="247351"/>
                  </a:moveTo>
                  <a:lnTo>
                    <a:pt x="59647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717822" y="2065867"/>
              <a:ext cx="478790" cy="49530"/>
            </a:xfrm>
            <a:custGeom>
              <a:avLst/>
              <a:gdLst/>
              <a:ahLst/>
              <a:cxnLst/>
              <a:rect l="l" t="t" r="r" b="b"/>
              <a:pathLst>
                <a:path w="478789" h="49530">
                  <a:moveTo>
                    <a:pt x="0" y="49306"/>
                  </a:moveTo>
                  <a:lnTo>
                    <a:pt x="47828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717822" y="2090520"/>
              <a:ext cx="51435" cy="184150"/>
            </a:xfrm>
            <a:custGeom>
              <a:avLst/>
              <a:gdLst/>
              <a:ahLst/>
              <a:cxnLst/>
              <a:rect l="l" t="t" r="r" b="b"/>
              <a:pathLst>
                <a:path w="51435" h="184150">
                  <a:moveTo>
                    <a:pt x="0" y="0"/>
                  </a:moveTo>
                  <a:lnTo>
                    <a:pt x="51434" y="184056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651826" y="2274577"/>
              <a:ext cx="108585" cy="329565"/>
            </a:xfrm>
            <a:custGeom>
              <a:avLst/>
              <a:gdLst/>
              <a:ahLst/>
              <a:cxnLst/>
              <a:rect l="l" t="t" r="r" b="b"/>
              <a:pathLst>
                <a:path w="108585" h="329564">
                  <a:moveTo>
                    <a:pt x="0" y="328953"/>
                  </a:moveTo>
                  <a:lnTo>
                    <a:pt x="108506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416969" y="2467546"/>
              <a:ext cx="251460" cy="234950"/>
            </a:xfrm>
            <a:custGeom>
              <a:avLst/>
              <a:gdLst/>
              <a:ahLst/>
              <a:cxnLst/>
              <a:rect l="l" t="t" r="r" b="b"/>
              <a:pathLst>
                <a:path w="251460" h="234950">
                  <a:moveTo>
                    <a:pt x="0" y="234486"/>
                  </a:moveTo>
                  <a:lnTo>
                    <a:pt x="251034" y="122649"/>
                  </a:lnTo>
                </a:path>
                <a:path w="251460" h="234950">
                  <a:moveTo>
                    <a:pt x="0" y="234486"/>
                  </a:moveTo>
                  <a:lnTo>
                    <a:pt x="16030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531302" y="2930640"/>
              <a:ext cx="40005" cy="299720"/>
            </a:xfrm>
            <a:custGeom>
              <a:avLst/>
              <a:gdLst/>
              <a:ahLst/>
              <a:cxnLst/>
              <a:rect l="l" t="t" r="r" b="b"/>
              <a:pathLst>
                <a:path w="40005" h="299719">
                  <a:moveTo>
                    <a:pt x="0" y="299179"/>
                  </a:moveTo>
                  <a:lnTo>
                    <a:pt x="39668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293947" y="3229819"/>
              <a:ext cx="309880" cy="354330"/>
            </a:xfrm>
            <a:custGeom>
              <a:avLst/>
              <a:gdLst/>
              <a:ahLst/>
              <a:cxnLst/>
              <a:rect l="l" t="t" r="r" b="b"/>
              <a:pathLst>
                <a:path w="309880" h="354329">
                  <a:moveTo>
                    <a:pt x="0" y="354152"/>
                  </a:moveTo>
                  <a:lnTo>
                    <a:pt x="237355" y="0"/>
                  </a:lnTo>
                </a:path>
                <a:path w="309880" h="354329">
                  <a:moveTo>
                    <a:pt x="0" y="354152"/>
                  </a:moveTo>
                  <a:lnTo>
                    <a:pt x="309417" y="315377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603364" y="3622748"/>
              <a:ext cx="208915" cy="170180"/>
            </a:xfrm>
            <a:custGeom>
              <a:avLst/>
              <a:gdLst/>
              <a:ahLst/>
              <a:cxnLst/>
              <a:rect l="l" t="t" r="r" b="b"/>
              <a:pathLst>
                <a:path w="208914" h="170179">
                  <a:moveTo>
                    <a:pt x="0" y="0"/>
                  </a:moveTo>
                  <a:lnTo>
                    <a:pt x="208688" y="17007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802042" y="3792818"/>
              <a:ext cx="82550" cy="365760"/>
            </a:xfrm>
            <a:custGeom>
              <a:avLst/>
              <a:gdLst/>
              <a:ahLst/>
              <a:cxnLst/>
              <a:rect l="l" t="t" r="r" b="b"/>
              <a:pathLst>
                <a:path w="82550" h="365760">
                  <a:moveTo>
                    <a:pt x="0" y="0"/>
                  </a:moveTo>
                  <a:lnTo>
                    <a:pt x="82073" y="365253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857988" y="4135704"/>
              <a:ext cx="196850" cy="22860"/>
            </a:xfrm>
            <a:custGeom>
              <a:avLst/>
              <a:gdLst/>
              <a:ahLst/>
              <a:cxnLst/>
              <a:rect l="l" t="t" r="r" b="b"/>
              <a:pathLst>
                <a:path w="196850" h="22860">
                  <a:moveTo>
                    <a:pt x="0" y="0"/>
                  </a:moveTo>
                  <a:lnTo>
                    <a:pt x="196453" y="22367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054442" y="4146886"/>
              <a:ext cx="203835" cy="172085"/>
            </a:xfrm>
            <a:custGeom>
              <a:avLst/>
              <a:gdLst/>
              <a:ahLst/>
              <a:cxnLst/>
              <a:rect l="l" t="t" r="r" b="b"/>
              <a:pathLst>
                <a:path w="203835" h="172085">
                  <a:moveTo>
                    <a:pt x="0" y="0"/>
                  </a:moveTo>
                  <a:lnTo>
                    <a:pt x="203633" y="171485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243401" y="4312780"/>
              <a:ext cx="114300" cy="386715"/>
            </a:xfrm>
            <a:custGeom>
              <a:avLst/>
              <a:gdLst/>
              <a:ahLst/>
              <a:cxnLst/>
              <a:rect l="l" t="t" r="r" b="b"/>
              <a:pathLst>
                <a:path w="114300" h="386714">
                  <a:moveTo>
                    <a:pt x="0" y="0"/>
                  </a:moveTo>
                  <a:lnTo>
                    <a:pt x="113699" y="38627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471653" y="4232629"/>
              <a:ext cx="257810" cy="466725"/>
            </a:xfrm>
            <a:custGeom>
              <a:avLst/>
              <a:gdLst/>
              <a:ahLst/>
              <a:cxnLst/>
              <a:rect l="l" t="t" r="r" b="b"/>
              <a:pathLst>
                <a:path w="257810" h="466725">
                  <a:moveTo>
                    <a:pt x="257541" y="0"/>
                  </a:moveTo>
                  <a:lnTo>
                    <a:pt x="0" y="46642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703098" y="4231558"/>
              <a:ext cx="181610" cy="0"/>
            </a:xfrm>
            <a:custGeom>
              <a:avLst/>
              <a:gdLst/>
              <a:ahLst/>
              <a:cxnLst/>
              <a:rect l="l" t="t" r="r" b="b"/>
              <a:pathLst>
                <a:path w="181610" h="0">
                  <a:moveTo>
                    <a:pt x="0" y="0"/>
                  </a:moveTo>
                  <a:lnTo>
                    <a:pt x="181092" y="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877701" y="4230489"/>
              <a:ext cx="179070" cy="118110"/>
            </a:xfrm>
            <a:custGeom>
              <a:avLst/>
              <a:gdLst/>
              <a:ahLst/>
              <a:cxnLst/>
              <a:rect l="l" t="t" r="r" b="b"/>
              <a:pathLst>
                <a:path w="179069" h="118110">
                  <a:moveTo>
                    <a:pt x="0" y="0"/>
                  </a:moveTo>
                  <a:lnTo>
                    <a:pt x="178922" y="117705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038990" y="4143818"/>
              <a:ext cx="240029" cy="204470"/>
            </a:xfrm>
            <a:custGeom>
              <a:avLst/>
              <a:gdLst/>
              <a:ahLst/>
              <a:cxnLst/>
              <a:rect l="l" t="t" r="r" b="b"/>
              <a:pathLst>
                <a:path w="240029" h="204470">
                  <a:moveTo>
                    <a:pt x="0" y="204376"/>
                  </a:moveTo>
                  <a:lnTo>
                    <a:pt x="239751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252569" y="4153687"/>
              <a:ext cx="556260" cy="4445"/>
            </a:xfrm>
            <a:custGeom>
              <a:avLst/>
              <a:gdLst/>
              <a:ahLst/>
              <a:cxnLst/>
              <a:rect l="l" t="t" r="r" b="b"/>
              <a:pathLst>
                <a:path w="556260" h="4445">
                  <a:moveTo>
                    <a:pt x="0" y="0"/>
                  </a:moveTo>
                  <a:lnTo>
                    <a:pt x="555725" y="4383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751726" y="4072328"/>
              <a:ext cx="59690" cy="106680"/>
            </a:xfrm>
            <a:custGeom>
              <a:avLst/>
              <a:gdLst/>
              <a:ahLst/>
              <a:cxnLst/>
              <a:rect l="l" t="t" r="r" b="b"/>
              <a:pathLst>
                <a:path w="59689" h="106679">
                  <a:moveTo>
                    <a:pt x="59400" y="106478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751727" y="3515007"/>
              <a:ext cx="91440" cy="580390"/>
            </a:xfrm>
            <a:custGeom>
              <a:avLst/>
              <a:gdLst/>
              <a:ahLst/>
              <a:cxnLst/>
              <a:rect l="l" t="t" r="r" b="b"/>
              <a:pathLst>
                <a:path w="91439" h="580389">
                  <a:moveTo>
                    <a:pt x="0" y="580196"/>
                  </a:moveTo>
                  <a:lnTo>
                    <a:pt x="91400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826455" y="3363568"/>
              <a:ext cx="267335" cy="183515"/>
            </a:xfrm>
            <a:custGeom>
              <a:avLst/>
              <a:gdLst/>
              <a:ahLst/>
              <a:cxnLst/>
              <a:rect l="l" t="t" r="r" b="b"/>
              <a:pathLst>
                <a:path w="267335" h="183514">
                  <a:moveTo>
                    <a:pt x="0" y="183455"/>
                  </a:moveTo>
                  <a:lnTo>
                    <a:pt x="267157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/>
          <p:cNvSpPr txBox="1"/>
          <p:nvPr/>
        </p:nvSpPr>
        <p:spPr>
          <a:xfrm>
            <a:off x="1112076" y="1316588"/>
            <a:ext cx="3418204" cy="3395979"/>
          </a:xfrm>
          <a:prstGeom prst="rect">
            <a:avLst/>
          </a:prstGeom>
          <a:ln w="61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1900">
              <a:latin typeface="Times New Roman"/>
              <a:cs typeface="Times New Roman"/>
            </a:endParaRPr>
          </a:p>
          <a:p>
            <a:pPr marL="2193925">
              <a:lnSpc>
                <a:spcPct val="100000"/>
              </a:lnSpc>
            </a:pPr>
            <a:r>
              <a:rPr dirty="0" sz="1900" spc="-10">
                <a:latin typeface="Times New Roman"/>
                <a:cs typeface="Times New Roman"/>
              </a:rPr>
              <a:t>Surface</a:t>
            </a:r>
            <a:endParaRPr sz="1900">
              <a:latin typeface="Times New Roman"/>
              <a:cs typeface="Times New Roman"/>
            </a:endParaRPr>
          </a:p>
        </p:txBody>
      </p:sp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52528" y="103973"/>
            <a:ext cx="2686122" cy="2011199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9366553" y="365251"/>
            <a:ext cx="1234440" cy="56515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dirty="0" sz="1800" spc="-130">
                <a:latin typeface="Arial"/>
                <a:cs typeface="Arial"/>
              </a:rPr>
              <a:t>X-</a:t>
            </a:r>
            <a:r>
              <a:rPr dirty="0" sz="1800" spc="-75">
                <a:latin typeface="Arial"/>
                <a:cs typeface="Arial"/>
              </a:rPr>
              <a:t>ray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crystal structures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738109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0">
                <a:solidFill>
                  <a:srgbClr val="000000"/>
                </a:solidFill>
              </a:rPr>
              <a:t>Improvements</a:t>
            </a:r>
            <a:r>
              <a:rPr dirty="0" sz="4400" spc="-350">
                <a:solidFill>
                  <a:srgbClr val="000000"/>
                </a:solidFill>
              </a:rPr>
              <a:t> </a:t>
            </a:r>
            <a:r>
              <a:rPr dirty="0" sz="4400" spc="-105">
                <a:solidFill>
                  <a:srgbClr val="000000"/>
                </a:solidFill>
              </a:rPr>
              <a:t>of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155">
                <a:solidFill>
                  <a:srgbClr val="000000"/>
                </a:solidFill>
              </a:rPr>
              <a:t>the</a:t>
            </a:r>
            <a:r>
              <a:rPr dirty="0" sz="4400" spc="-350">
                <a:solidFill>
                  <a:srgbClr val="000000"/>
                </a:solidFill>
              </a:rPr>
              <a:t> </a:t>
            </a:r>
            <a:r>
              <a:rPr dirty="0" sz="4400" spc="-430">
                <a:solidFill>
                  <a:srgbClr val="000000"/>
                </a:solidFill>
              </a:rPr>
              <a:t>MPSC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75">
                <a:solidFill>
                  <a:srgbClr val="000000"/>
                </a:solidFill>
              </a:rPr>
              <a:t>model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5247101" y="1251663"/>
            <a:ext cx="6391910" cy="5167630"/>
            <a:chOff x="5247101" y="1251663"/>
            <a:chExt cx="6391910" cy="51676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82411" y="1251663"/>
              <a:ext cx="6320684" cy="2648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7101" y="3806050"/>
              <a:ext cx="6391306" cy="261302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70724" y="1551940"/>
            <a:ext cx="3950335" cy="313182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41300" marR="5080" indent="-228600">
              <a:lnSpc>
                <a:spcPct val="89700"/>
              </a:lnSpc>
              <a:spcBef>
                <a:spcPts val="445"/>
              </a:spcBef>
              <a:buChar char="•"/>
              <a:tabLst>
                <a:tab pos="241300" algn="l"/>
              </a:tabLst>
            </a:pPr>
            <a:r>
              <a:rPr dirty="0" sz="2800" spc="-175">
                <a:latin typeface="Arial"/>
                <a:cs typeface="Arial"/>
              </a:rPr>
              <a:t>The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30">
                <a:latin typeface="Arial"/>
                <a:cs typeface="Arial"/>
              </a:rPr>
              <a:t>average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packing </a:t>
            </a:r>
            <a:r>
              <a:rPr dirty="0" sz="2800">
                <a:latin typeface="Arial"/>
                <a:cs typeface="Arial"/>
              </a:rPr>
              <a:t>fraction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residues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that </a:t>
            </a:r>
            <a:r>
              <a:rPr dirty="0" sz="2800" spc="-80">
                <a:latin typeface="Arial"/>
                <a:cs typeface="Arial"/>
              </a:rPr>
              <a:t>we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corrected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(bold) </a:t>
            </a:r>
            <a:r>
              <a:rPr dirty="0" sz="2800" spc="-50">
                <a:latin typeface="Arial"/>
                <a:cs typeface="Arial"/>
              </a:rPr>
              <a:t>improve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when implementing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55">
                <a:latin typeface="Arial"/>
                <a:cs typeface="Arial"/>
              </a:rPr>
              <a:t> MPSC </a:t>
            </a:r>
            <a:r>
              <a:rPr dirty="0" sz="2800" spc="-55">
                <a:latin typeface="Arial"/>
                <a:cs typeface="Arial"/>
              </a:rPr>
              <a:t>and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modMPSC models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90">
                <a:latin typeface="Arial"/>
                <a:cs typeface="Arial"/>
              </a:rPr>
              <a:t>over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InSeq model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309371"/>
            <a:ext cx="9420225" cy="1290320"/>
          </a:xfrm>
          <a:prstGeom prst="rect"/>
        </p:spPr>
        <p:txBody>
          <a:bodyPr wrap="square" lIns="0" tIns="95885" rIns="0" bIns="0" rtlCol="0" vert="horz">
            <a:spAutoFit/>
          </a:bodyPr>
          <a:lstStyle/>
          <a:p>
            <a:pPr marL="12700" marR="5080">
              <a:lnSpc>
                <a:spcPts val="4680"/>
              </a:lnSpc>
              <a:spcBef>
                <a:spcPts val="755"/>
              </a:spcBef>
            </a:pPr>
            <a:r>
              <a:rPr dirty="0" sz="4400" spc="-175">
                <a:solidFill>
                  <a:srgbClr val="000000"/>
                </a:solidFill>
              </a:rPr>
              <a:t>Structure</a:t>
            </a:r>
            <a:r>
              <a:rPr dirty="0" sz="4400" spc="-320">
                <a:solidFill>
                  <a:srgbClr val="000000"/>
                </a:solidFill>
              </a:rPr>
              <a:t> </a:t>
            </a:r>
            <a:r>
              <a:rPr dirty="0" sz="4400" spc="-120">
                <a:solidFill>
                  <a:srgbClr val="000000"/>
                </a:solidFill>
              </a:rPr>
              <a:t>factor</a:t>
            </a:r>
            <a:r>
              <a:rPr dirty="0" sz="4400" spc="-315">
                <a:solidFill>
                  <a:srgbClr val="000000"/>
                </a:solidFill>
              </a:rPr>
              <a:t> </a:t>
            </a:r>
            <a:r>
              <a:rPr dirty="0" sz="4400" spc="-160">
                <a:solidFill>
                  <a:srgbClr val="000000"/>
                </a:solidFill>
              </a:rPr>
              <a:t>also</a:t>
            </a:r>
            <a:r>
              <a:rPr dirty="0" sz="4400" spc="-325">
                <a:solidFill>
                  <a:srgbClr val="000000"/>
                </a:solidFill>
              </a:rPr>
              <a:t> </a:t>
            </a:r>
            <a:r>
              <a:rPr dirty="0" sz="4400" spc="-210">
                <a:solidFill>
                  <a:srgbClr val="000000"/>
                </a:solidFill>
              </a:rPr>
              <a:t>improves</a:t>
            </a:r>
            <a:r>
              <a:rPr dirty="0" sz="4400" spc="-315">
                <a:solidFill>
                  <a:srgbClr val="000000"/>
                </a:solidFill>
              </a:rPr>
              <a:t> </a:t>
            </a:r>
            <a:r>
              <a:rPr dirty="0" sz="4400" spc="-70">
                <a:solidFill>
                  <a:srgbClr val="000000"/>
                </a:solidFill>
              </a:rPr>
              <a:t>with</a:t>
            </a:r>
            <a:r>
              <a:rPr dirty="0" sz="4400" spc="-320">
                <a:solidFill>
                  <a:srgbClr val="000000"/>
                </a:solidFill>
              </a:rPr>
              <a:t> </a:t>
            </a:r>
            <a:r>
              <a:rPr dirty="0" sz="4400" spc="-70">
                <a:solidFill>
                  <a:srgbClr val="000000"/>
                </a:solidFill>
              </a:rPr>
              <a:t>model </a:t>
            </a:r>
            <a:r>
              <a:rPr dirty="0" sz="4400" spc="-45">
                <a:solidFill>
                  <a:srgbClr val="000000"/>
                </a:solidFill>
              </a:rPr>
              <a:t>complexity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179996" y="1996791"/>
            <a:ext cx="693420" cy="3519804"/>
            <a:chOff x="4179996" y="1996791"/>
            <a:chExt cx="693420" cy="3519804"/>
          </a:xfrm>
        </p:grpSpPr>
        <p:sp>
          <p:nvSpPr>
            <p:cNvPr id="4" name="object 4"/>
            <p:cNvSpPr/>
            <p:nvPr/>
          </p:nvSpPr>
          <p:spPr>
            <a:xfrm>
              <a:off x="4858381" y="1996791"/>
              <a:ext cx="15240" cy="3453129"/>
            </a:xfrm>
            <a:custGeom>
              <a:avLst/>
              <a:gdLst/>
              <a:ahLst/>
              <a:cxnLst/>
              <a:rect l="l" t="t" r="r" b="b"/>
              <a:pathLst>
                <a:path w="15239" h="3453129">
                  <a:moveTo>
                    <a:pt x="0" y="3452928"/>
                  </a:moveTo>
                  <a:lnTo>
                    <a:pt x="14675" y="3452928"/>
                  </a:lnTo>
                  <a:lnTo>
                    <a:pt x="14675" y="0"/>
                  </a:lnTo>
                  <a:lnTo>
                    <a:pt x="0" y="0"/>
                  </a:lnTo>
                  <a:lnTo>
                    <a:pt x="0" y="3452928"/>
                  </a:lnTo>
                  <a:close/>
                </a:path>
              </a:pathLst>
            </a:custGeom>
            <a:solidFill>
              <a:srgbClr val="023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747529" y="1996791"/>
              <a:ext cx="15240" cy="3453129"/>
            </a:xfrm>
            <a:custGeom>
              <a:avLst/>
              <a:gdLst/>
              <a:ahLst/>
              <a:cxnLst/>
              <a:rect l="l" t="t" r="r" b="b"/>
              <a:pathLst>
                <a:path w="15239" h="3453129">
                  <a:moveTo>
                    <a:pt x="0" y="3452928"/>
                  </a:moveTo>
                  <a:lnTo>
                    <a:pt x="14675" y="3452928"/>
                  </a:lnTo>
                  <a:lnTo>
                    <a:pt x="14675" y="0"/>
                  </a:lnTo>
                  <a:lnTo>
                    <a:pt x="0" y="0"/>
                  </a:lnTo>
                  <a:lnTo>
                    <a:pt x="0" y="3452928"/>
                  </a:lnTo>
                  <a:close/>
                </a:path>
              </a:pathLst>
            </a:custGeom>
            <a:solidFill>
              <a:srgbClr val="FF7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93597" y="1996791"/>
              <a:ext cx="15240" cy="3453129"/>
            </a:xfrm>
            <a:custGeom>
              <a:avLst/>
              <a:gdLst/>
              <a:ahLst/>
              <a:cxnLst/>
              <a:rect l="l" t="t" r="r" b="b"/>
              <a:pathLst>
                <a:path w="15239" h="3453129">
                  <a:moveTo>
                    <a:pt x="0" y="3452928"/>
                  </a:moveTo>
                  <a:lnTo>
                    <a:pt x="14675" y="3452928"/>
                  </a:lnTo>
                  <a:lnTo>
                    <a:pt x="14675" y="0"/>
                  </a:lnTo>
                  <a:lnTo>
                    <a:pt x="0" y="0"/>
                  </a:lnTo>
                  <a:lnTo>
                    <a:pt x="0" y="3452928"/>
                  </a:lnTo>
                  <a:close/>
                </a:path>
              </a:pathLst>
            </a:custGeom>
            <a:solidFill>
              <a:srgbClr val="1AC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42634" y="1996791"/>
              <a:ext cx="15240" cy="3453129"/>
            </a:xfrm>
            <a:custGeom>
              <a:avLst/>
              <a:gdLst/>
              <a:ahLst/>
              <a:cxnLst/>
              <a:rect l="l" t="t" r="r" b="b"/>
              <a:pathLst>
                <a:path w="15239" h="3453129">
                  <a:moveTo>
                    <a:pt x="0" y="3452928"/>
                  </a:moveTo>
                  <a:lnTo>
                    <a:pt x="14675" y="3452928"/>
                  </a:lnTo>
                  <a:lnTo>
                    <a:pt x="14675" y="0"/>
                  </a:lnTo>
                  <a:lnTo>
                    <a:pt x="0" y="0"/>
                  </a:lnTo>
                  <a:lnTo>
                    <a:pt x="0" y="3452928"/>
                  </a:lnTo>
                  <a:close/>
                </a:path>
              </a:pathLst>
            </a:custGeom>
            <a:solidFill>
              <a:srgbClr val="E8000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21693" y="1996791"/>
              <a:ext cx="15240" cy="3453129"/>
            </a:xfrm>
            <a:custGeom>
              <a:avLst/>
              <a:gdLst/>
              <a:ahLst/>
              <a:cxnLst/>
              <a:rect l="l" t="t" r="r" b="b"/>
              <a:pathLst>
                <a:path w="15239" h="3453129">
                  <a:moveTo>
                    <a:pt x="0" y="3452928"/>
                  </a:moveTo>
                  <a:lnTo>
                    <a:pt x="14675" y="3452928"/>
                  </a:lnTo>
                  <a:lnTo>
                    <a:pt x="14675" y="0"/>
                  </a:lnTo>
                  <a:lnTo>
                    <a:pt x="0" y="0"/>
                  </a:lnTo>
                  <a:lnTo>
                    <a:pt x="0" y="3452928"/>
                  </a:lnTo>
                  <a:close/>
                </a:path>
              </a:pathLst>
            </a:custGeom>
            <a:solidFill>
              <a:srgbClr val="8032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32622" y="1996791"/>
              <a:ext cx="15240" cy="3453129"/>
            </a:xfrm>
            <a:custGeom>
              <a:avLst/>
              <a:gdLst/>
              <a:ahLst/>
              <a:cxnLst/>
              <a:rect l="l" t="t" r="r" b="b"/>
              <a:pathLst>
                <a:path w="15239" h="3453129">
                  <a:moveTo>
                    <a:pt x="0" y="3452928"/>
                  </a:moveTo>
                  <a:lnTo>
                    <a:pt x="14675" y="3452928"/>
                  </a:lnTo>
                  <a:lnTo>
                    <a:pt x="14675" y="0"/>
                  </a:lnTo>
                  <a:lnTo>
                    <a:pt x="0" y="0"/>
                  </a:lnTo>
                  <a:lnTo>
                    <a:pt x="0" y="3452928"/>
                  </a:lnTo>
                  <a:close/>
                </a:path>
              </a:pathLst>
            </a:custGeom>
            <a:solidFill>
              <a:srgbClr val="1C91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179996" y="1996791"/>
              <a:ext cx="15240" cy="3453129"/>
            </a:xfrm>
            <a:custGeom>
              <a:avLst/>
              <a:gdLst/>
              <a:ahLst/>
              <a:cxnLst/>
              <a:rect l="l" t="t" r="r" b="b"/>
              <a:pathLst>
                <a:path w="15239" h="3453129">
                  <a:moveTo>
                    <a:pt x="0" y="3452928"/>
                  </a:moveTo>
                  <a:lnTo>
                    <a:pt x="14675" y="3452928"/>
                  </a:lnTo>
                  <a:lnTo>
                    <a:pt x="14675" y="0"/>
                  </a:lnTo>
                  <a:lnTo>
                    <a:pt x="0" y="0"/>
                  </a:lnTo>
                  <a:lnTo>
                    <a:pt x="0" y="34529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446327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446327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ln w="146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303222" y="5465386"/>
            <a:ext cx="2863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5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304698" y="5442100"/>
            <a:ext cx="15240" cy="74295"/>
            <a:chOff x="5304698" y="5442100"/>
            <a:chExt cx="15240" cy="74295"/>
          </a:xfrm>
        </p:grpSpPr>
        <p:sp>
          <p:nvSpPr>
            <p:cNvPr id="15" name="object 15"/>
            <p:cNvSpPr/>
            <p:nvPr/>
          </p:nvSpPr>
          <p:spPr>
            <a:xfrm>
              <a:off x="5312318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312318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ln w="146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169212" y="5465386"/>
            <a:ext cx="2863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1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170688" y="5442100"/>
            <a:ext cx="881380" cy="74295"/>
            <a:chOff x="6170688" y="5442100"/>
            <a:chExt cx="881380" cy="74295"/>
          </a:xfrm>
        </p:grpSpPr>
        <p:sp>
          <p:nvSpPr>
            <p:cNvPr id="19" name="object 19"/>
            <p:cNvSpPr/>
            <p:nvPr/>
          </p:nvSpPr>
          <p:spPr>
            <a:xfrm>
              <a:off x="6178308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178308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ln w="146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44297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044297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ln w="146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6901191" y="5465386"/>
            <a:ext cx="2863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2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902668" y="5442100"/>
            <a:ext cx="15240" cy="74295"/>
            <a:chOff x="7902668" y="5442100"/>
            <a:chExt cx="15240" cy="74295"/>
          </a:xfrm>
        </p:grpSpPr>
        <p:sp>
          <p:nvSpPr>
            <p:cNvPr id="25" name="object 25"/>
            <p:cNvSpPr/>
            <p:nvPr/>
          </p:nvSpPr>
          <p:spPr>
            <a:xfrm>
              <a:off x="7910288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910288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ln w="146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7767182" y="5465386"/>
            <a:ext cx="2863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2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5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768657" y="5442100"/>
            <a:ext cx="15240" cy="74295"/>
            <a:chOff x="8768657" y="5442100"/>
            <a:chExt cx="15240" cy="74295"/>
          </a:xfrm>
        </p:grpSpPr>
        <p:sp>
          <p:nvSpPr>
            <p:cNvPr id="29" name="object 29"/>
            <p:cNvSpPr/>
            <p:nvPr/>
          </p:nvSpPr>
          <p:spPr>
            <a:xfrm>
              <a:off x="8776277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776277" y="544972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0"/>
                  </a:moveTo>
                  <a:lnTo>
                    <a:pt x="0" y="58675"/>
                  </a:lnTo>
                </a:path>
              </a:pathLst>
            </a:custGeom>
            <a:ln w="146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8633172" y="5465386"/>
            <a:ext cx="2863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3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09801" y="5465386"/>
            <a:ext cx="557530" cy="6705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ts val="1700"/>
              </a:lnSpc>
              <a:spcBef>
                <a:spcPts val="125"/>
              </a:spcBef>
            </a:pPr>
            <a:r>
              <a:rPr dirty="0" sz="1700" spc="-25">
                <a:solidFill>
                  <a:srgbClr val="262626"/>
                </a:solidFill>
                <a:latin typeface="Times New Roman"/>
                <a:cs typeface="Times New Roman"/>
              </a:rPr>
              <a:t>1</a:t>
            </a:r>
            <a:r>
              <a:rPr dirty="0" sz="1700" spc="-25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25">
                <a:solidFill>
                  <a:srgbClr val="262626"/>
                </a:solidFill>
                <a:latin typeface="Times New Roman"/>
                <a:cs typeface="Times New Roman"/>
              </a:rPr>
              <a:t>5</a:t>
            </a:r>
            <a:endParaRPr sz="1700">
              <a:latin typeface="Times New Roman"/>
              <a:cs typeface="Times New Roman"/>
            </a:endParaRPr>
          </a:p>
          <a:p>
            <a:pPr marL="160020">
              <a:lnSpc>
                <a:spcPts val="1505"/>
              </a:lnSpc>
            </a:pPr>
            <a:r>
              <a:rPr dirty="0" u="sng" sz="1600" spc="-105" i="1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Arial"/>
                <a:cs typeface="Arial"/>
              </a:rPr>
              <a:t>qæ</a:t>
            </a:r>
            <a:r>
              <a:rPr dirty="0" u="sng" baseline="-12077" sz="1725" spc="-157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Times New Roman"/>
                <a:cs typeface="Times New Roman"/>
              </a:rPr>
              <a:t>bb</a:t>
            </a:r>
            <a:endParaRPr baseline="-12077" sz="1725">
              <a:latin typeface="Times New Roman"/>
              <a:cs typeface="Times New Roman"/>
            </a:endParaRPr>
          </a:p>
          <a:p>
            <a:pPr marL="233679">
              <a:lnSpc>
                <a:spcPts val="1845"/>
              </a:lnSpc>
            </a:pPr>
            <a:r>
              <a:rPr dirty="0" sz="1600" spc="95">
                <a:solidFill>
                  <a:srgbClr val="262626"/>
                </a:solidFill>
                <a:latin typeface="Times New Roman"/>
                <a:cs typeface="Times New Roman"/>
              </a:rPr>
              <a:t>2</a:t>
            </a:r>
            <a:r>
              <a:rPr dirty="0" sz="1600" spc="95" i="1">
                <a:solidFill>
                  <a:srgbClr val="262626"/>
                </a:solidFill>
                <a:latin typeface="Arial"/>
                <a:cs typeface="Arial"/>
              </a:rPr>
              <a:t>º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860411" y="1989172"/>
            <a:ext cx="4931410" cy="3468370"/>
            <a:chOff x="3860411" y="1989172"/>
            <a:chExt cx="4931410" cy="3468370"/>
          </a:xfrm>
        </p:grpSpPr>
        <p:sp>
          <p:nvSpPr>
            <p:cNvPr id="34" name="object 34"/>
            <p:cNvSpPr/>
            <p:nvPr/>
          </p:nvSpPr>
          <p:spPr>
            <a:xfrm>
              <a:off x="3868031" y="5449720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868031" y="5449720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ln w="1466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868031" y="4874231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868031" y="4874231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ln w="1466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868031" y="4298744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868031" y="4298744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ln w="1466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868031" y="3723256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868031" y="3723256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ln w="1466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868031" y="3147768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868031" y="3147768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ln w="1466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868031" y="2572280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868031" y="2572280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ln w="1466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868031" y="1996792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868031" y="1996792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4" h="0">
                  <a:moveTo>
                    <a:pt x="58702" y="0"/>
                  </a:moveTo>
                  <a:lnTo>
                    <a:pt x="0" y="0"/>
                  </a:lnTo>
                </a:path>
              </a:pathLst>
            </a:custGeom>
            <a:ln w="14668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5600" y="2423118"/>
              <a:ext cx="4595350" cy="287807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926734" y="1996792"/>
              <a:ext cx="4850130" cy="3453129"/>
            </a:xfrm>
            <a:custGeom>
              <a:avLst/>
              <a:gdLst/>
              <a:ahLst/>
              <a:cxnLst/>
              <a:rect l="l" t="t" r="r" b="b"/>
              <a:pathLst>
                <a:path w="4850130" h="3453129">
                  <a:moveTo>
                    <a:pt x="0" y="3452928"/>
                  </a:moveTo>
                  <a:lnTo>
                    <a:pt x="0" y="0"/>
                  </a:lnTo>
                </a:path>
                <a:path w="4850130" h="3453129">
                  <a:moveTo>
                    <a:pt x="4849543" y="3452928"/>
                  </a:moveTo>
                  <a:lnTo>
                    <a:pt x="4849543" y="0"/>
                  </a:lnTo>
                </a:path>
                <a:path w="4850130" h="3453129">
                  <a:moveTo>
                    <a:pt x="0" y="3452928"/>
                  </a:moveTo>
                  <a:lnTo>
                    <a:pt x="4849543" y="3452928"/>
                  </a:lnTo>
                </a:path>
                <a:path w="4850130" h="3453129">
                  <a:moveTo>
                    <a:pt x="0" y="0"/>
                  </a:moveTo>
                  <a:lnTo>
                    <a:pt x="4849543" y="0"/>
                  </a:lnTo>
                </a:path>
              </a:pathLst>
            </a:custGeom>
            <a:ln w="9170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212775" y="3884432"/>
              <a:ext cx="4563745" cy="889000"/>
            </a:xfrm>
            <a:custGeom>
              <a:avLst/>
              <a:gdLst/>
              <a:ahLst/>
              <a:cxnLst/>
              <a:rect l="l" t="t" r="r" b="b"/>
              <a:pathLst>
                <a:path w="4563745" h="889000">
                  <a:moveTo>
                    <a:pt x="0" y="0"/>
                  </a:moveTo>
                  <a:lnTo>
                    <a:pt x="13506" y="45949"/>
                  </a:lnTo>
                  <a:lnTo>
                    <a:pt x="27013" y="91783"/>
                  </a:lnTo>
                  <a:lnTo>
                    <a:pt x="40521" y="136899"/>
                  </a:lnTo>
                  <a:lnTo>
                    <a:pt x="54027" y="179937"/>
                  </a:lnTo>
                  <a:lnTo>
                    <a:pt x="67534" y="218111"/>
                  </a:lnTo>
                  <a:lnTo>
                    <a:pt x="81042" y="259254"/>
                  </a:lnTo>
                  <a:lnTo>
                    <a:pt x="94548" y="299896"/>
                  </a:lnTo>
                  <a:lnTo>
                    <a:pt x="108056" y="339138"/>
                  </a:lnTo>
                  <a:lnTo>
                    <a:pt x="121563" y="373211"/>
                  </a:lnTo>
                  <a:lnTo>
                    <a:pt x="135069" y="409569"/>
                  </a:lnTo>
                  <a:lnTo>
                    <a:pt x="148577" y="442226"/>
                  </a:lnTo>
                  <a:lnTo>
                    <a:pt x="162084" y="478372"/>
                  </a:lnTo>
                  <a:lnTo>
                    <a:pt x="175590" y="510188"/>
                  </a:lnTo>
                  <a:lnTo>
                    <a:pt x="189098" y="539997"/>
                  </a:lnTo>
                  <a:lnTo>
                    <a:pt x="202605" y="571834"/>
                  </a:lnTo>
                  <a:lnTo>
                    <a:pt x="216111" y="601457"/>
                  </a:lnTo>
                  <a:lnTo>
                    <a:pt x="229619" y="628388"/>
                  </a:lnTo>
                  <a:lnTo>
                    <a:pt x="233552" y="636950"/>
                  </a:lnTo>
                  <a:lnTo>
                    <a:pt x="396356" y="862914"/>
                  </a:lnTo>
                  <a:lnTo>
                    <a:pt x="559159" y="888759"/>
                  </a:lnTo>
                  <a:lnTo>
                    <a:pt x="721963" y="751878"/>
                  </a:lnTo>
                  <a:lnTo>
                    <a:pt x="884766" y="561268"/>
                  </a:lnTo>
                  <a:lnTo>
                    <a:pt x="1047570" y="426185"/>
                  </a:lnTo>
                  <a:lnTo>
                    <a:pt x="1210373" y="340956"/>
                  </a:lnTo>
                  <a:lnTo>
                    <a:pt x="1373177" y="255017"/>
                  </a:lnTo>
                  <a:lnTo>
                    <a:pt x="1535980" y="171343"/>
                  </a:lnTo>
                  <a:lnTo>
                    <a:pt x="1698784" y="156594"/>
                  </a:lnTo>
                  <a:lnTo>
                    <a:pt x="1861587" y="269973"/>
                  </a:lnTo>
                  <a:lnTo>
                    <a:pt x="2024390" y="445491"/>
                  </a:lnTo>
                  <a:lnTo>
                    <a:pt x="2187191" y="573887"/>
                  </a:lnTo>
                  <a:lnTo>
                    <a:pt x="2349992" y="622378"/>
                  </a:lnTo>
                  <a:lnTo>
                    <a:pt x="2512793" y="606572"/>
                  </a:lnTo>
                  <a:lnTo>
                    <a:pt x="2675594" y="544667"/>
                  </a:lnTo>
                  <a:lnTo>
                    <a:pt x="2838422" y="445191"/>
                  </a:lnTo>
                  <a:lnTo>
                    <a:pt x="3001223" y="325329"/>
                  </a:lnTo>
                  <a:lnTo>
                    <a:pt x="3164024" y="223200"/>
                  </a:lnTo>
                  <a:lnTo>
                    <a:pt x="3326824" y="204762"/>
                  </a:lnTo>
                  <a:lnTo>
                    <a:pt x="3489625" y="287709"/>
                  </a:lnTo>
                  <a:lnTo>
                    <a:pt x="3652426" y="409547"/>
                  </a:lnTo>
                  <a:lnTo>
                    <a:pt x="3815227" y="509562"/>
                  </a:lnTo>
                  <a:lnTo>
                    <a:pt x="3978028" y="560614"/>
                  </a:lnTo>
                  <a:lnTo>
                    <a:pt x="4140828" y="557389"/>
                  </a:lnTo>
                  <a:lnTo>
                    <a:pt x="4303629" y="505722"/>
                  </a:lnTo>
                  <a:lnTo>
                    <a:pt x="4466457" y="428010"/>
                  </a:lnTo>
                  <a:lnTo>
                    <a:pt x="4563504" y="387382"/>
                  </a:lnTo>
                </a:path>
              </a:pathLst>
            </a:custGeom>
            <a:ln w="29338">
              <a:solidFill>
                <a:srgbClr val="1AC938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199267" y="4034753"/>
              <a:ext cx="4577080" cy="1008380"/>
            </a:xfrm>
            <a:custGeom>
              <a:avLst/>
              <a:gdLst/>
              <a:ahLst/>
              <a:cxnLst/>
              <a:rect l="l" t="t" r="r" b="b"/>
              <a:pathLst>
                <a:path w="4577080" h="1008379">
                  <a:moveTo>
                    <a:pt x="0" y="0"/>
                  </a:moveTo>
                  <a:lnTo>
                    <a:pt x="13507" y="37202"/>
                  </a:lnTo>
                  <a:lnTo>
                    <a:pt x="27014" y="80808"/>
                  </a:lnTo>
                  <a:lnTo>
                    <a:pt x="40521" y="127701"/>
                  </a:lnTo>
                  <a:lnTo>
                    <a:pt x="54028" y="185079"/>
                  </a:lnTo>
                  <a:lnTo>
                    <a:pt x="67535" y="242129"/>
                  </a:lnTo>
                  <a:lnTo>
                    <a:pt x="81042" y="300623"/>
                  </a:lnTo>
                  <a:lnTo>
                    <a:pt x="94549" y="361706"/>
                  </a:lnTo>
                  <a:lnTo>
                    <a:pt x="108056" y="420784"/>
                  </a:lnTo>
                  <a:lnTo>
                    <a:pt x="121563" y="479284"/>
                  </a:lnTo>
                  <a:lnTo>
                    <a:pt x="135070" y="536090"/>
                  </a:lnTo>
                  <a:lnTo>
                    <a:pt x="148577" y="589670"/>
                  </a:lnTo>
                  <a:lnTo>
                    <a:pt x="162084" y="641111"/>
                  </a:lnTo>
                  <a:lnTo>
                    <a:pt x="175591" y="687724"/>
                  </a:lnTo>
                  <a:lnTo>
                    <a:pt x="189098" y="731010"/>
                  </a:lnTo>
                  <a:lnTo>
                    <a:pt x="202605" y="770915"/>
                  </a:lnTo>
                  <a:lnTo>
                    <a:pt x="216112" y="807143"/>
                  </a:lnTo>
                  <a:lnTo>
                    <a:pt x="243126" y="867826"/>
                  </a:lnTo>
                  <a:lnTo>
                    <a:pt x="247059" y="876392"/>
                  </a:lnTo>
                  <a:lnTo>
                    <a:pt x="409863" y="1008037"/>
                  </a:lnTo>
                  <a:lnTo>
                    <a:pt x="572666" y="848573"/>
                  </a:lnTo>
                  <a:lnTo>
                    <a:pt x="735470" y="319596"/>
                  </a:lnTo>
                  <a:lnTo>
                    <a:pt x="898273" y="30376"/>
                  </a:lnTo>
                  <a:lnTo>
                    <a:pt x="1061077" y="208217"/>
                  </a:lnTo>
                  <a:lnTo>
                    <a:pt x="1223881" y="332270"/>
                  </a:lnTo>
                  <a:lnTo>
                    <a:pt x="1386684" y="252567"/>
                  </a:lnTo>
                  <a:lnTo>
                    <a:pt x="1549488" y="99347"/>
                  </a:lnTo>
                  <a:lnTo>
                    <a:pt x="1712291" y="55329"/>
                  </a:lnTo>
                  <a:lnTo>
                    <a:pt x="1875095" y="90863"/>
                  </a:lnTo>
                  <a:lnTo>
                    <a:pt x="2037898" y="202949"/>
                  </a:lnTo>
                  <a:lnTo>
                    <a:pt x="2200699" y="337554"/>
                  </a:lnTo>
                  <a:lnTo>
                    <a:pt x="2363500" y="470431"/>
                  </a:lnTo>
                  <a:lnTo>
                    <a:pt x="2526301" y="498609"/>
                  </a:lnTo>
                  <a:lnTo>
                    <a:pt x="2689102" y="387064"/>
                  </a:lnTo>
                  <a:lnTo>
                    <a:pt x="2851930" y="301375"/>
                  </a:lnTo>
                  <a:lnTo>
                    <a:pt x="3014731" y="226863"/>
                  </a:lnTo>
                  <a:lnTo>
                    <a:pt x="3177531" y="123574"/>
                  </a:lnTo>
                  <a:lnTo>
                    <a:pt x="3340332" y="53681"/>
                  </a:lnTo>
                  <a:lnTo>
                    <a:pt x="3503133" y="90730"/>
                  </a:lnTo>
                  <a:lnTo>
                    <a:pt x="3665933" y="220015"/>
                  </a:lnTo>
                  <a:lnTo>
                    <a:pt x="3828734" y="337921"/>
                  </a:lnTo>
                  <a:lnTo>
                    <a:pt x="3991535" y="409099"/>
                  </a:lnTo>
                  <a:lnTo>
                    <a:pt x="4154335" y="407393"/>
                  </a:lnTo>
                  <a:lnTo>
                    <a:pt x="4317136" y="376128"/>
                  </a:lnTo>
                  <a:lnTo>
                    <a:pt x="4479964" y="311584"/>
                  </a:lnTo>
                  <a:lnTo>
                    <a:pt x="4577011" y="261554"/>
                  </a:lnTo>
                </a:path>
              </a:pathLst>
            </a:custGeom>
            <a:ln w="29338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941892" y="2114307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5" h="0">
                  <a:moveTo>
                    <a:pt x="0" y="0"/>
                  </a:moveTo>
                  <a:lnTo>
                    <a:pt x="190783" y="0"/>
                  </a:lnTo>
                  <a:lnTo>
                    <a:pt x="381567" y="0"/>
                  </a:lnTo>
                </a:path>
              </a:pathLst>
            </a:custGeom>
            <a:ln w="29337">
              <a:solidFill>
                <a:srgbClr val="023EFF"/>
              </a:solidFill>
              <a:prstDash val="lgDash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941892" y="2380092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5" h="0">
                  <a:moveTo>
                    <a:pt x="0" y="0"/>
                  </a:moveTo>
                  <a:lnTo>
                    <a:pt x="190783" y="0"/>
                  </a:lnTo>
                  <a:lnTo>
                    <a:pt x="381567" y="0"/>
                  </a:lnTo>
                </a:path>
              </a:pathLst>
            </a:custGeom>
            <a:ln w="29337">
              <a:solidFill>
                <a:srgbClr val="FF7C00"/>
              </a:solidFill>
              <a:prstDash val="sysDashDot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941892" y="2645878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5" h="0">
                  <a:moveTo>
                    <a:pt x="0" y="0"/>
                  </a:moveTo>
                  <a:lnTo>
                    <a:pt x="190783" y="0"/>
                  </a:lnTo>
                  <a:lnTo>
                    <a:pt x="381567" y="0"/>
                  </a:lnTo>
                </a:path>
              </a:pathLst>
            </a:custGeom>
            <a:ln w="29337">
              <a:solidFill>
                <a:srgbClr val="1AC938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941892" y="2911663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5" h="0">
                  <a:moveTo>
                    <a:pt x="0" y="0"/>
                  </a:moveTo>
                  <a:lnTo>
                    <a:pt x="190783" y="0"/>
                  </a:lnTo>
                  <a:lnTo>
                    <a:pt x="381567" y="0"/>
                  </a:lnTo>
                </a:path>
              </a:pathLst>
            </a:custGeom>
            <a:ln w="29337">
              <a:solidFill>
                <a:srgbClr val="E8000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3557830" y="5293925"/>
            <a:ext cx="2863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557830" y="2991973"/>
            <a:ext cx="286385" cy="2015489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2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1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5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1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5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557830" y="2416485"/>
            <a:ext cx="2863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2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5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557830" y="1840997"/>
            <a:ext cx="28638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3</a:t>
            </a:r>
            <a:r>
              <a:rPr dirty="0" sz="1700" spc="-30" i="1">
                <a:solidFill>
                  <a:srgbClr val="262626"/>
                </a:solidFill>
                <a:latin typeface="Arial"/>
                <a:cs typeface="Arial"/>
              </a:rPr>
              <a:t>.</a:t>
            </a:r>
            <a:r>
              <a:rPr dirty="0" sz="1700" spc="-3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266217" y="3376210"/>
            <a:ext cx="469900" cy="6946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60"/>
              </a:lnSpc>
            </a:pPr>
            <a:r>
              <a:rPr dirty="0" sz="2000" spc="-10" i="1">
                <a:solidFill>
                  <a:srgbClr val="262626"/>
                </a:solidFill>
                <a:latin typeface="Arial"/>
                <a:cs typeface="Arial"/>
              </a:rPr>
              <a:t>hS</a:t>
            </a:r>
            <a:r>
              <a:rPr dirty="0" sz="2000" spc="-10">
                <a:solidFill>
                  <a:srgbClr val="262626"/>
                </a:solidFill>
                <a:latin typeface="Times New Roman"/>
                <a:cs typeface="Times New Roman"/>
              </a:rPr>
              <a:t>(</a:t>
            </a:r>
            <a:r>
              <a:rPr dirty="0" sz="2000" spc="-10" i="1">
                <a:solidFill>
                  <a:srgbClr val="262626"/>
                </a:solidFill>
                <a:latin typeface="Arial"/>
                <a:cs typeface="Arial"/>
              </a:rPr>
              <a:t>q</a:t>
            </a:r>
            <a:r>
              <a:rPr dirty="0" sz="2000" spc="-10">
                <a:solidFill>
                  <a:srgbClr val="262626"/>
                </a:solidFill>
                <a:latin typeface="Times New Roman"/>
                <a:cs typeface="Times New Roman"/>
              </a:rPr>
              <a:t>)</a:t>
            </a:r>
            <a:r>
              <a:rPr dirty="0" sz="2000" spc="-10" i="1">
                <a:solidFill>
                  <a:srgbClr val="262626"/>
                </a:solidFill>
                <a:latin typeface="Arial"/>
                <a:cs typeface="Arial"/>
              </a:rPr>
              <a:t>i</a:t>
            </a:r>
            <a:endParaRPr sz="2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463387" y="1940560"/>
            <a:ext cx="542925" cy="1089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100"/>
              </a:spcBef>
            </a:pPr>
            <a:r>
              <a:rPr dirty="0" sz="1500" spc="-25">
                <a:solidFill>
                  <a:srgbClr val="262626"/>
                </a:solidFill>
                <a:latin typeface="Times New Roman"/>
                <a:cs typeface="Times New Roman"/>
              </a:rPr>
              <a:t>CRW </a:t>
            </a:r>
            <a:r>
              <a:rPr dirty="0" sz="1500" spc="-65">
                <a:solidFill>
                  <a:srgbClr val="262626"/>
                </a:solidFill>
                <a:latin typeface="Times New Roman"/>
                <a:cs typeface="Times New Roman"/>
              </a:rPr>
              <a:t>BADA </a:t>
            </a:r>
            <a:r>
              <a:rPr dirty="0" sz="1500" spc="-20">
                <a:solidFill>
                  <a:srgbClr val="262626"/>
                </a:solidFill>
                <a:latin typeface="Times New Roman"/>
                <a:cs typeface="Times New Roman"/>
              </a:rPr>
              <a:t>FJSC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500">
                <a:solidFill>
                  <a:srgbClr val="262626"/>
                </a:solidFill>
                <a:latin typeface="Times New Roman"/>
                <a:cs typeface="Times New Roman"/>
              </a:rPr>
              <a:t>In</a:t>
            </a:r>
            <a:r>
              <a:rPr dirty="0" sz="1500" spc="7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1500" spc="-25">
                <a:solidFill>
                  <a:srgbClr val="262626"/>
                </a:solidFill>
                <a:latin typeface="Times New Roman"/>
                <a:cs typeface="Times New Roman"/>
              </a:rPr>
              <a:t>Seq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7374916" y="2099638"/>
            <a:ext cx="381635" cy="561340"/>
            <a:chOff x="7374916" y="2099638"/>
            <a:chExt cx="381635" cy="561340"/>
          </a:xfrm>
        </p:grpSpPr>
        <p:sp>
          <p:nvSpPr>
            <p:cNvPr id="63" name="object 63"/>
            <p:cNvSpPr/>
            <p:nvPr/>
          </p:nvSpPr>
          <p:spPr>
            <a:xfrm>
              <a:off x="7374916" y="2114307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4" h="0">
                  <a:moveTo>
                    <a:pt x="0" y="0"/>
                  </a:moveTo>
                  <a:lnTo>
                    <a:pt x="190783" y="0"/>
                  </a:lnTo>
                  <a:lnTo>
                    <a:pt x="381566" y="0"/>
                  </a:lnTo>
                </a:path>
              </a:pathLst>
            </a:custGeom>
            <a:ln w="29337">
              <a:solidFill>
                <a:srgbClr val="8032DA"/>
              </a:solidFill>
              <a:prstDash val="lgDash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374916" y="2380092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4" h="0">
                  <a:moveTo>
                    <a:pt x="0" y="0"/>
                  </a:moveTo>
                  <a:lnTo>
                    <a:pt x="190783" y="0"/>
                  </a:lnTo>
                  <a:lnTo>
                    <a:pt x="381566" y="0"/>
                  </a:lnTo>
                </a:path>
              </a:pathLst>
            </a:custGeom>
            <a:ln w="29337">
              <a:solidFill>
                <a:srgbClr val="1C91BD"/>
              </a:solidFill>
              <a:prstDash val="lgDash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374916" y="2645878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4" h="0">
                  <a:moveTo>
                    <a:pt x="0" y="0"/>
                  </a:moveTo>
                  <a:lnTo>
                    <a:pt x="190783" y="0"/>
                  </a:lnTo>
                  <a:lnTo>
                    <a:pt x="381566" y="0"/>
                  </a:lnTo>
                </a:path>
              </a:pathLst>
            </a:custGeom>
            <a:ln w="29337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6" name="object 66"/>
          <p:cNvSpPr txBox="1"/>
          <p:nvPr/>
        </p:nvSpPr>
        <p:spPr>
          <a:xfrm>
            <a:off x="7896411" y="1940560"/>
            <a:ext cx="866140" cy="82296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500" spc="-20">
                <a:solidFill>
                  <a:srgbClr val="262626"/>
                </a:solidFill>
                <a:latin typeface="Times New Roman"/>
                <a:cs typeface="Times New Roman"/>
              </a:rPr>
              <a:t>MPSC</a:t>
            </a: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16300"/>
              </a:lnSpc>
            </a:pPr>
            <a:r>
              <a:rPr dirty="0" sz="1500" spc="-20">
                <a:solidFill>
                  <a:srgbClr val="262626"/>
                </a:solidFill>
                <a:latin typeface="Times New Roman"/>
                <a:cs typeface="Times New Roman"/>
              </a:rPr>
              <a:t>modMPSC </a:t>
            </a:r>
            <a:r>
              <a:rPr dirty="0" sz="1500" spc="-25">
                <a:solidFill>
                  <a:srgbClr val="262626"/>
                </a:solidFill>
                <a:latin typeface="Times New Roman"/>
                <a:cs typeface="Times New Roman"/>
              </a:rPr>
              <a:t>X-ray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413173" y="6530068"/>
            <a:ext cx="457263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75">
                <a:latin typeface="Arial"/>
                <a:cs typeface="Arial"/>
              </a:rPr>
              <a:t>Logan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J,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 b="1">
                <a:latin typeface="Arial"/>
                <a:cs typeface="Arial"/>
              </a:rPr>
              <a:t>Sumner</a:t>
            </a:r>
            <a:r>
              <a:rPr dirty="0" sz="1800" spc="-114" b="1">
                <a:latin typeface="Arial"/>
                <a:cs typeface="Arial"/>
              </a:rPr>
              <a:t> </a:t>
            </a:r>
            <a:r>
              <a:rPr dirty="0" sz="1800" spc="-165" b="1">
                <a:latin typeface="Arial"/>
                <a:cs typeface="Arial"/>
              </a:rPr>
              <a:t>J</a:t>
            </a:r>
            <a:r>
              <a:rPr dirty="0" sz="1800" spc="-165">
                <a:latin typeface="Arial"/>
                <a:cs typeface="Arial"/>
              </a:rPr>
              <a:t>,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35" i="1">
                <a:latin typeface="Arial"/>
                <a:cs typeface="Arial"/>
              </a:rPr>
              <a:t>In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70" i="1">
                <a:latin typeface="Arial"/>
                <a:cs typeface="Arial"/>
              </a:rPr>
              <a:t>Press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 i="1">
                <a:latin typeface="Arial"/>
                <a:cs typeface="Arial"/>
              </a:rPr>
              <a:t>at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200" i="1">
                <a:latin typeface="Arial"/>
                <a:cs typeface="Arial"/>
              </a:rPr>
              <a:t>PRE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(2025)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79970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75">
                <a:solidFill>
                  <a:srgbClr val="000000"/>
                </a:solidFill>
              </a:rPr>
              <a:t>Conclusions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254">
                <a:solidFill>
                  <a:srgbClr val="000000"/>
                </a:solidFill>
              </a:rPr>
              <a:t>and</a:t>
            </a:r>
            <a:r>
              <a:rPr dirty="0" sz="4400" spc="-330">
                <a:solidFill>
                  <a:srgbClr val="000000"/>
                </a:solidFill>
              </a:rPr>
              <a:t> </a:t>
            </a:r>
            <a:r>
              <a:rPr dirty="0" sz="4400" spc="-229">
                <a:solidFill>
                  <a:srgbClr val="000000"/>
                </a:solidFill>
              </a:rPr>
              <a:t>Future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05">
                <a:solidFill>
                  <a:srgbClr val="000000"/>
                </a:solidFill>
              </a:rPr>
              <a:t>Directions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5561849" y="2214677"/>
            <a:ext cx="443865" cy="329565"/>
          </a:xfrm>
          <a:custGeom>
            <a:avLst/>
            <a:gdLst/>
            <a:ahLst/>
            <a:cxnLst/>
            <a:rect l="l" t="t" r="r" b="b"/>
            <a:pathLst>
              <a:path w="443864" h="329564">
                <a:moveTo>
                  <a:pt x="338490" y="0"/>
                </a:moveTo>
                <a:lnTo>
                  <a:pt x="333801" y="13370"/>
                </a:lnTo>
                <a:lnTo>
                  <a:pt x="352868" y="21645"/>
                </a:lnTo>
                <a:lnTo>
                  <a:pt x="369266" y="33099"/>
                </a:lnTo>
                <a:lnTo>
                  <a:pt x="394053" y="65547"/>
                </a:lnTo>
                <a:lnTo>
                  <a:pt x="408637" y="109324"/>
                </a:lnTo>
                <a:lnTo>
                  <a:pt x="413499" y="163041"/>
                </a:lnTo>
                <a:lnTo>
                  <a:pt x="412278" y="192092"/>
                </a:lnTo>
                <a:lnTo>
                  <a:pt x="402511" y="242185"/>
                </a:lnTo>
                <a:lnTo>
                  <a:pt x="382912" y="281307"/>
                </a:lnTo>
                <a:lnTo>
                  <a:pt x="353091" y="307699"/>
                </a:lnTo>
                <a:lnTo>
                  <a:pt x="334322" y="316011"/>
                </a:lnTo>
                <a:lnTo>
                  <a:pt x="338490" y="329382"/>
                </a:lnTo>
                <a:lnTo>
                  <a:pt x="383417" y="308307"/>
                </a:lnTo>
                <a:lnTo>
                  <a:pt x="416450" y="271821"/>
                </a:lnTo>
                <a:lnTo>
                  <a:pt x="436765" y="222966"/>
                </a:lnTo>
                <a:lnTo>
                  <a:pt x="443537" y="164777"/>
                </a:lnTo>
                <a:lnTo>
                  <a:pt x="441859" y="134940"/>
                </a:lnTo>
                <a:lnTo>
                  <a:pt x="441839" y="134581"/>
                </a:lnTo>
                <a:lnTo>
                  <a:pt x="428252" y="81059"/>
                </a:lnTo>
                <a:lnTo>
                  <a:pt x="401306" y="37488"/>
                </a:lnTo>
                <a:lnTo>
                  <a:pt x="362369" y="8622"/>
                </a:lnTo>
                <a:lnTo>
                  <a:pt x="338490" y="0"/>
                </a:lnTo>
                <a:close/>
              </a:path>
              <a:path w="443864" h="329564">
                <a:moveTo>
                  <a:pt x="105048" y="0"/>
                </a:moveTo>
                <a:lnTo>
                  <a:pt x="60228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97" y="163041"/>
                </a:lnTo>
                <a:lnTo>
                  <a:pt x="0" y="164777"/>
                </a:lnTo>
                <a:lnTo>
                  <a:pt x="6771" y="222966"/>
                </a:lnTo>
                <a:lnTo>
                  <a:pt x="27086" y="271821"/>
                </a:lnTo>
                <a:lnTo>
                  <a:pt x="60120" y="308307"/>
                </a:lnTo>
                <a:lnTo>
                  <a:pt x="105048" y="329382"/>
                </a:lnTo>
                <a:lnTo>
                  <a:pt x="109214" y="316011"/>
                </a:lnTo>
                <a:lnTo>
                  <a:pt x="90446" y="307699"/>
                </a:lnTo>
                <a:lnTo>
                  <a:pt x="74249" y="296130"/>
                </a:lnTo>
                <a:lnTo>
                  <a:pt x="49571" y="263227"/>
                </a:lnTo>
                <a:lnTo>
                  <a:pt x="34921" y="218473"/>
                </a:lnTo>
                <a:lnTo>
                  <a:pt x="30110" y="164777"/>
                </a:lnTo>
                <a:lnTo>
                  <a:pt x="30038" y="163041"/>
                </a:lnTo>
                <a:lnTo>
                  <a:pt x="34921" y="109324"/>
                </a:lnTo>
                <a:lnTo>
                  <a:pt x="49571" y="65547"/>
                </a:lnTo>
                <a:lnTo>
                  <a:pt x="74379" y="33099"/>
                </a:lnTo>
                <a:lnTo>
                  <a:pt x="109735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38339" y="2214677"/>
            <a:ext cx="435609" cy="329565"/>
          </a:xfrm>
          <a:custGeom>
            <a:avLst/>
            <a:gdLst/>
            <a:ahLst/>
            <a:cxnLst/>
            <a:rect l="l" t="t" r="r" b="b"/>
            <a:pathLst>
              <a:path w="435609" h="329564">
                <a:moveTo>
                  <a:pt x="330488" y="0"/>
                </a:moveTo>
                <a:lnTo>
                  <a:pt x="325800" y="13370"/>
                </a:lnTo>
                <a:lnTo>
                  <a:pt x="344867" y="21645"/>
                </a:lnTo>
                <a:lnTo>
                  <a:pt x="361264" y="33099"/>
                </a:lnTo>
                <a:lnTo>
                  <a:pt x="386050" y="65547"/>
                </a:lnTo>
                <a:lnTo>
                  <a:pt x="400636" y="109324"/>
                </a:lnTo>
                <a:lnTo>
                  <a:pt x="405498" y="163041"/>
                </a:lnTo>
                <a:lnTo>
                  <a:pt x="404277" y="192092"/>
                </a:lnTo>
                <a:lnTo>
                  <a:pt x="394510" y="242185"/>
                </a:lnTo>
                <a:lnTo>
                  <a:pt x="374911" y="281307"/>
                </a:lnTo>
                <a:lnTo>
                  <a:pt x="345090" y="307699"/>
                </a:lnTo>
                <a:lnTo>
                  <a:pt x="326321" y="316011"/>
                </a:lnTo>
                <a:lnTo>
                  <a:pt x="330488" y="329382"/>
                </a:lnTo>
                <a:lnTo>
                  <a:pt x="375415" y="308307"/>
                </a:lnTo>
                <a:lnTo>
                  <a:pt x="408449" y="271821"/>
                </a:lnTo>
                <a:lnTo>
                  <a:pt x="428764" y="222966"/>
                </a:lnTo>
                <a:lnTo>
                  <a:pt x="435536" y="164777"/>
                </a:lnTo>
                <a:lnTo>
                  <a:pt x="433858" y="134940"/>
                </a:lnTo>
                <a:lnTo>
                  <a:pt x="433838" y="134581"/>
                </a:lnTo>
                <a:lnTo>
                  <a:pt x="420251" y="81059"/>
                </a:lnTo>
                <a:lnTo>
                  <a:pt x="393305" y="37488"/>
                </a:lnTo>
                <a:lnTo>
                  <a:pt x="354368" y="8622"/>
                </a:lnTo>
                <a:lnTo>
                  <a:pt x="330488" y="0"/>
                </a:lnTo>
                <a:close/>
              </a:path>
              <a:path w="435609" h="329564">
                <a:moveTo>
                  <a:pt x="105048" y="0"/>
                </a:moveTo>
                <a:lnTo>
                  <a:pt x="60228" y="21118"/>
                </a:lnTo>
                <a:lnTo>
                  <a:pt x="27172" y="57732"/>
                </a:lnTo>
                <a:lnTo>
                  <a:pt x="6793" y="106676"/>
                </a:lnTo>
                <a:lnTo>
                  <a:pt x="97" y="163041"/>
                </a:lnTo>
                <a:lnTo>
                  <a:pt x="0" y="164777"/>
                </a:lnTo>
                <a:lnTo>
                  <a:pt x="1692" y="195038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1"/>
                </a:lnTo>
                <a:lnTo>
                  <a:pt x="90446" y="307699"/>
                </a:lnTo>
                <a:lnTo>
                  <a:pt x="74249" y="296130"/>
                </a:lnTo>
                <a:lnTo>
                  <a:pt x="49571" y="263227"/>
                </a:lnTo>
                <a:lnTo>
                  <a:pt x="34921" y="218473"/>
                </a:lnTo>
                <a:lnTo>
                  <a:pt x="30110" y="164777"/>
                </a:lnTo>
                <a:lnTo>
                  <a:pt x="30038" y="163041"/>
                </a:lnTo>
                <a:lnTo>
                  <a:pt x="34921" y="109324"/>
                </a:lnTo>
                <a:lnTo>
                  <a:pt x="49571" y="65547"/>
                </a:lnTo>
                <a:lnTo>
                  <a:pt x="74379" y="33099"/>
                </a:lnTo>
                <a:lnTo>
                  <a:pt x="109735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04239" y="1756155"/>
            <a:ext cx="9884410" cy="406146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254000" marR="541655" indent="-228600">
              <a:lnSpc>
                <a:spcPts val="2810"/>
              </a:lnSpc>
              <a:spcBef>
                <a:spcPts val="650"/>
              </a:spcBef>
              <a:buChar char="•"/>
              <a:tabLst>
                <a:tab pos="254000" algn="l"/>
                <a:tab pos="4773295" algn="l"/>
                <a:tab pos="5132070" algn="l"/>
                <a:tab pos="5650230" algn="l"/>
                <a:tab pos="6000750" algn="l"/>
              </a:tabLst>
            </a:pPr>
            <a:r>
              <a:rPr dirty="0" sz="2800" spc="-170">
                <a:latin typeface="Arial"/>
                <a:cs typeface="Arial"/>
              </a:rPr>
              <a:t>We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80">
                <a:latin typeface="Arial"/>
                <a:cs typeface="Arial"/>
              </a:rPr>
              <a:t>were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able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identify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minimal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protein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model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that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can </a:t>
            </a:r>
            <a:r>
              <a:rPr dirty="0" sz="2800" spc="-10">
                <a:latin typeface="Arial"/>
                <a:cs typeface="Arial"/>
              </a:rPr>
              <a:t>recapitulate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all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4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metrics: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285">
                <a:latin typeface="STIX Two Math"/>
                <a:cs typeface="STIX Two Math"/>
              </a:rPr>
              <a:t>𝑅</a:t>
            </a:r>
            <a:r>
              <a:rPr dirty="0" baseline="-16666" sz="3000" spc="427">
                <a:latin typeface="STIX Two Math"/>
                <a:cs typeface="STIX Two Math"/>
              </a:rPr>
              <a:t>!</a:t>
            </a:r>
            <a:r>
              <a:rPr dirty="0" baseline="-16666" sz="3000">
                <a:latin typeface="STIX Two Math"/>
                <a:cs typeface="STIX Two Math"/>
              </a:rPr>
              <a:t>	</a:t>
            </a:r>
            <a:r>
              <a:rPr dirty="0" sz="2800" spc="-50">
                <a:latin typeface="STIX Two Math"/>
                <a:cs typeface="STIX Two Math"/>
              </a:rPr>
              <a:t>𝑛</a:t>
            </a:r>
            <a:r>
              <a:rPr dirty="0" sz="2800">
                <a:latin typeface="STIX Two Math"/>
                <a:cs typeface="STIX Two Math"/>
              </a:rPr>
              <a:t>	</a:t>
            </a:r>
            <a:r>
              <a:rPr dirty="0" sz="2800">
                <a:latin typeface="Arial"/>
                <a:cs typeface="Arial"/>
              </a:rPr>
              <a:t>,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50">
                <a:latin typeface="STIX Two Math"/>
                <a:cs typeface="STIX Two Math"/>
              </a:rPr>
              <a:t>𝑆</a:t>
            </a:r>
            <a:r>
              <a:rPr dirty="0" sz="2800">
                <a:latin typeface="STIX Two Math"/>
                <a:cs typeface="STIX Two Math"/>
              </a:rPr>
              <a:t>	</a:t>
            </a:r>
            <a:r>
              <a:rPr dirty="0" sz="2800" spc="5">
                <a:latin typeface="STIX Two Math"/>
                <a:cs typeface="STIX Two Math"/>
              </a:rPr>
              <a:t>𝑞</a:t>
            </a:r>
            <a:r>
              <a:rPr dirty="0" sz="2800">
                <a:latin typeface="STIX Two Math"/>
                <a:cs typeface="STIX Two Math"/>
              </a:rPr>
              <a:t>	</a:t>
            </a:r>
            <a:r>
              <a:rPr dirty="0" sz="2800">
                <a:latin typeface="Arial"/>
                <a:cs typeface="Arial"/>
              </a:rPr>
              <a:t>,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620">
                <a:latin typeface="STIX Two Math"/>
                <a:cs typeface="STIX Two Math"/>
              </a:rPr>
              <a:t>𝑓</a:t>
            </a:r>
            <a:r>
              <a:rPr dirty="0" baseline="-16666" sz="3000" spc="-22">
                <a:latin typeface="STIX Two Math"/>
                <a:cs typeface="STIX Two Math"/>
              </a:rPr>
              <a:t>"</a:t>
            </a:r>
            <a:r>
              <a:rPr dirty="0" baseline="-16666" sz="3000" spc="-30">
                <a:latin typeface="STIX Two Math"/>
                <a:cs typeface="STIX Two Math"/>
              </a:rPr>
              <a:t>#</a:t>
            </a:r>
            <a:r>
              <a:rPr dirty="0" baseline="-16666" sz="3000" spc="-22">
                <a:latin typeface="STIX Two Math"/>
                <a:cs typeface="STIX Two Math"/>
              </a:rPr>
              <a:t>$</a:t>
            </a:r>
            <a:r>
              <a:rPr dirty="0" baseline="-16666" sz="3000" spc="-60">
                <a:latin typeface="STIX Two Math"/>
                <a:cs typeface="STIX Two Math"/>
              </a:rPr>
              <a:t>%</a:t>
            </a:r>
            <a:r>
              <a:rPr dirty="0" baseline="-16666" sz="3000" spc="-375">
                <a:latin typeface="STIX Two Math"/>
                <a:cs typeface="STIX Two Math"/>
              </a:rPr>
              <a:t> </a:t>
            </a:r>
            <a:r>
              <a:rPr dirty="0" sz="2800">
                <a:latin typeface="Arial"/>
                <a:cs typeface="Arial"/>
              </a:rPr>
              <a:t>,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and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110">
                <a:latin typeface="STIX Two Math"/>
                <a:cs typeface="STIX Two Math"/>
              </a:rPr>
              <a:t>⟨𝜙⟩</a:t>
            </a:r>
            <a:endParaRPr sz="2800">
              <a:latin typeface="STIX Two Math"/>
              <a:cs typeface="STIX Two Math"/>
            </a:endParaRPr>
          </a:p>
          <a:p>
            <a:pPr marL="254000" marR="304165" indent="-228600">
              <a:lnSpc>
                <a:spcPts val="2710"/>
              </a:lnSpc>
              <a:spcBef>
                <a:spcPts val="1060"/>
              </a:spcBef>
              <a:buChar char="•"/>
              <a:tabLst>
                <a:tab pos="254000" algn="l"/>
              </a:tabLst>
            </a:pPr>
            <a:r>
              <a:rPr dirty="0" sz="2800" spc="-175">
                <a:latin typeface="Arial"/>
                <a:cs typeface="Arial"/>
              </a:rPr>
              <a:t>The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20">
                <a:latin typeface="Arial"/>
                <a:cs typeface="Arial"/>
              </a:rPr>
              <a:t>modMPSC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model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can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110">
                <a:latin typeface="Arial"/>
                <a:cs typeface="Arial"/>
              </a:rPr>
              <a:t>even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accurately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model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60">
                <a:latin typeface="Arial"/>
                <a:cs typeface="Arial"/>
              </a:rPr>
              <a:t>average </a:t>
            </a:r>
            <a:r>
              <a:rPr dirty="0" sz="2800" spc="-50">
                <a:latin typeface="Arial"/>
                <a:cs typeface="Arial"/>
              </a:rPr>
              <a:t>packing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fraction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each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amino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acid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type</a:t>
            </a:r>
            <a:endParaRPr sz="2800">
              <a:latin typeface="Arial"/>
              <a:cs typeface="Arial"/>
            </a:endParaRPr>
          </a:p>
          <a:p>
            <a:pPr marL="254000" marR="455930" indent="-228600">
              <a:lnSpc>
                <a:spcPts val="2690"/>
              </a:lnSpc>
              <a:spcBef>
                <a:spcPts val="1005"/>
              </a:spcBef>
              <a:buChar char="•"/>
              <a:tabLst>
                <a:tab pos="254000" algn="l"/>
              </a:tabLst>
            </a:pPr>
            <a:r>
              <a:rPr dirty="0" sz="2800" spc="-100">
                <a:latin typeface="Arial"/>
                <a:cs typeface="Arial"/>
              </a:rPr>
              <a:t>Moving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forward,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80">
                <a:latin typeface="Arial"/>
                <a:cs typeface="Arial"/>
              </a:rPr>
              <a:t>we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will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try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70">
                <a:latin typeface="Arial"/>
                <a:cs typeface="Arial"/>
              </a:rPr>
              <a:t>make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this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model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fold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a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more </a:t>
            </a:r>
            <a:r>
              <a:rPr dirty="0" sz="2800" spc="55">
                <a:latin typeface="Arial"/>
                <a:cs typeface="Arial"/>
              </a:rPr>
              <a:t>”natural”</a:t>
            </a:r>
            <a:r>
              <a:rPr dirty="0" sz="2800" spc="-31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way</a:t>
            </a:r>
            <a:endParaRPr sz="2800">
              <a:latin typeface="Arial"/>
              <a:cs typeface="Arial"/>
            </a:endParaRPr>
          </a:p>
          <a:p>
            <a:pPr marL="254000" marR="288290" indent="-228600">
              <a:lnSpc>
                <a:spcPts val="2690"/>
              </a:lnSpc>
              <a:spcBef>
                <a:spcPts val="1030"/>
              </a:spcBef>
              <a:buChar char="•"/>
              <a:tabLst>
                <a:tab pos="254000" algn="l"/>
              </a:tabLst>
            </a:pPr>
            <a:r>
              <a:rPr dirty="0" sz="2800" spc="-30">
                <a:latin typeface="Arial"/>
                <a:cs typeface="Arial"/>
              </a:rPr>
              <a:t>Including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75">
                <a:latin typeface="Arial"/>
                <a:cs typeface="Arial"/>
              </a:rPr>
              <a:t>weak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attractive/repulsive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interactions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between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side </a:t>
            </a:r>
            <a:r>
              <a:rPr dirty="0" sz="2800" spc="-25">
                <a:latin typeface="Arial"/>
                <a:cs typeface="Arial"/>
              </a:rPr>
              <a:t>chains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55">
                <a:latin typeface="Arial"/>
                <a:cs typeface="Arial"/>
              </a:rPr>
              <a:t>based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40">
                <a:latin typeface="Arial"/>
                <a:cs typeface="Arial"/>
              </a:rPr>
              <a:t>on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their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charge</a:t>
            </a:r>
            <a:endParaRPr sz="2800">
              <a:latin typeface="Arial"/>
              <a:cs typeface="Arial"/>
            </a:endParaRPr>
          </a:p>
          <a:p>
            <a:pPr marL="254000" marR="17780" indent="-228600">
              <a:lnSpc>
                <a:spcPts val="2710"/>
              </a:lnSpc>
              <a:spcBef>
                <a:spcPts val="890"/>
              </a:spcBef>
              <a:buChar char="•"/>
              <a:tabLst>
                <a:tab pos="254000" algn="l"/>
              </a:tabLst>
            </a:pPr>
            <a:r>
              <a:rPr dirty="0" sz="2800" spc="-60">
                <a:latin typeface="Arial"/>
                <a:cs typeface="Arial"/>
              </a:rPr>
              <a:t>Create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a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potential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50">
                <a:latin typeface="Arial"/>
                <a:cs typeface="Arial"/>
              </a:rPr>
              <a:t>based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35">
                <a:latin typeface="Arial"/>
                <a:cs typeface="Arial"/>
              </a:rPr>
              <a:t>on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predicted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210">
                <a:latin typeface="Arial"/>
                <a:cs typeface="Arial"/>
              </a:rPr>
              <a:t>rSASA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each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amino </a:t>
            </a:r>
            <a:r>
              <a:rPr dirty="0" sz="2800">
                <a:latin typeface="Arial"/>
                <a:cs typeface="Arial"/>
              </a:rPr>
              <a:t>acid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in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sequence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to</a:t>
            </a:r>
            <a:r>
              <a:rPr dirty="0" sz="2800" spc="-165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see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how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well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that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folds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the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protein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25412"/>
            <a:ext cx="12066270" cy="6317615"/>
            <a:chOff x="101600" y="125412"/>
            <a:chExt cx="12066270" cy="6317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7304" y="2080298"/>
              <a:ext cx="3271944" cy="43625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00" y="733425"/>
              <a:ext cx="6420063" cy="2528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1663" y="544512"/>
              <a:ext cx="2038350" cy="2717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0013" y="125412"/>
              <a:ext cx="2352675" cy="31369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600" y="3262313"/>
              <a:ext cx="2385433" cy="31805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4128" y="3262312"/>
              <a:ext cx="2385433" cy="31805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7250" y="3262312"/>
              <a:ext cx="2385433" cy="31805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1728" y="3262312"/>
              <a:ext cx="2886081" cy="3180579"/>
            </a:xfrm>
            <a:prstGeom prst="rect">
              <a:avLst/>
            </a:prstGeom>
          </p:spPr>
        </p:pic>
      </p:grp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15">
                <a:solidFill>
                  <a:srgbClr val="000000"/>
                </a:solidFill>
              </a:rPr>
              <a:t>Baby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290">
                <a:solidFill>
                  <a:srgbClr val="000000"/>
                </a:solidFill>
              </a:rPr>
              <a:t>Thomas</a:t>
            </a:r>
            <a:endParaRPr sz="4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7839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4">
                <a:solidFill>
                  <a:srgbClr val="000000"/>
                </a:solidFill>
              </a:rPr>
              <a:t>Special</a:t>
            </a:r>
            <a:r>
              <a:rPr dirty="0" sz="4400" spc="-330">
                <a:solidFill>
                  <a:srgbClr val="000000"/>
                </a:solidFill>
              </a:rPr>
              <a:t> </a:t>
            </a:r>
            <a:r>
              <a:rPr dirty="0" sz="4400" spc="-210">
                <a:solidFill>
                  <a:srgbClr val="000000"/>
                </a:solidFill>
              </a:rPr>
              <a:t>thanks</a:t>
            </a:r>
            <a:r>
              <a:rPr dirty="0" sz="4400" spc="-330">
                <a:solidFill>
                  <a:srgbClr val="000000"/>
                </a:solidFill>
              </a:rPr>
              <a:t> </a:t>
            </a:r>
            <a:r>
              <a:rPr dirty="0" sz="4400" spc="-65">
                <a:solidFill>
                  <a:srgbClr val="000000"/>
                </a:solidFill>
              </a:rPr>
              <a:t>to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90">
                <a:solidFill>
                  <a:srgbClr val="000000"/>
                </a:solidFill>
              </a:rPr>
              <a:t>these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50">
                <a:solidFill>
                  <a:srgbClr val="000000"/>
                </a:solidFill>
              </a:rPr>
              <a:t>special</a:t>
            </a:r>
            <a:r>
              <a:rPr dirty="0" sz="4400" spc="-325">
                <a:solidFill>
                  <a:srgbClr val="000000"/>
                </a:solidFill>
              </a:rPr>
              <a:t> </a:t>
            </a:r>
            <a:r>
              <a:rPr dirty="0" sz="4400" spc="-100">
                <a:solidFill>
                  <a:srgbClr val="000000"/>
                </a:solidFill>
              </a:rPr>
              <a:t>people!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43196" y="1559674"/>
            <a:ext cx="11628120" cy="4933315"/>
            <a:chOff x="143196" y="1559674"/>
            <a:chExt cx="11628120" cy="4933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196" y="1722876"/>
              <a:ext cx="3841780" cy="32819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4976" y="1690687"/>
              <a:ext cx="2528712" cy="33284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3688" y="1862752"/>
              <a:ext cx="2884614" cy="31421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8303" y="1788002"/>
              <a:ext cx="2372441" cy="32168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2851" y="1559674"/>
              <a:ext cx="3699901" cy="4933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18102" y="367283"/>
            <a:ext cx="534543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4">
                <a:solidFill>
                  <a:srgbClr val="000000"/>
                </a:solidFill>
              </a:rPr>
              <a:t>What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185">
                <a:solidFill>
                  <a:srgbClr val="000000"/>
                </a:solidFill>
              </a:rPr>
              <a:t>defines</a:t>
            </a:r>
            <a:r>
              <a:rPr dirty="0" sz="4400" spc="-345">
                <a:solidFill>
                  <a:srgbClr val="000000"/>
                </a:solidFill>
              </a:rPr>
              <a:t> </a:t>
            </a:r>
            <a:r>
              <a:rPr dirty="0" sz="4400" spc="-320">
                <a:solidFill>
                  <a:srgbClr val="000000"/>
                </a:solidFill>
              </a:rPr>
              <a:t>a</a:t>
            </a:r>
            <a:r>
              <a:rPr dirty="0" sz="4400" spc="-350">
                <a:solidFill>
                  <a:srgbClr val="000000"/>
                </a:solidFill>
              </a:rPr>
              <a:t> </a:t>
            </a:r>
            <a:r>
              <a:rPr dirty="0" sz="4400" spc="-145">
                <a:solidFill>
                  <a:srgbClr val="000000"/>
                </a:solidFill>
              </a:rPr>
              <a:t>protein?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-63500" y="1409691"/>
            <a:ext cx="12319000" cy="5403850"/>
            <a:chOff x="-63500" y="1409691"/>
            <a:chExt cx="12319000" cy="54038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727" y="1409691"/>
              <a:ext cx="3586186" cy="36687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63500" y="5032850"/>
              <a:ext cx="12318999" cy="178061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191793" y="5528089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3038" y="6543246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4533" y="5877502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57862" y="6165191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9189" y="6165188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92771" y="6246586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29188" y="6543243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21317" y="6133557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54057" y="5766656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07996" y="5505963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22296" y="5419429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38392" y="5123535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03172" y="5127910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8391" y="5501589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56643" y="5497734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17888" y="6512892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89383" y="5847148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22712" y="6134838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94038" y="6134835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57621" y="6216232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94038" y="6512889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92462" y="6096193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25202" y="5729292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79141" y="5468600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93440" y="5382064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09536" y="5086170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74317" y="5090547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09535" y="5464224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27789" y="5460371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89033" y="6475528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285928" y="5809784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411738" y="5888186"/>
            <a:ext cx="116205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50" spc="80" i="1">
                <a:latin typeface="Menlo"/>
                <a:cs typeface="Menlo"/>
              </a:rPr>
              <a:t>↵</a:t>
            </a:r>
            <a:endParaRPr sz="950">
              <a:latin typeface="Menlo"/>
              <a:cs typeface="Menlo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93858" y="6097473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65184" y="6097470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28766" y="6178868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65182" y="6475524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861037" y="6059236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793778" y="5692335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247715" y="5431643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862015" y="5345107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478112" y="5049213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242892" y="5053589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478111" y="5427267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396363" y="5423414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757608" y="6438571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329103" y="5772827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762432" y="6060516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033758" y="6060513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397341" y="6141911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033758" y="6438567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2830" y="6162746"/>
            <a:ext cx="15367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55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85569" y="5795845"/>
            <a:ext cx="29273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sz="1350" spc="85">
                <a:latin typeface="Times New Roman"/>
                <a:cs typeface="Times New Roman"/>
              </a:rPr>
              <a:t>C</a:t>
            </a:r>
            <a:r>
              <a:rPr dirty="0" baseline="-11695" sz="1425" spc="127" i="1">
                <a:latin typeface="Menlo"/>
                <a:cs typeface="Menlo"/>
              </a:rPr>
              <a:t>↵</a:t>
            </a:r>
            <a:endParaRPr baseline="-11695" sz="1425">
              <a:latin typeface="Menlo"/>
              <a:cs typeface="Menl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39508" y="5535153"/>
            <a:ext cx="1517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4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53808" y="5448617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69903" y="5152724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34685" y="5157099"/>
            <a:ext cx="16129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35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9902" y="5530777"/>
            <a:ext cx="156210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50">
                <a:latin typeface="Times New Roman"/>
                <a:cs typeface="Times New Roman"/>
              </a:rPr>
              <a:t>N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4354678" y="512973"/>
            <a:ext cx="7628890" cy="4338320"/>
            <a:chOff x="4354678" y="512973"/>
            <a:chExt cx="7628890" cy="4338320"/>
          </a:xfrm>
        </p:grpSpPr>
        <p:pic>
          <p:nvPicPr>
            <p:cNvPr id="64" name="object 6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4678" y="1379207"/>
              <a:ext cx="3783359" cy="347156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5653" y="512973"/>
              <a:ext cx="3697591" cy="4130956"/>
            </a:xfrm>
            <a:prstGeom prst="rect">
              <a:avLst/>
            </a:prstGeom>
          </p:spPr>
        </p:pic>
      </p:grpSp>
      <p:sp>
        <p:nvSpPr>
          <p:cNvPr id="66" name="object 66"/>
          <p:cNvSpPr txBox="1"/>
          <p:nvPr/>
        </p:nvSpPr>
        <p:spPr>
          <a:xfrm>
            <a:off x="8395541" y="3435603"/>
            <a:ext cx="2183130" cy="130302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1021715">
              <a:lnSpc>
                <a:spcPts val="3310"/>
              </a:lnSpc>
              <a:spcBef>
                <a:spcPts val="250"/>
              </a:spcBef>
            </a:pPr>
            <a:r>
              <a:rPr dirty="0" sz="2800" spc="-10">
                <a:latin typeface="Arial"/>
                <a:cs typeface="Arial"/>
              </a:rPr>
              <a:t>Size? </a:t>
            </a:r>
            <a:r>
              <a:rPr dirty="0" sz="2800" spc="-130">
                <a:latin typeface="Arial"/>
                <a:cs typeface="Arial"/>
              </a:rPr>
              <a:t>Shape?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3285"/>
              </a:lnSpc>
            </a:pPr>
            <a:r>
              <a:rPr dirty="0" sz="2800" spc="-70">
                <a:latin typeface="Arial"/>
                <a:cs typeface="Arial"/>
              </a:rPr>
              <a:t>Arrangement?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8739" y="217932"/>
            <a:ext cx="1191323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95">
                <a:solidFill>
                  <a:srgbClr val="000000"/>
                </a:solidFill>
              </a:rPr>
              <a:t>How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90">
                <a:solidFill>
                  <a:srgbClr val="000000"/>
                </a:solidFill>
              </a:rPr>
              <a:t>do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195">
                <a:solidFill>
                  <a:srgbClr val="000000"/>
                </a:solidFill>
              </a:rPr>
              <a:t>we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75">
                <a:solidFill>
                  <a:srgbClr val="000000"/>
                </a:solidFill>
              </a:rPr>
              <a:t>study</a:t>
            </a:r>
            <a:r>
              <a:rPr dirty="0" sz="4400" spc="-340">
                <a:solidFill>
                  <a:srgbClr val="000000"/>
                </a:solidFill>
              </a:rPr>
              <a:t> </a:t>
            </a:r>
            <a:r>
              <a:rPr dirty="0" sz="4400" spc="-160">
                <a:solidFill>
                  <a:srgbClr val="000000"/>
                </a:solidFill>
              </a:rPr>
              <a:t>protein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95">
                <a:solidFill>
                  <a:srgbClr val="000000"/>
                </a:solidFill>
              </a:rPr>
              <a:t>dynamics</a:t>
            </a:r>
            <a:r>
              <a:rPr dirty="0" sz="4400" spc="-330">
                <a:solidFill>
                  <a:srgbClr val="000000"/>
                </a:solidFill>
              </a:rPr>
              <a:t> </a:t>
            </a:r>
            <a:r>
              <a:rPr dirty="0" sz="4400" spc="-114">
                <a:solidFill>
                  <a:srgbClr val="000000"/>
                </a:solidFill>
              </a:rPr>
              <a:t>computationally?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0486" y="1280937"/>
            <a:ext cx="4110344" cy="47838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82790" y="1256284"/>
            <a:ext cx="4607560" cy="42900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98450" marR="5080" indent="-285750">
              <a:lnSpc>
                <a:spcPct val="100200"/>
              </a:lnSpc>
              <a:spcBef>
                <a:spcPts val="90"/>
              </a:spcBef>
              <a:buChar char="•"/>
              <a:tabLst>
                <a:tab pos="298450" algn="l"/>
              </a:tabLst>
            </a:pPr>
            <a:r>
              <a:rPr dirty="0" sz="2800" spc="-20">
                <a:latin typeface="Arial"/>
                <a:cs typeface="Arial"/>
              </a:rPr>
              <a:t>Molecular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dynamics </a:t>
            </a:r>
            <a:r>
              <a:rPr dirty="0" sz="2800">
                <a:latin typeface="Arial"/>
                <a:cs typeface="Arial"/>
              </a:rPr>
              <a:t>simulations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allow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us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to study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protein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dynamics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with </a:t>
            </a:r>
            <a:r>
              <a:rPr dirty="0" sz="2800" spc="-65">
                <a:latin typeface="Arial"/>
                <a:cs typeface="Arial"/>
              </a:rPr>
              <a:t>high</a:t>
            </a:r>
            <a:r>
              <a:rPr dirty="0" sz="2800" spc="-19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resolution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ts val="3310"/>
              </a:lnSpc>
              <a:buChar char="•"/>
              <a:tabLst>
                <a:tab pos="297815" algn="l"/>
              </a:tabLst>
            </a:pPr>
            <a:r>
              <a:rPr dirty="0" sz="2800" spc="-10">
                <a:latin typeface="Arial"/>
                <a:cs typeface="Arial"/>
              </a:rPr>
              <a:t>Atomic-</a:t>
            </a:r>
            <a:r>
              <a:rPr dirty="0" sz="2800" spc="-45">
                <a:latin typeface="Arial"/>
                <a:cs typeface="Arial"/>
              </a:rPr>
              <a:t>level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resolution</a:t>
            </a:r>
            <a:endParaRPr sz="2800">
              <a:latin typeface="Arial"/>
              <a:cs typeface="Arial"/>
            </a:endParaRPr>
          </a:p>
          <a:p>
            <a:pPr marL="298450" marR="190500" indent="-285750">
              <a:lnSpc>
                <a:spcPts val="3310"/>
              </a:lnSpc>
              <a:spcBef>
                <a:spcPts val="180"/>
              </a:spcBef>
              <a:buChar char="•"/>
              <a:tabLst>
                <a:tab pos="298450" algn="l"/>
              </a:tabLst>
            </a:pPr>
            <a:r>
              <a:rPr dirty="0" sz="2800" spc="-25">
                <a:latin typeface="Arial"/>
                <a:cs typeface="Arial"/>
              </a:rPr>
              <a:t>Simulations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can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run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for</a:t>
            </a:r>
            <a:r>
              <a:rPr dirty="0" sz="2800" spc="-17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ns-ms</a:t>
            </a:r>
            <a:endParaRPr sz="2800">
              <a:latin typeface="Arial"/>
              <a:cs typeface="Arial"/>
            </a:endParaRPr>
          </a:p>
          <a:p>
            <a:pPr marL="297815" indent="-285115">
              <a:lnSpc>
                <a:spcPts val="3285"/>
              </a:lnSpc>
              <a:buChar char="•"/>
              <a:tabLst>
                <a:tab pos="297815" algn="l"/>
              </a:tabLst>
            </a:pPr>
            <a:r>
              <a:rPr dirty="0" sz="2800" spc="-170">
                <a:latin typeface="Arial"/>
                <a:cs typeface="Arial"/>
              </a:rPr>
              <a:t>We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can</a:t>
            </a:r>
            <a:r>
              <a:rPr dirty="0" sz="2800" spc="-18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also</a:t>
            </a:r>
            <a:r>
              <a:rPr dirty="0" sz="2800" spc="-17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study</a:t>
            </a:r>
            <a:r>
              <a:rPr dirty="0" sz="2800" spc="-18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protein</a:t>
            </a:r>
            <a:endParaRPr sz="2800">
              <a:latin typeface="Arial"/>
              <a:cs typeface="Arial"/>
            </a:endParaRPr>
          </a:p>
          <a:p>
            <a:pPr marL="298450" marR="864869">
              <a:lnSpc>
                <a:spcPts val="3310"/>
              </a:lnSpc>
              <a:spcBef>
                <a:spcPts val="200"/>
              </a:spcBef>
            </a:pPr>
            <a:r>
              <a:rPr dirty="0" sz="2800" spc="-10">
                <a:latin typeface="Arial"/>
                <a:cs typeface="Arial"/>
              </a:rPr>
              <a:t>interactions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with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other molecules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190" y="6357620"/>
            <a:ext cx="86169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4">
                <a:latin typeface="Arial"/>
                <a:cs typeface="Arial"/>
              </a:rPr>
              <a:t>WW </a:t>
            </a:r>
            <a:r>
              <a:rPr dirty="0" sz="1800" spc="-10">
                <a:latin typeface="Arial"/>
                <a:cs typeface="Arial"/>
              </a:rPr>
              <a:t>domain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fragment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(cyan)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interacting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with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130">
                <a:latin typeface="Arial"/>
                <a:cs typeface="Arial"/>
              </a:rPr>
              <a:t>CHAPS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60">
                <a:latin typeface="Arial"/>
                <a:cs typeface="Arial"/>
              </a:rPr>
              <a:t>(red)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and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bicine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70">
                <a:latin typeface="Arial"/>
                <a:cs typeface="Arial"/>
              </a:rPr>
              <a:t>(green)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180">
                <a:latin typeface="Arial"/>
                <a:cs typeface="Arial"/>
              </a:rPr>
              <a:t>–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500ns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run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13740" y="291083"/>
            <a:ext cx="1043051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60">
                <a:solidFill>
                  <a:srgbClr val="000000"/>
                </a:solidFill>
              </a:rPr>
              <a:t>Molecular</a:t>
            </a:r>
            <a:r>
              <a:rPr dirty="0" sz="4400" spc="-315">
                <a:solidFill>
                  <a:srgbClr val="000000"/>
                </a:solidFill>
              </a:rPr>
              <a:t> </a:t>
            </a:r>
            <a:r>
              <a:rPr dirty="0" sz="4400" spc="-195">
                <a:solidFill>
                  <a:srgbClr val="000000"/>
                </a:solidFill>
              </a:rPr>
              <a:t>dynamics</a:t>
            </a:r>
            <a:r>
              <a:rPr dirty="0" sz="4400" spc="-315">
                <a:solidFill>
                  <a:srgbClr val="000000"/>
                </a:solidFill>
              </a:rPr>
              <a:t> </a:t>
            </a:r>
            <a:r>
              <a:rPr dirty="0" sz="4400" spc="-145">
                <a:solidFill>
                  <a:srgbClr val="000000"/>
                </a:solidFill>
              </a:rPr>
              <a:t>simulations</a:t>
            </a:r>
            <a:r>
              <a:rPr dirty="0" sz="4400" spc="-310">
                <a:solidFill>
                  <a:srgbClr val="000000"/>
                </a:solidFill>
              </a:rPr>
              <a:t> </a:t>
            </a:r>
            <a:r>
              <a:rPr dirty="0" sz="4400" spc="-170">
                <a:solidFill>
                  <a:srgbClr val="000000"/>
                </a:solidFill>
              </a:rPr>
              <a:t>aren’t</a:t>
            </a:r>
            <a:r>
              <a:rPr dirty="0" sz="4400" spc="-315">
                <a:solidFill>
                  <a:srgbClr val="000000"/>
                </a:solidFill>
              </a:rPr>
              <a:t> </a:t>
            </a:r>
            <a:r>
              <a:rPr dirty="0" sz="4400" spc="-35">
                <a:solidFill>
                  <a:srgbClr val="000000"/>
                </a:solidFill>
              </a:rPr>
              <a:t>perfect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934305" y="1377297"/>
            <a:ext cx="4618355" cy="5085715"/>
            <a:chOff x="934305" y="1377297"/>
            <a:chExt cx="4618355" cy="5085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118" y="1377297"/>
              <a:ext cx="4583375" cy="493744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95057" y="2803542"/>
              <a:ext cx="3756025" cy="3536950"/>
            </a:xfrm>
            <a:custGeom>
              <a:avLst/>
              <a:gdLst/>
              <a:ahLst/>
              <a:cxnLst/>
              <a:rect l="l" t="t" r="r" b="b"/>
              <a:pathLst>
                <a:path w="3756025" h="3536950">
                  <a:moveTo>
                    <a:pt x="3755884" y="0"/>
                  </a:moveTo>
                  <a:lnTo>
                    <a:pt x="0" y="0"/>
                  </a:lnTo>
                  <a:lnTo>
                    <a:pt x="0" y="3536453"/>
                  </a:lnTo>
                  <a:lnTo>
                    <a:pt x="3755884" y="3536453"/>
                  </a:lnTo>
                  <a:lnTo>
                    <a:pt x="3755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295057" y="2803542"/>
              <a:ext cx="3756025" cy="3536950"/>
            </a:xfrm>
            <a:custGeom>
              <a:avLst/>
              <a:gdLst/>
              <a:ahLst/>
              <a:cxnLst/>
              <a:rect l="l" t="t" r="r" b="b"/>
              <a:pathLst>
                <a:path w="3756025" h="3536950">
                  <a:moveTo>
                    <a:pt x="0" y="0"/>
                  </a:moveTo>
                  <a:lnTo>
                    <a:pt x="3755884" y="0"/>
                  </a:lnTo>
                  <a:lnTo>
                    <a:pt x="3755884" y="3536453"/>
                  </a:lnTo>
                  <a:lnTo>
                    <a:pt x="0" y="353645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43830" y="3403116"/>
              <a:ext cx="3242310" cy="2824480"/>
            </a:xfrm>
            <a:custGeom>
              <a:avLst/>
              <a:gdLst/>
              <a:ahLst/>
              <a:cxnLst/>
              <a:rect l="l" t="t" r="r" b="b"/>
              <a:pathLst>
                <a:path w="3242310" h="2824479">
                  <a:moveTo>
                    <a:pt x="3241977" y="0"/>
                  </a:moveTo>
                  <a:lnTo>
                    <a:pt x="0" y="0"/>
                  </a:lnTo>
                  <a:lnTo>
                    <a:pt x="0" y="2824162"/>
                  </a:lnTo>
                  <a:lnTo>
                    <a:pt x="3241977" y="2824162"/>
                  </a:lnTo>
                  <a:lnTo>
                    <a:pt x="32419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43830" y="3403116"/>
              <a:ext cx="3242310" cy="2824480"/>
            </a:xfrm>
            <a:custGeom>
              <a:avLst/>
              <a:gdLst/>
              <a:ahLst/>
              <a:cxnLst/>
              <a:rect l="l" t="t" r="r" b="b"/>
              <a:pathLst>
                <a:path w="3242310" h="2824479">
                  <a:moveTo>
                    <a:pt x="0" y="0"/>
                  </a:moveTo>
                  <a:lnTo>
                    <a:pt x="3241977" y="0"/>
                  </a:lnTo>
                  <a:lnTo>
                    <a:pt x="3241977" y="2824163"/>
                  </a:lnTo>
                  <a:lnTo>
                    <a:pt x="0" y="282416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40414" y="3951180"/>
              <a:ext cx="3242310" cy="2437765"/>
            </a:xfrm>
            <a:custGeom>
              <a:avLst/>
              <a:gdLst/>
              <a:ahLst/>
              <a:cxnLst/>
              <a:rect l="l" t="t" r="r" b="b"/>
              <a:pathLst>
                <a:path w="3242310" h="2437765">
                  <a:moveTo>
                    <a:pt x="3241976" y="0"/>
                  </a:moveTo>
                  <a:lnTo>
                    <a:pt x="0" y="0"/>
                  </a:lnTo>
                  <a:lnTo>
                    <a:pt x="0" y="2437754"/>
                  </a:lnTo>
                  <a:lnTo>
                    <a:pt x="3241976" y="2437754"/>
                  </a:lnTo>
                  <a:lnTo>
                    <a:pt x="3241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40414" y="3951180"/>
              <a:ext cx="3242310" cy="2437765"/>
            </a:xfrm>
            <a:custGeom>
              <a:avLst/>
              <a:gdLst/>
              <a:ahLst/>
              <a:cxnLst/>
              <a:rect l="l" t="t" r="r" b="b"/>
              <a:pathLst>
                <a:path w="3242310" h="2437765">
                  <a:moveTo>
                    <a:pt x="0" y="0"/>
                  </a:moveTo>
                  <a:lnTo>
                    <a:pt x="3241977" y="0"/>
                  </a:lnTo>
                  <a:lnTo>
                    <a:pt x="3241977" y="2437755"/>
                  </a:lnTo>
                  <a:lnTo>
                    <a:pt x="0" y="243775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72719" y="4482179"/>
              <a:ext cx="3242310" cy="1932305"/>
            </a:xfrm>
            <a:custGeom>
              <a:avLst/>
              <a:gdLst/>
              <a:ahLst/>
              <a:cxnLst/>
              <a:rect l="l" t="t" r="r" b="b"/>
              <a:pathLst>
                <a:path w="3242310" h="1932304">
                  <a:moveTo>
                    <a:pt x="3241977" y="0"/>
                  </a:moveTo>
                  <a:lnTo>
                    <a:pt x="0" y="0"/>
                  </a:lnTo>
                  <a:lnTo>
                    <a:pt x="0" y="1931934"/>
                  </a:lnTo>
                  <a:lnTo>
                    <a:pt x="3241977" y="1931934"/>
                  </a:lnTo>
                  <a:lnTo>
                    <a:pt x="32419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172719" y="4482179"/>
              <a:ext cx="3242310" cy="1932305"/>
            </a:xfrm>
            <a:custGeom>
              <a:avLst/>
              <a:gdLst/>
              <a:ahLst/>
              <a:cxnLst/>
              <a:rect l="l" t="t" r="r" b="b"/>
              <a:pathLst>
                <a:path w="3242310" h="1932304">
                  <a:moveTo>
                    <a:pt x="0" y="0"/>
                  </a:moveTo>
                  <a:lnTo>
                    <a:pt x="3241977" y="0"/>
                  </a:lnTo>
                  <a:lnTo>
                    <a:pt x="3241977" y="1931935"/>
                  </a:lnTo>
                  <a:lnTo>
                    <a:pt x="0" y="193193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057892" y="5663608"/>
              <a:ext cx="3242310" cy="789940"/>
            </a:xfrm>
            <a:custGeom>
              <a:avLst/>
              <a:gdLst/>
              <a:ahLst/>
              <a:cxnLst/>
              <a:rect l="l" t="t" r="r" b="b"/>
              <a:pathLst>
                <a:path w="3242310" h="789939">
                  <a:moveTo>
                    <a:pt x="3241977" y="0"/>
                  </a:moveTo>
                  <a:lnTo>
                    <a:pt x="0" y="0"/>
                  </a:lnTo>
                  <a:lnTo>
                    <a:pt x="0" y="789373"/>
                  </a:lnTo>
                  <a:lnTo>
                    <a:pt x="3241977" y="789373"/>
                  </a:lnTo>
                  <a:lnTo>
                    <a:pt x="32419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057892" y="5663608"/>
              <a:ext cx="3242310" cy="789940"/>
            </a:xfrm>
            <a:custGeom>
              <a:avLst/>
              <a:gdLst/>
              <a:ahLst/>
              <a:cxnLst/>
              <a:rect l="l" t="t" r="r" b="b"/>
              <a:pathLst>
                <a:path w="3242310" h="789939">
                  <a:moveTo>
                    <a:pt x="0" y="0"/>
                  </a:moveTo>
                  <a:lnTo>
                    <a:pt x="3241977" y="0"/>
                  </a:lnTo>
                  <a:lnTo>
                    <a:pt x="3241977" y="789374"/>
                  </a:lnTo>
                  <a:lnTo>
                    <a:pt x="0" y="78937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182435" y="5758455"/>
              <a:ext cx="921385" cy="360045"/>
            </a:xfrm>
            <a:custGeom>
              <a:avLst/>
              <a:gdLst/>
              <a:ahLst/>
              <a:cxnLst/>
              <a:rect l="l" t="t" r="r" b="b"/>
              <a:pathLst>
                <a:path w="921385" h="360045">
                  <a:moveTo>
                    <a:pt x="921195" y="1"/>
                  </a:moveTo>
                  <a:lnTo>
                    <a:pt x="918837" y="70062"/>
                  </a:lnTo>
                  <a:lnTo>
                    <a:pt x="912409" y="127274"/>
                  </a:lnTo>
                  <a:lnTo>
                    <a:pt x="902874" y="165848"/>
                  </a:lnTo>
                  <a:lnTo>
                    <a:pt x="891197" y="179993"/>
                  </a:lnTo>
                  <a:lnTo>
                    <a:pt x="490594" y="179992"/>
                  </a:lnTo>
                  <a:lnTo>
                    <a:pt x="478918" y="194136"/>
                  </a:lnTo>
                  <a:lnTo>
                    <a:pt x="469383" y="232710"/>
                  </a:lnTo>
                  <a:lnTo>
                    <a:pt x="462954" y="289922"/>
                  </a:lnTo>
                  <a:lnTo>
                    <a:pt x="460597" y="359984"/>
                  </a:lnTo>
                  <a:lnTo>
                    <a:pt x="458240" y="289922"/>
                  </a:lnTo>
                  <a:lnTo>
                    <a:pt x="451811" y="232710"/>
                  </a:lnTo>
                  <a:lnTo>
                    <a:pt x="442276" y="194136"/>
                  </a:lnTo>
                  <a:lnTo>
                    <a:pt x="430600" y="179992"/>
                  </a:lnTo>
                  <a:lnTo>
                    <a:pt x="29997" y="179992"/>
                  </a:lnTo>
                  <a:lnTo>
                    <a:pt x="18320" y="165847"/>
                  </a:lnTo>
                  <a:lnTo>
                    <a:pt x="8785" y="127273"/>
                  </a:lnTo>
                  <a:lnTo>
                    <a:pt x="2357" y="7006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15608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022571" y="6040628"/>
            <a:ext cx="5291455" cy="769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30880">
              <a:lnSpc>
                <a:spcPct val="100000"/>
              </a:lnSpc>
              <a:spcBef>
                <a:spcPts val="100"/>
              </a:spcBef>
            </a:pPr>
            <a:r>
              <a:rPr dirty="0" sz="1800" spc="-35" b="1">
                <a:latin typeface="Arial"/>
                <a:cs typeface="Arial"/>
              </a:rPr>
              <a:t>Inaccessible</a:t>
            </a:r>
            <a:r>
              <a:rPr dirty="0" sz="1800" spc="-90" b="1">
                <a:latin typeface="Arial"/>
                <a:cs typeface="Arial"/>
              </a:rPr>
              <a:t> </a:t>
            </a:r>
            <a:r>
              <a:rPr dirty="0" sz="1800" spc="-35" b="1">
                <a:latin typeface="Arial"/>
                <a:cs typeface="Arial"/>
              </a:rPr>
              <a:t>to</a:t>
            </a:r>
            <a:r>
              <a:rPr dirty="0" sz="1800" spc="-80" b="1">
                <a:latin typeface="Arial"/>
                <a:cs typeface="Arial"/>
              </a:rPr>
              <a:t> </a:t>
            </a:r>
            <a:r>
              <a:rPr dirty="0" sz="1800" spc="-25" b="1">
                <a:latin typeface="Arial"/>
                <a:cs typeface="Arial"/>
              </a:rPr>
              <a:t>MD!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800" spc="-55">
                <a:latin typeface="Arial"/>
                <a:cs typeface="Arial"/>
              </a:rPr>
              <a:t>Werner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et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al.,</a:t>
            </a:r>
            <a:r>
              <a:rPr dirty="0" sz="1800" spc="-120">
                <a:latin typeface="Arial"/>
                <a:cs typeface="Arial"/>
              </a:rPr>
              <a:t> </a:t>
            </a:r>
            <a:r>
              <a:rPr dirty="0" sz="1800" spc="-95" i="1">
                <a:latin typeface="Arial"/>
                <a:cs typeface="Arial"/>
              </a:rPr>
              <a:t>Adv.</a:t>
            </a:r>
            <a:r>
              <a:rPr dirty="0" sz="1800" spc="-114" i="1">
                <a:latin typeface="Arial"/>
                <a:cs typeface="Arial"/>
              </a:rPr>
              <a:t> </a:t>
            </a:r>
            <a:r>
              <a:rPr dirty="0" sz="1800" spc="-65" i="1">
                <a:latin typeface="Arial"/>
                <a:cs typeface="Arial"/>
              </a:rPr>
              <a:t>Drug</a:t>
            </a:r>
            <a:r>
              <a:rPr dirty="0" sz="1800" spc="-105" i="1">
                <a:latin typeface="Arial"/>
                <a:cs typeface="Arial"/>
              </a:rPr>
              <a:t> </a:t>
            </a:r>
            <a:r>
              <a:rPr dirty="0" sz="1800" spc="-45" i="1">
                <a:latin typeface="Arial"/>
                <a:cs typeface="Arial"/>
              </a:rPr>
              <a:t>Delivery</a:t>
            </a:r>
            <a:r>
              <a:rPr dirty="0" sz="1800" spc="-110" i="1">
                <a:latin typeface="Arial"/>
                <a:cs typeface="Arial"/>
              </a:rPr>
              <a:t> </a:t>
            </a:r>
            <a:r>
              <a:rPr dirty="0" sz="1800" spc="-130" i="1">
                <a:latin typeface="Arial"/>
                <a:cs typeface="Arial"/>
              </a:rPr>
              <a:t>Rev.</a:t>
            </a:r>
            <a:r>
              <a:rPr dirty="0" sz="1800" spc="-120" i="1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(2011)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826102" y="1302790"/>
            <a:ext cx="6325235" cy="5079365"/>
            <a:chOff x="5826102" y="1302790"/>
            <a:chExt cx="6325235" cy="507936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6102" y="1453815"/>
              <a:ext cx="5761526" cy="492827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103060" y="1312315"/>
              <a:ext cx="3038475" cy="1695450"/>
            </a:xfrm>
            <a:custGeom>
              <a:avLst/>
              <a:gdLst/>
              <a:ahLst/>
              <a:cxnLst/>
              <a:rect l="l" t="t" r="r" b="b"/>
              <a:pathLst>
                <a:path w="3038475" h="1695450">
                  <a:moveTo>
                    <a:pt x="0" y="282580"/>
                  </a:moveTo>
                  <a:lnTo>
                    <a:pt x="3698" y="236744"/>
                  </a:lnTo>
                  <a:lnTo>
                    <a:pt x="14406" y="193262"/>
                  </a:lnTo>
                  <a:lnTo>
                    <a:pt x="31541" y="152718"/>
                  </a:lnTo>
                  <a:lnTo>
                    <a:pt x="54521" y="115691"/>
                  </a:lnTo>
                  <a:lnTo>
                    <a:pt x="82765" y="82765"/>
                  </a:lnTo>
                  <a:lnTo>
                    <a:pt x="115691" y="54521"/>
                  </a:lnTo>
                  <a:lnTo>
                    <a:pt x="152718" y="31541"/>
                  </a:lnTo>
                  <a:lnTo>
                    <a:pt x="193262" y="14406"/>
                  </a:lnTo>
                  <a:lnTo>
                    <a:pt x="236743" y="3698"/>
                  </a:lnTo>
                  <a:lnTo>
                    <a:pt x="282579" y="0"/>
                  </a:lnTo>
                  <a:lnTo>
                    <a:pt x="2755560" y="0"/>
                  </a:lnTo>
                  <a:lnTo>
                    <a:pt x="2801396" y="3698"/>
                  </a:lnTo>
                  <a:lnTo>
                    <a:pt x="2844877" y="14406"/>
                  </a:lnTo>
                  <a:lnTo>
                    <a:pt x="2885421" y="31541"/>
                  </a:lnTo>
                  <a:lnTo>
                    <a:pt x="2922448" y="54521"/>
                  </a:lnTo>
                  <a:lnTo>
                    <a:pt x="2955374" y="82765"/>
                  </a:lnTo>
                  <a:lnTo>
                    <a:pt x="2983618" y="115691"/>
                  </a:lnTo>
                  <a:lnTo>
                    <a:pt x="3006599" y="152718"/>
                  </a:lnTo>
                  <a:lnTo>
                    <a:pt x="3023733" y="193262"/>
                  </a:lnTo>
                  <a:lnTo>
                    <a:pt x="3034441" y="236744"/>
                  </a:lnTo>
                  <a:lnTo>
                    <a:pt x="3038140" y="282580"/>
                  </a:lnTo>
                  <a:lnTo>
                    <a:pt x="3038140" y="1412870"/>
                  </a:lnTo>
                  <a:lnTo>
                    <a:pt x="3034441" y="1458706"/>
                  </a:lnTo>
                  <a:lnTo>
                    <a:pt x="3023733" y="1502187"/>
                  </a:lnTo>
                  <a:lnTo>
                    <a:pt x="3006599" y="1542731"/>
                  </a:lnTo>
                  <a:lnTo>
                    <a:pt x="2983618" y="1579758"/>
                  </a:lnTo>
                  <a:lnTo>
                    <a:pt x="2955374" y="1612684"/>
                  </a:lnTo>
                  <a:lnTo>
                    <a:pt x="2922448" y="1640928"/>
                  </a:lnTo>
                  <a:lnTo>
                    <a:pt x="2885421" y="1663909"/>
                  </a:lnTo>
                  <a:lnTo>
                    <a:pt x="2844877" y="1681043"/>
                  </a:lnTo>
                  <a:lnTo>
                    <a:pt x="2801396" y="1691751"/>
                  </a:lnTo>
                  <a:lnTo>
                    <a:pt x="2755560" y="1695450"/>
                  </a:lnTo>
                  <a:lnTo>
                    <a:pt x="282579" y="1695450"/>
                  </a:lnTo>
                  <a:lnTo>
                    <a:pt x="236743" y="1691751"/>
                  </a:lnTo>
                  <a:lnTo>
                    <a:pt x="193262" y="1681043"/>
                  </a:lnTo>
                  <a:lnTo>
                    <a:pt x="152718" y="1663909"/>
                  </a:lnTo>
                  <a:lnTo>
                    <a:pt x="115691" y="1640928"/>
                  </a:lnTo>
                  <a:lnTo>
                    <a:pt x="82765" y="1612684"/>
                  </a:lnTo>
                  <a:lnTo>
                    <a:pt x="54521" y="1579758"/>
                  </a:lnTo>
                  <a:lnTo>
                    <a:pt x="31541" y="1542731"/>
                  </a:lnTo>
                  <a:lnTo>
                    <a:pt x="14406" y="1502187"/>
                  </a:lnTo>
                  <a:lnTo>
                    <a:pt x="3698" y="1458706"/>
                  </a:lnTo>
                  <a:lnTo>
                    <a:pt x="0" y="1412870"/>
                  </a:lnTo>
                  <a:lnTo>
                    <a:pt x="0" y="282580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9232601" y="1395476"/>
            <a:ext cx="1786255" cy="385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dirty="0" sz="1200" spc="-60" b="1">
                <a:latin typeface="Arial"/>
                <a:cs typeface="Arial"/>
              </a:rPr>
              <a:t>Bonded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30" b="1">
                <a:latin typeface="Arial"/>
                <a:cs typeface="Arial"/>
              </a:rPr>
              <a:t>interaction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spc="-20" b="1">
                <a:latin typeface="Arial"/>
                <a:cs typeface="Arial"/>
              </a:rPr>
              <a:t>terms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15"/>
              </a:lnSpc>
              <a:buChar char="•"/>
              <a:tabLst>
                <a:tab pos="297815" algn="l"/>
              </a:tabLst>
            </a:pPr>
            <a:r>
              <a:rPr dirty="0" sz="1200" spc="-30">
                <a:latin typeface="Arial"/>
                <a:cs typeface="Arial"/>
              </a:rPr>
              <a:t>Bond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stretching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32601" y="1764284"/>
            <a:ext cx="285115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815" indent="-285115">
              <a:lnSpc>
                <a:spcPts val="1415"/>
              </a:lnSpc>
              <a:spcBef>
                <a:spcPts val="100"/>
              </a:spcBef>
              <a:buChar char="•"/>
              <a:tabLst>
                <a:tab pos="297815" algn="l"/>
              </a:tabLst>
            </a:pPr>
            <a:r>
              <a:rPr dirty="0" sz="1200" spc="-40">
                <a:latin typeface="Arial"/>
                <a:cs typeface="Arial"/>
              </a:rPr>
              <a:t>Angle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bending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15"/>
              </a:lnSpc>
              <a:buChar char="•"/>
              <a:tabLst>
                <a:tab pos="297815" algn="l"/>
              </a:tabLst>
            </a:pPr>
            <a:r>
              <a:rPr dirty="0" sz="1200" spc="-10">
                <a:latin typeface="Arial"/>
                <a:cs typeface="Arial"/>
              </a:rPr>
              <a:t>Dihedral</a:t>
            </a:r>
            <a:r>
              <a:rPr dirty="0" sz="1200" spc="-7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torsions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15"/>
              </a:lnSpc>
              <a:spcBef>
                <a:spcPts val="70"/>
              </a:spcBef>
              <a:buChar char="•"/>
              <a:tabLst>
                <a:tab pos="297815" algn="l"/>
              </a:tabLst>
            </a:pPr>
            <a:r>
              <a:rPr dirty="0" sz="1200" spc="-10">
                <a:latin typeface="Arial"/>
                <a:cs typeface="Arial"/>
              </a:rPr>
              <a:t>Improper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dihedrals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390"/>
              </a:lnSpc>
              <a:buChar char="•"/>
              <a:tabLst>
                <a:tab pos="297815" algn="l"/>
              </a:tabLst>
            </a:pPr>
            <a:r>
              <a:rPr dirty="0" sz="1200" spc="-25">
                <a:latin typeface="Arial"/>
                <a:cs typeface="Arial"/>
              </a:rPr>
              <a:t>Backbone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torsion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coupling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terms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15"/>
              </a:lnSpc>
              <a:buChar char="•"/>
              <a:tabLst>
                <a:tab pos="297815" algn="l"/>
              </a:tabLst>
            </a:pPr>
            <a:r>
              <a:rPr dirty="0" sz="1200" spc="-25">
                <a:latin typeface="Arial"/>
                <a:cs typeface="Arial"/>
              </a:rPr>
              <a:t>Cross-</a:t>
            </a:r>
            <a:r>
              <a:rPr dirty="0" sz="1200">
                <a:latin typeface="Arial"/>
                <a:cs typeface="Arial"/>
              </a:rPr>
              <a:t>term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torsion-torsion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corrections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75"/>
              </a:spcBef>
              <a:buChar char="•"/>
              <a:tabLst>
                <a:tab pos="297815" algn="l"/>
              </a:tabLst>
            </a:pPr>
            <a:r>
              <a:rPr dirty="0" sz="1200" spc="-10">
                <a:latin typeface="Arial"/>
                <a:cs typeface="Arial"/>
              </a:rPr>
              <a:t>Out-</a:t>
            </a:r>
            <a:r>
              <a:rPr dirty="0" sz="1200">
                <a:latin typeface="Arial"/>
                <a:cs typeface="Arial"/>
              </a:rPr>
              <a:t>of-</a:t>
            </a:r>
            <a:r>
              <a:rPr dirty="0" sz="1200" spc="-10">
                <a:latin typeface="Arial"/>
                <a:cs typeface="Arial"/>
              </a:rPr>
              <a:t>plane</a:t>
            </a:r>
            <a:r>
              <a:rPr dirty="0" sz="1200" spc="-20">
                <a:latin typeface="Arial"/>
                <a:cs typeface="Arial"/>
              </a:rPr>
              <a:t> bending terms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697339" y="4051885"/>
            <a:ext cx="3057525" cy="1195070"/>
            <a:chOff x="8697339" y="4051885"/>
            <a:chExt cx="3057525" cy="1195070"/>
          </a:xfrm>
        </p:grpSpPr>
        <p:sp>
          <p:nvSpPr>
            <p:cNvPr id="23" name="object 23"/>
            <p:cNvSpPr/>
            <p:nvPr/>
          </p:nvSpPr>
          <p:spPr>
            <a:xfrm>
              <a:off x="8706864" y="4061410"/>
              <a:ext cx="3038475" cy="1176020"/>
            </a:xfrm>
            <a:custGeom>
              <a:avLst/>
              <a:gdLst/>
              <a:ahLst/>
              <a:cxnLst/>
              <a:rect l="l" t="t" r="r" b="b"/>
              <a:pathLst>
                <a:path w="3038475" h="1176020">
                  <a:moveTo>
                    <a:pt x="2842215" y="0"/>
                  </a:moveTo>
                  <a:lnTo>
                    <a:pt x="195924" y="0"/>
                  </a:lnTo>
                  <a:lnTo>
                    <a:pt x="151000" y="5174"/>
                  </a:lnTo>
                  <a:lnTo>
                    <a:pt x="109761" y="19914"/>
                  </a:lnTo>
                  <a:lnTo>
                    <a:pt x="73383" y="43042"/>
                  </a:lnTo>
                  <a:lnTo>
                    <a:pt x="43042" y="73383"/>
                  </a:lnTo>
                  <a:lnTo>
                    <a:pt x="19914" y="109761"/>
                  </a:lnTo>
                  <a:lnTo>
                    <a:pt x="5174" y="151000"/>
                  </a:lnTo>
                  <a:lnTo>
                    <a:pt x="0" y="195924"/>
                  </a:lnTo>
                  <a:lnTo>
                    <a:pt x="0" y="979592"/>
                  </a:lnTo>
                  <a:lnTo>
                    <a:pt x="5174" y="1024516"/>
                  </a:lnTo>
                  <a:lnTo>
                    <a:pt x="19914" y="1065755"/>
                  </a:lnTo>
                  <a:lnTo>
                    <a:pt x="43042" y="1102133"/>
                  </a:lnTo>
                  <a:lnTo>
                    <a:pt x="73383" y="1132474"/>
                  </a:lnTo>
                  <a:lnTo>
                    <a:pt x="109761" y="1155603"/>
                  </a:lnTo>
                  <a:lnTo>
                    <a:pt x="151000" y="1170342"/>
                  </a:lnTo>
                  <a:lnTo>
                    <a:pt x="195924" y="1175517"/>
                  </a:lnTo>
                  <a:lnTo>
                    <a:pt x="2842215" y="1175517"/>
                  </a:lnTo>
                  <a:lnTo>
                    <a:pt x="2887139" y="1170342"/>
                  </a:lnTo>
                  <a:lnTo>
                    <a:pt x="2928378" y="1155603"/>
                  </a:lnTo>
                  <a:lnTo>
                    <a:pt x="2964756" y="1132474"/>
                  </a:lnTo>
                  <a:lnTo>
                    <a:pt x="2995097" y="1102133"/>
                  </a:lnTo>
                  <a:lnTo>
                    <a:pt x="3018225" y="1065755"/>
                  </a:lnTo>
                  <a:lnTo>
                    <a:pt x="3032965" y="1024516"/>
                  </a:lnTo>
                  <a:lnTo>
                    <a:pt x="3038139" y="979592"/>
                  </a:lnTo>
                  <a:lnTo>
                    <a:pt x="3038139" y="195924"/>
                  </a:lnTo>
                  <a:lnTo>
                    <a:pt x="3032965" y="151000"/>
                  </a:lnTo>
                  <a:lnTo>
                    <a:pt x="3018225" y="109761"/>
                  </a:lnTo>
                  <a:lnTo>
                    <a:pt x="2995097" y="73383"/>
                  </a:lnTo>
                  <a:lnTo>
                    <a:pt x="2964756" y="43042"/>
                  </a:lnTo>
                  <a:lnTo>
                    <a:pt x="2928378" y="19914"/>
                  </a:lnTo>
                  <a:lnTo>
                    <a:pt x="2887139" y="5174"/>
                  </a:lnTo>
                  <a:lnTo>
                    <a:pt x="2842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706864" y="4061410"/>
              <a:ext cx="3038475" cy="1176020"/>
            </a:xfrm>
            <a:custGeom>
              <a:avLst/>
              <a:gdLst/>
              <a:ahLst/>
              <a:cxnLst/>
              <a:rect l="l" t="t" r="r" b="b"/>
              <a:pathLst>
                <a:path w="3038475" h="1176020">
                  <a:moveTo>
                    <a:pt x="0" y="195924"/>
                  </a:moveTo>
                  <a:lnTo>
                    <a:pt x="5174" y="151000"/>
                  </a:lnTo>
                  <a:lnTo>
                    <a:pt x="19913" y="109761"/>
                  </a:lnTo>
                  <a:lnTo>
                    <a:pt x="43042" y="73383"/>
                  </a:lnTo>
                  <a:lnTo>
                    <a:pt x="73383" y="43042"/>
                  </a:lnTo>
                  <a:lnTo>
                    <a:pt x="109761" y="19913"/>
                  </a:lnTo>
                  <a:lnTo>
                    <a:pt x="151000" y="5174"/>
                  </a:lnTo>
                  <a:lnTo>
                    <a:pt x="195924" y="0"/>
                  </a:lnTo>
                  <a:lnTo>
                    <a:pt x="2842216" y="0"/>
                  </a:lnTo>
                  <a:lnTo>
                    <a:pt x="2887139" y="5174"/>
                  </a:lnTo>
                  <a:lnTo>
                    <a:pt x="2928378" y="19913"/>
                  </a:lnTo>
                  <a:lnTo>
                    <a:pt x="2964756" y="43042"/>
                  </a:lnTo>
                  <a:lnTo>
                    <a:pt x="2995097" y="73383"/>
                  </a:lnTo>
                  <a:lnTo>
                    <a:pt x="3018226" y="109761"/>
                  </a:lnTo>
                  <a:lnTo>
                    <a:pt x="3032965" y="151000"/>
                  </a:lnTo>
                  <a:lnTo>
                    <a:pt x="3038140" y="195924"/>
                  </a:lnTo>
                  <a:lnTo>
                    <a:pt x="3038140" y="979592"/>
                  </a:lnTo>
                  <a:lnTo>
                    <a:pt x="3032965" y="1024516"/>
                  </a:lnTo>
                  <a:lnTo>
                    <a:pt x="3018226" y="1065755"/>
                  </a:lnTo>
                  <a:lnTo>
                    <a:pt x="2995097" y="1102133"/>
                  </a:lnTo>
                  <a:lnTo>
                    <a:pt x="2964756" y="1132474"/>
                  </a:lnTo>
                  <a:lnTo>
                    <a:pt x="2928378" y="1155603"/>
                  </a:lnTo>
                  <a:lnTo>
                    <a:pt x="2887139" y="1170342"/>
                  </a:lnTo>
                  <a:lnTo>
                    <a:pt x="2842216" y="1175517"/>
                  </a:lnTo>
                  <a:lnTo>
                    <a:pt x="195924" y="1175517"/>
                  </a:lnTo>
                  <a:lnTo>
                    <a:pt x="151000" y="1170342"/>
                  </a:lnTo>
                  <a:lnTo>
                    <a:pt x="109761" y="1155603"/>
                  </a:lnTo>
                  <a:lnTo>
                    <a:pt x="73383" y="1132474"/>
                  </a:lnTo>
                  <a:lnTo>
                    <a:pt x="43042" y="1102133"/>
                  </a:lnTo>
                  <a:lnTo>
                    <a:pt x="19913" y="1065755"/>
                  </a:lnTo>
                  <a:lnTo>
                    <a:pt x="5174" y="1024516"/>
                  </a:lnTo>
                  <a:lnTo>
                    <a:pt x="0" y="979592"/>
                  </a:lnTo>
                  <a:lnTo>
                    <a:pt x="0" y="195924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8836406" y="4144771"/>
            <a:ext cx="2842895" cy="946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dirty="0" sz="1200" spc="-30" b="1">
                <a:latin typeface="Arial"/>
                <a:cs typeface="Arial"/>
              </a:rPr>
              <a:t>Non-</a:t>
            </a:r>
            <a:r>
              <a:rPr dirty="0" sz="1200" spc="-45" b="1">
                <a:latin typeface="Arial"/>
                <a:cs typeface="Arial"/>
              </a:rPr>
              <a:t>bonded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25" b="1">
                <a:latin typeface="Arial"/>
                <a:cs typeface="Arial"/>
              </a:rPr>
              <a:t>interaction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20" b="1">
                <a:latin typeface="Arial"/>
                <a:cs typeface="Arial"/>
              </a:rPr>
              <a:t>terms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15"/>
              </a:lnSpc>
              <a:buChar char="•"/>
              <a:tabLst>
                <a:tab pos="297815" algn="l"/>
              </a:tabLst>
            </a:pPr>
            <a:r>
              <a:rPr dirty="0" sz="1200" spc="-25">
                <a:latin typeface="Arial"/>
                <a:cs typeface="Arial"/>
              </a:rPr>
              <a:t>Lennard-</a:t>
            </a:r>
            <a:r>
              <a:rPr dirty="0" sz="1200" spc="-60">
                <a:latin typeface="Arial"/>
                <a:cs typeface="Arial"/>
              </a:rPr>
              <a:t>Jones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40">
                <a:latin typeface="Arial"/>
                <a:cs typeface="Arial"/>
              </a:rPr>
              <a:t>van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der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Waals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15"/>
              </a:lnSpc>
              <a:spcBef>
                <a:spcPts val="70"/>
              </a:spcBef>
              <a:buChar char="•"/>
              <a:tabLst>
                <a:tab pos="297815" algn="l"/>
              </a:tabLst>
            </a:pPr>
            <a:r>
              <a:rPr dirty="0" sz="1200" spc="-10">
                <a:latin typeface="Arial"/>
                <a:cs typeface="Arial"/>
              </a:rPr>
              <a:t>Electrostatic</a:t>
            </a:r>
            <a:r>
              <a:rPr dirty="0" sz="1200" spc="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Coulomb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15"/>
              </a:lnSpc>
              <a:buChar char="•"/>
              <a:tabLst>
                <a:tab pos="297815" algn="l"/>
              </a:tabLst>
            </a:pPr>
            <a:r>
              <a:rPr dirty="0" sz="1200" spc="-20">
                <a:latin typeface="Arial"/>
                <a:cs typeface="Arial"/>
              </a:rPr>
              <a:t>1-</a:t>
            </a:r>
            <a:r>
              <a:rPr dirty="0" sz="1200" spc="-35">
                <a:latin typeface="Arial"/>
                <a:cs typeface="Arial"/>
              </a:rPr>
              <a:t>4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Lennard-</a:t>
            </a:r>
            <a:r>
              <a:rPr dirty="0" sz="1200" spc="-60">
                <a:latin typeface="Arial"/>
                <a:cs typeface="Arial"/>
              </a:rPr>
              <a:t>Jones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scaling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interactions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70"/>
              </a:spcBef>
              <a:buChar char="•"/>
              <a:tabLst>
                <a:tab pos="297815" algn="l"/>
              </a:tabLst>
            </a:pPr>
            <a:r>
              <a:rPr dirty="0" sz="1200" spc="-20">
                <a:latin typeface="Arial"/>
                <a:cs typeface="Arial"/>
              </a:rPr>
              <a:t>1-</a:t>
            </a:r>
            <a:r>
              <a:rPr dirty="0" sz="1200" spc="-35">
                <a:latin typeface="Arial"/>
                <a:cs typeface="Arial"/>
              </a:rPr>
              <a:t>4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electrostatic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scaling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interactions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848875" y="2011193"/>
            <a:ext cx="3057525" cy="1195070"/>
            <a:chOff x="5848875" y="2011193"/>
            <a:chExt cx="3057525" cy="1195070"/>
          </a:xfrm>
        </p:grpSpPr>
        <p:sp>
          <p:nvSpPr>
            <p:cNvPr id="27" name="object 27"/>
            <p:cNvSpPr/>
            <p:nvPr/>
          </p:nvSpPr>
          <p:spPr>
            <a:xfrm>
              <a:off x="5858400" y="2020718"/>
              <a:ext cx="3038475" cy="1176020"/>
            </a:xfrm>
            <a:custGeom>
              <a:avLst/>
              <a:gdLst/>
              <a:ahLst/>
              <a:cxnLst/>
              <a:rect l="l" t="t" r="r" b="b"/>
              <a:pathLst>
                <a:path w="3038475" h="1176020">
                  <a:moveTo>
                    <a:pt x="2842215" y="0"/>
                  </a:moveTo>
                  <a:lnTo>
                    <a:pt x="195924" y="0"/>
                  </a:lnTo>
                  <a:lnTo>
                    <a:pt x="151000" y="5174"/>
                  </a:lnTo>
                  <a:lnTo>
                    <a:pt x="109761" y="19914"/>
                  </a:lnTo>
                  <a:lnTo>
                    <a:pt x="73383" y="43042"/>
                  </a:lnTo>
                  <a:lnTo>
                    <a:pt x="43042" y="73384"/>
                  </a:lnTo>
                  <a:lnTo>
                    <a:pt x="19914" y="109762"/>
                  </a:lnTo>
                  <a:lnTo>
                    <a:pt x="5174" y="151001"/>
                  </a:lnTo>
                  <a:lnTo>
                    <a:pt x="0" y="195925"/>
                  </a:lnTo>
                  <a:lnTo>
                    <a:pt x="0" y="979592"/>
                  </a:lnTo>
                  <a:lnTo>
                    <a:pt x="5174" y="1024516"/>
                  </a:lnTo>
                  <a:lnTo>
                    <a:pt x="19914" y="1065755"/>
                  </a:lnTo>
                  <a:lnTo>
                    <a:pt x="43042" y="1102133"/>
                  </a:lnTo>
                  <a:lnTo>
                    <a:pt x="73383" y="1132474"/>
                  </a:lnTo>
                  <a:lnTo>
                    <a:pt x="109761" y="1155603"/>
                  </a:lnTo>
                  <a:lnTo>
                    <a:pt x="151000" y="1170342"/>
                  </a:lnTo>
                  <a:lnTo>
                    <a:pt x="195924" y="1175517"/>
                  </a:lnTo>
                  <a:lnTo>
                    <a:pt x="2842215" y="1175517"/>
                  </a:lnTo>
                  <a:lnTo>
                    <a:pt x="2887139" y="1170342"/>
                  </a:lnTo>
                  <a:lnTo>
                    <a:pt x="2928378" y="1155603"/>
                  </a:lnTo>
                  <a:lnTo>
                    <a:pt x="2964756" y="1132474"/>
                  </a:lnTo>
                  <a:lnTo>
                    <a:pt x="2995097" y="1102133"/>
                  </a:lnTo>
                  <a:lnTo>
                    <a:pt x="3018225" y="1065755"/>
                  </a:lnTo>
                  <a:lnTo>
                    <a:pt x="3032965" y="1024516"/>
                  </a:lnTo>
                  <a:lnTo>
                    <a:pt x="3038139" y="979592"/>
                  </a:lnTo>
                  <a:lnTo>
                    <a:pt x="3038139" y="195925"/>
                  </a:lnTo>
                  <a:lnTo>
                    <a:pt x="3032965" y="151001"/>
                  </a:lnTo>
                  <a:lnTo>
                    <a:pt x="3018225" y="109762"/>
                  </a:lnTo>
                  <a:lnTo>
                    <a:pt x="2995097" y="73384"/>
                  </a:lnTo>
                  <a:lnTo>
                    <a:pt x="2964756" y="43042"/>
                  </a:lnTo>
                  <a:lnTo>
                    <a:pt x="2928378" y="19914"/>
                  </a:lnTo>
                  <a:lnTo>
                    <a:pt x="2887139" y="5174"/>
                  </a:lnTo>
                  <a:lnTo>
                    <a:pt x="2842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858400" y="2020718"/>
              <a:ext cx="3038475" cy="1176020"/>
            </a:xfrm>
            <a:custGeom>
              <a:avLst/>
              <a:gdLst/>
              <a:ahLst/>
              <a:cxnLst/>
              <a:rect l="l" t="t" r="r" b="b"/>
              <a:pathLst>
                <a:path w="3038475" h="1176020">
                  <a:moveTo>
                    <a:pt x="0" y="195924"/>
                  </a:moveTo>
                  <a:lnTo>
                    <a:pt x="5174" y="151000"/>
                  </a:lnTo>
                  <a:lnTo>
                    <a:pt x="19913" y="109761"/>
                  </a:lnTo>
                  <a:lnTo>
                    <a:pt x="43042" y="73383"/>
                  </a:lnTo>
                  <a:lnTo>
                    <a:pt x="73383" y="43042"/>
                  </a:lnTo>
                  <a:lnTo>
                    <a:pt x="109761" y="19913"/>
                  </a:lnTo>
                  <a:lnTo>
                    <a:pt x="151000" y="5174"/>
                  </a:lnTo>
                  <a:lnTo>
                    <a:pt x="195924" y="0"/>
                  </a:lnTo>
                  <a:lnTo>
                    <a:pt x="2842216" y="0"/>
                  </a:lnTo>
                  <a:lnTo>
                    <a:pt x="2887139" y="5174"/>
                  </a:lnTo>
                  <a:lnTo>
                    <a:pt x="2928378" y="19913"/>
                  </a:lnTo>
                  <a:lnTo>
                    <a:pt x="2964756" y="43042"/>
                  </a:lnTo>
                  <a:lnTo>
                    <a:pt x="2995097" y="73383"/>
                  </a:lnTo>
                  <a:lnTo>
                    <a:pt x="3018226" y="109761"/>
                  </a:lnTo>
                  <a:lnTo>
                    <a:pt x="3032965" y="151000"/>
                  </a:lnTo>
                  <a:lnTo>
                    <a:pt x="3038140" y="195924"/>
                  </a:lnTo>
                  <a:lnTo>
                    <a:pt x="3038140" y="979592"/>
                  </a:lnTo>
                  <a:lnTo>
                    <a:pt x="3032965" y="1024516"/>
                  </a:lnTo>
                  <a:lnTo>
                    <a:pt x="3018226" y="1065755"/>
                  </a:lnTo>
                  <a:lnTo>
                    <a:pt x="2995097" y="1102133"/>
                  </a:lnTo>
                  <a:lnTo>
                    <a:pt x="2964756" y="1132474"/>
                  </a:lnTo>
                  <a:lnTo>
                    <a:pt x="2928378" y="1155603"/>
                  </a:lnTo>
                  <a:lnTo>
                    <a:pt x="2887139" y="1170342"/>
                  </a:lnTo>
                  <a:lnTo>
                    <a:pt x="2842216" y="1175517"/>
                  </a:lnTo>
                  <a:lnTo>
                    <a:pt x="195924" y="1175517"/>
                  </a:lnTo>
                  <a:lnTo>
                    <a:pt x="151000" y="1170342"/>
                  </a:lnTo>
                  <a:lnTo>
                    <a:pt x="109761" y="1155603"/>
                  </a:lnTo>
                  <a:lnTo>
                    <a:pt x="73383" y="1132474"/>
                  </a:lnTo>
                  <a:lnTo>
                    <a:pt x="43042" y="1102133"/>
                  </a:lnTo>
                  <a:lnTo>
                    <a:pt x="19913" y="1065755"/>
                  </a:lnTo>
                  <a:lnTo>
                    <a:pt x="5174" y="1024516"/>
                  </a:lnTo>
                  <a:lnTo>
                    <a:pt x="0" y="979592"/>
                  </a:lnTo>
                  <a:lnTo>
                    <a:pt x="0" y="195924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5987941" y="2102611"/>
            <a:ext cx="2531745" cy="946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200" spc="-45" b="1">
                <a:latin typeface="Arial"/>
                <a:cs typeface="Arial"/>
              </a:rPr>
              <a:t>Solvent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spc="-35" b="1">
                <a:latin typeface="Arial"/>
                <a:cs typeface="Arial"/>
              </a:rPr>
              <a:t>and polarization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corrections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30"/>
              </a:lnSpc>
              <a:buChar char="•"/>
              <a:tabLst>
                <a:tab pos="297815" algn="l"/>
              </a:tabLst>
            </a:pPr>
            <a:r>
              <a:rPr dirty="0" sz="1200" spc="-25">
                <a:latin typeface="Arial"/>
                <a:cs typeface="Arial"/>
              </a:rPr>
              <a:t>Generalized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30">
                <a:latin typeface="Arial"/>
                <a:cs typeface="Arial"/>
              </a:rPr>
              <a:t>Born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implicit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solvent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30"/>
              </a:lnSpc>
              <a:spcBef>
                <a:spcPts val="45"/>
              </a:spcBef>
              <a:buChar char="•"/>
              <a:tabLst>
                <a:tab pos="297815" algn="l"/>
              </a:tabLst>
            </a:pPr>
            <a:r>
              <a:rPr dirty="0" sz="1200" spc="-30">
                <a:latin typeface="Arial"/>
                <a:cs typeface="Arial"/>
              </a:rPr>
              <a:t>Surface</a:t>
            </a:r>
            <a:r>
              <a:rPr dirty="0" sz="1200" spc="-35">
                <a:latin typeface="Arial"/>
                <a:cs typeface="Arial"/>
              </a:rPr>
              <a:t> area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solvation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energy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ts val="1430"/>
              </a:lnSpc>
              <a:buChar char="•"/>
              <a:tabLst>
                <a:tab pos="297815" algn="l"/>
              </a:tabLst>
            </a:pPr>
            <a:r>
              <a:rPr dirty="0" sz="1200" spc="-25">
                <a:latin typeface="Arial"/>
                <a:cs typeface="Arial"/>
              </a:rPr>
              <a:t>Polarization</a:t>
            </a:r>
            <a:r>
              <a:rPr dirty="0" sz="1200" spc="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corrections</a:t>
            </a:r>
            <a:endParaRPr sz="12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50"/>
              </a:spcBef>
              <a:buChar char="•"/>
              <a:tabLst>
                <a:tab pos="297815" algn="l"/>
              </a:tabLst>
            </a:pPr>
            <a:r>
              <a:rPr dirty="0" sz="1200" spc="-10">
                <a:latin typeface="Arial"/>
                <a:cs typeface="Arial"/>
              </a:rPr>
              <a:t>Induced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dipole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interactions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263007" y="4219143"/>
            <a:ext cx="3180715" cy="1195070"/>
            <a:chOff x="5263007" y="4219143"/>
            <a:chExt cx="3180715" cy="1195070"/>
          </a:xfrm>
        </p:grpSpPr>
        <p:sp>
          <p:nvSpPr>
            <p:cNvPr id="31" name="object 31"/>
            <p:cNvSpPr/>
            <p:nvPr/>
          </p:nvSpPr>
          <p:spPr>
            <a:xfrm>
              <a:off x="5272532" y="4228668"/>
              <a:ext cx="3161665" cy="1176020"/>
            </a:xfrm>
            <a:custGeom>
              <a:avLst/>
              <a:gdLst/>
              <a:ahLst/>
              <a:cxnLst/>
              <a:rect l="l" t="t" r="r" b="b"/>
              <a:pathLst>
                <a:path w="3161665" h="1176020">
                  <a:moveTo>
                    <a:pt x="2965221" y="0"/>
                  </a:moveTo>
                  <a:lnTo>
                    <a:pt x="195922" y="0"/>
                  </a:lnTo>
                  <a:lnTo>
                    <a:pt x="150999" y="5174"/>
                  </a:lnTo>
                  <a:lnTo>
                    <a:pt x="109760" y="19913"/>
                  </a:lnTo>
                  <a:lnTo>
                    <a:pt x="73383" y="43042"/>
                  </a:lnTo>
                  <a:lnTo>
                    <a:pt x="43042" y="73383"/>
                  </a:lnTo>
                  <a:lnTo>
                    <a:pt x="19913" y="109760"/>
                  </a:lnTo>
                  <a:lnTo>
                    <a:pt x="5174" y="150999"/>
                  </a:lnTo>
                  <a:lnTo>
                    <a:pt x="0" y="195922"/>
                  </a:lnTo>
                  <a:lnTo>
                    <a:pt x="0" y="979594"/>
                  </a:lnTo>
                  <a:lnTo>
                    <a:pt x="5174" y="1024517"/>
                  </a:lnTo>
                  <a:lnTo>
                    <a:pt x="19913" y="1065756"/>
                  </a:lnTo>
                  <a:lnTo>
                    <a:pt x="43042" y="1102133"/>
                  </a:lnTo>
                  <a:lnTo>
                    <a:pt x="73383" y="1132475"/>
                  </a:lnTo>
                  <a:lnTo>
                    <a:pt x="109760" y="1155603"/>
                  </a:lnTo>
                  <a:lnTo>
                    <a:pt x="150999" y="1170342"/>
                  </a:lnTo>
                  <a:lnTo>
                    <a:pt x="195922" y="1175517"/>
                  </a:lnTo>
                  <a:lnTo>
                    <a:pt x="2965221" y="1175517"/>
                  </a:lnTo>
                  <a:lnTo>
                    <a:pt x="3010144" y="1170342"/>
                  </a:lnTo>
                  <a:lnTo>
                    <a:pt x="3051383" y="1155603"/>
                  </a:lnTo>
                  <a:lnTo>
                    <a:pt x="3087761" y="1132475"/>
                  </a:lnTo>
                  <a:lnTo>
                    <a:pt x="3118102" y="1102133"/>
                  </a:lnTo>
                  <a:lnTo>
                    <a:pt x="3141230" y="1065756"/>
                  </a:lnTo>
                  <a:lnTo>
                    <a:pt x="3155969" y="1024517"/>
                  </a:lnTo>
                  <a:lnTo>
                    <a:pt x="3161144" y="979594"/>
                  </a:lnTo>
                  <a:lnTo>
                    <a:pt x="3161144" y="195922"/>
                  </a:lnTo>
                  <a:lnTo>
                    <a:pt x="3155969" y="150999"/>
                  </a:lnTo>
                  <a:lnTo>
                    <a:pt x="3141230" y="109760"/>
                  </a:lnTo>
                  <a:lnTo>
                    <a:pt x="3118102" y="73383"/>
                  </a:lnTo>
                  <a:lnTo>
                    <a:pt x="3087761" y="43042"/>
                  </a:lnTo>
                  <a:lnTo>
                    <a:pt x="3051383" y="19913"/>
                  </a:lnTo>
                  <a:lnTo>
                    <a:pt x="3010144" y="5174"/>
                  </a:lnTo>
                  <a:lnTo>
                    <a:pt x="2965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272532" y="4228668"/>
              <a:ext cx="3161665" cy="1176020"/>
            </a:xfrm>
            <a:custGeom>
              <a:avLst/>
              <a:gdLst/>
              <a:ahLst/>
              <a:cxnLst/>
              <a:rect l="l" t="t" r="r" b="b"/>
              <a:pathLst>
                <a:path w="3161665" h="1176020">
                  <a:moveTo>
                    <a:pt x="0" y="195923"/>
                  </a:moveTo>
                  <a:lnTo>
                    <a:pt x="5174" y="150999"/>
                  </a:lnTo>
                  <a:lnTo>
                    <a:pt x="19913" y="109761"/>
                  </a:lnTo>
                  <a:lnTo>
                    <a:pt x="43041" y="73383"/>
                  </a:lnTo>
                  <a:lnTo>
                    <a:pt x="73382" y="43042"/>
                  </a:lnTo>
                  <a:lnTo>
                    <a:pt x="109760" y="19913"/>
                  </a:lnTo>
                  <a:lnTo>
                    <a:pt x="150999" y="5174"/>
                  </a:lnTo>
                  <a:lnTo>
                    <a:pt x="195922" y="0"/>
                  </a:lnTo>
                  <a:lnTo>
                    <a:pt x="2965222" y="0"/>
                  </a:lnTo>
                  <a:lnTo>
                    <a:pt x="3010145" y="5174"/>
                  </a:lnTo>
                  <a:lnTo>
                    <a:pt x="3051383" y="19913"/>
                  </a:lnTo>
                  <a:lnTo>
                    <a:pt x="3087761" y="43042"/>
                  </a:lnTo>
                  <a:lnTo>
                    <a:pt x="3118102" y="73383"/>
                  </a:lnTo>
                  <a:lnTo>
                    <a:pt x="3141230" y="109761"/>
                  </a:lnTo>
                  <a:lnTo>
                    <a:pt x="3155969" y="150999"/>
                  </a:lnTo>
                  <a:lnTo>
                    <a:pt x="3161144" y="195923"/>
                  </a:lnTo>
                  <a:lnTo>
                    <a:pt x="3161144" y="979594"/>
                  </a:lnTo>
                  <a:lnTo>
                    <a:pt x="3155969" y="1024517"/>
                  </a:lnTo>
                  <a:lnTo>
                    <a:pt x="3141230" y="1065755"/>
                  </a:lnTo>
                  <a:lnTo>
                    <a:pt x="3118102" y="1102133"/>
                  </a:lnTo>
                  <a:lnTo>
                    <a:pt x="3087761" y="1132474"/>
                  </a:lnTo>
                  <a:lnTo>
                    <a:pt x="3051383" y="1155603"/>
                  </a:lnTo>
                  <a:lnTo>
                    <a:pt x="3010145" y="1170342"/>
                  </a:lnTo>
                  <a:lnTo>
                    <a:pt x="2965222" y="1175517"/>
                  </a:lnTo>
                  <a:lnTo>
                    <a:pt x="195922" y="1175517"/>
                  </a:lnTo>
                  <a:lnTo>
                    <a:pt x="150999" y="1170342"/>
                  </a:lnTo>
                  <a:lnTo>
                    <a:pt x="109760" y="1155603"/>
                  </a:lnTo>
                  <a:lnTo>
                    <a:pt x="73382" y="1132474"/>
                  </a:lnTo>
                  <a:lnTo>
                    <a:pt x="43041" y="1102133"/>
                  </a:lnTo>
                  <a:lnTo>
                    <a:pt x="19913" y="1065755"/>
                  </a:lnTo>
                  <a:lnTo>
                    <a:pt x="5174" y="1024517"/>
                  </a:lnTo>
                  <a:lnTo>
                    <a:pt x="0" y="979594"/>
                  </a:lnTo>
                  <a:lnTo>
                    <a:pt x="0" y="195923"/>
                  </a:lnTo>
                  <a:close/>
                </a:path>
              </a:pathLst>
            </a:custGeom>
            <a:ln w="19050">
              <a:solidFill>
                <a:srgbClr val="0424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5380502" y="4324604"/>
            <a:ext cx="2799080" cy="577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dirty="0" sz="1200" spc="-60" b="1">
                <a:latin typeface="Arial"/>
                <a:cs typeface="Arial"/>
              </a:rPr>
              <a:t>Hydrogen</a:t>
            </a:r>
            <a:r>
              <a:rPr dirty="0" sz="1200" spc="30" b="1">
                <a:latin typeface="Arial"/>
                <a:cs typeface="Arial"/>
              </a:rPr>
              <a:t> </a:t>
            </a:r>
            <a:r>
              <a:rPr dirty="0" sz="1200" spc="-25" b="1">
                <a:latin typeface="Arial"/>
                <a:cs typeface="Arial"/>
              </a:rPr>
              <a:t>bond/Directional</a:t>
            </a:r>
            <a:r>
              <a:rPr dirty="0" sz="1200" spc="2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corrections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15"/>
              </a:lnSpc>
              <a:buChar char="•"/>
              <a:tabLst>
                <a:tab pos="184785" algn="l"/>
              </a:tabLst>
            </a:pPr>
            <a:r>
              <a:rPr dirty="0" sz="1200" spc="-10">
                <a:latin typeface="Arial"/>
                <a:cs typeface="Arial"/>
              </a:rPr>
              <a:t>Explicit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35">
                <a:latin typeface="Arial"/>
                <a:cs typeface="Arial"/>
              </a:rPr>
              <a:t>hydrogen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bond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potentials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70"/>
              </a:spcBef>
              <a:buChar char="•"/>
              <a:tabLst>
                <a:tab pos="184785" algn="l"/>
              </a:tabLst>
            </a:pPr>
            <a:r>
              <a:rPr dirty="0" sz="1200" spc="-10">
                <a:latin typeface="Arial"/>
                <a:cs typeface="Arial"/>
              </a:rPr>
              <a:t>Orientation-dependent</a:t>
            </a:r>
            <a:r>
              <a:rPr dirty="0" sz="1200" spc="15">
                <a:latin typeface="Arial"/>
                <a:cs typeface="Arial"/>
              </a:rPr>
              <a:t> </a:t>
            </a:r>
            <a:r>
              <a:rPr dirty="0" sz="1200" spc="-35">
                <a:latin typeface="Arial"/>
                <a:cs typeface="Arial"/>
              </a:rPr>
              <a:t>hydrogen</a:t>
            </a:r>
            <a:r>
              <a:rPr dirty="0" sz="1200" spc="1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bonds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0990" y="22859"/>
            <a:ext cx="108286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50">
                <a:solidFill>
                  <a:srgbClr val="000000"/>
                </a:solidFill>
              </a:rPr>
              <a:t>Our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204">
                <a:solidFill>
                  <a:srgbClr val="000000"/>
                </a:solidFill>
              </a:rPr>
              <a:t>approach:</a:t>
            </a:r>
            <a:r>
              <a:rPr dirty="0" sz="4400" spc="-325">
                <a:solidFill>
                  <a:srgbClr val="000000"/>
                </a:solidFill>
              </a:rPr>
              <a:t> </a:t>
            </a:r>
            <a:r>
              <a:rPr dirty="0" sz="4400" spc="-175">
                <a:solidFill>
                  <a:srgbClr val="000000"/>
                </a:solidFill>
              </a:rPr>
              <a:t>study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160">
                <a:solidFill>
                  <a:srgbClr val="000000"/>
                </a:solidFill>
              </a:rPr>
              <a:t>protein</a:t>
            </a:r>
            <a:r>
              <a:rPr dirty="0" sz="4400" spc="-330">
                <a:solidFill>
                  <a:srgbClr val="000000"/>
                </a:solidFill>
              </a:rPr>
              <a:t> </a:t>
            </a:r>
            <a:r>
              <a:rPr dirty="0" sz="4400" spc="-175">
                <a:solidFill>
                  <a:srgbClr val="000000"/>
                </a:solidFill>
              </a:rPr>
              <a:t>folding</a:t>
            </a:r>
            <a:r>
              <a:rPr dirty="0" sz="4400" spc="-325">
                <a:solidFill>
                  <a:srgbClr val="000000"/>
                </a:solidFill>
              </a:rPr>
              <a:t> </a:t>
            </a:r>
            <a:r>
              <a:rPr dirty="0" sz="4400" spc="-70">
                <a:solidFill>
                  <a:srgbClr val="000000"/>
                </a:solidFill>
              </a:rPr>
              <a:t>with</a:t>
            </a:r>
            <a:r>
              <a:rPr dirty="0" sz="4400" spc="-335">
                <a:solidFill>
                  <a:srgbClr val="000000"/>
                </a:solidFill>
              </a:rPr>
              <a:t> </a:t>
            </a:r>
            <a:r>
              <a:rPr dirty="0" sz="4400" spc="-85">
                <a:solidFill>
                  <a:srgbClr val="000000"/>
                </a:solidFill>
              </a:rPr>
              <a:t>coarse-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300990" y="620268"/>
            <a:ext cx="543306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65">
                <a:latin typeface="Arial"/>
                <a:cs typeface="Arial"/>
              </a:rPr>
              <a:t>grained</a:t>
            </a:r>
            <a:r>
              <a:rPr dirty="0" sz="4400" spc="-345">
                <a:latin typeface="Arial"/>
                <a:cs typeface="Arial"/>
              </a:rPr>
              <a:t> </a:t>
            </a:r>
            <a:r>
              <a:rPr dirty="0" sz="4400" spc="-170">
                <a:latin typeface="Arial"/>
                <a:cs typeface="Arial"/>
              </a:rPr>
              <a:t>polymer</a:t>
            </a:r>
            <a:r>
              <a:rPr dirty="0" sz="4400" spc="-360">
                <a:latin typeface="Arial"/>
                <a:cs typeface="Arial"/>
              </a:rPr>
              <a:t> </a:t>
            </a:r>
            <a:r>
              <a:rPr dirty="0" sz="4400" spc="-105">
                <a:latin typeface="Arial"/>
                <a:cs typeface="Arial"/>
              </a:rPr>
              <a:t>models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24079" y="1496231"/>
            <a:ext cx="8622665" cy="5013325"/>
            <a:chOff x="3224079" y="1496231"/>
            <a:chExt cx="8622665" cy="50133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11467" y="2325055"/>
              <a:ext cx="5934755" cy="41840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4079" y="1496231"/>
              <a:ext cx="2754569" cy="206592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619240" y="1035811"/>
            <a:ext cx="5048250" cy="1125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latin typeface="Arial"/>
                <a:cs typeface="Arial"/>
              </a:rPr>
              <a:t>Our</a:t>
            </a:r>
            <a:r>
              <a:rPr dirty="0" sz="2400" spc="-16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dataset: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900"/>
              </a:lnSpc>
              <a:spcBef>
                <a:spcPts val="80"/>
              </a:spcBef>
            </a:pPr>
            <a:r>
              <a:rPr dirty="0" sz="2400" spc="-70">
                <a:latin typeface="Arial"/>
                <a:cs typeface="Arial"/>
              </a:rPr>
              <a:t>2531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high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resolution,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monomeric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 spc="-100">
                <a:latin typeface="Arial"/>
                <a:cs typeface="Arial"/>
              </a:rPr>
              <a:t>x-</a:t>
            </a:r>
            <a:r>
              <a:rPr dirty="0" sz="2400" spc="-25">
                <a:latin typeface="Arial"/>
                <a:cs typeface="Arial"/>
              </a:rPr>
              <a:t>ray </a:t>
            </a:r>
            <a:r>
              <a:rPr dirty="0" sz="2400">
                <a:latin typeface="Arial"/>
                <a:cs typeface="Arial"/>
              </a:rPr>
              <a:t>crystal</a:t>
            </a:r>
            <a:r>
              <a:rPr dirty="0" sz="2400" spc="-1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structures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from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PISCES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2138" y="3885692"/>
            <a:ext cx="4887595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6390">
              <a:lnSpc>
                <a:spcPct val="100000"/>
              </a:lnSpc>
              <a:spcBef>
                <a:spcPts val="100"/>
              </a:spcBef>
              <a:tabLst>
                <a:tab pos="3163570" algn="l"/>
              </a:tabLst>
            </a:pPr>
            <a:r>
              <a:rPr dirty="0" sz="1800" spc="-10">
                <a:latin typeface="Arial"/>
                <a:cs typeface="Arial"/>
              </a:rPr>
              <a:t>All</a:t>
            </a:r>
            <a:r>
              <a:rPr dirty="0" sz="1800" spc="-1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atom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-</a:t>
            </a:r>
            <a:r>
              <a:rPr dirty="0" sz="1800" spc="-12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2GGP</a:t>
            </a:r>
            <a:r>
              <a:rPr dirty="0" sz="1800">
                <a:latin typeface="Arial"/>
                <a:cs typeface="Arial"/>
              </a:rPr>
              <a:t>	</a:t>
            </a:r>
            <a:r>
              <a:rPr dirty="0" sz="1800" spc="-40">
                <a:latin typeface="Arial"/>
                <a:cs typeface="Arial"/>
              </a:rPr>
              <a:t>Coarse-</a:t>
            </a:r>
            <a:r>
              <a:rPr dirty="0" sz="1800" spc="-10">
                <a:latin typeface="Arial"/>
                <a:cs typeface="Arial"/>
              </a:rPr>
              <a:t>grained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44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ts val="3829"/>
              </a:lnSpc>
            </a:pPr>
            <a:r>
              <a:rPr dirty="0" sz="3200" spc="-65">
                <a:latin typeface="Arial"/>
                <a:cs typeface="Arial"/>
              </a:rPr>
              <a:t>Coarse-</a:t>
            </a:r>
            <a:r>
              <a:rPr dirty="0" sz="3200" spc="-70">
                <a:latin typeface="Arial"/>
                <a:cs typeface="Arial"/>
              </a:rPr>
              <a:t>grained</a:t>
            </a:r>
            <a:r>
              <a:rPr dirty="0" sz="3200" spc="-17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models</a:t>
            </a:r>
            <a:r>
              <a:rPr dirty="0" sz="3200" spc="-190">
                <a:latin typeface="Arial"/>
                <a:cs typeface="Arial"/>
              </a:rPr>
              <a:t> </a:t>
            </a:r>
            <a:r>
              <a:rPr dirty="0" sz="3200" spc="-20">
                <a:latin typeface="Arial"/>
                <a:cs typeface="Arial"/>
              </a:rPr>
              <a:t>are:</a:t>
            </a:r>
            <a:endParaRPr sz="3200">
              <a:latin typeface="Arial"/>
              <a:cs typeface="Arial"/>
            </a:endParaRPr>
          </a:p>
          <a:p>
            <a:pPr marL="297815" indent="-285115">
              <a:lnSpc>
                <a:spcPts val="3804"/>
              </a:lnSpc>
              <a:buChar char="•"/>
              <a:tabLst>
                <a:tab pos="297815" algn="l"/>
              </a:tabLst>
            </a:pPr>
            <a:r>
              <a:rPr dirty="0" sz="3200" spc="-85">
                <a:latin typeface="Arial"/>
                <a:cs typeface="Arial"/>
              </a:rPr>
              <a:t>Faster</a:t>
            </a:r>
            <a:r>
              <a:rPr dirty="0" sz="3200" spc="-215">
                <a:latin typeface="Arial"/>
                <a:cs typeface="Arial"/>
              </a:rPr>
              <a:t> </a:t>
            </a:r>
            <a:r>
              <a:rPr dirty="0" sz="3200" spc="50">
                <a:latin typeface="Arial"/>
                <a:cs typeface="Arial"/>
              </a:rPr>
              <a:t>to</a:t>
            </a:r>
            <a:r>
              <a:rPr dirty="0" sz="3200" spc="-2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simulate</a:t>
            </a:r>
            <a:endParaRPr sz="3200">
              <a:latin typeface="Arial"/>
              <a:cs typeface="Arial"/>
            </a:endParaRPr>
          </a:p>
          <a:p>
            <a:pPr marL="297815" indent="-285115">
              <a:lnSpc>
                <a:spcPts val="3815"/>
              </a:lnSpc>
              <a:buChar char="•"/>
              <a:tabLst>
                <a:tab pos="297815" algn="l"/>
              </a:tabLst>
            </a:pPr>
            <a:r>
              <a:rPr dirty="0" sz="3200" spc="-135">
                <a:latin typeface="Arial"/>
                <a:cs typeface="Arial"/>
              </a:rPr>
              <a:t>As</a:t>
            </a:r>
            <a:r>
              <a:rPr dirty="0" sz="3200" spc="-225">
                <a:latin typeface="Arial"/>
                <a:cs typeface="Arial"/>
              </a:rPr>
              <a:t> </a:t>
            </a:r>
            <a:r>
              <a:rPr dirty="0" sz="3200" spc="-25">
                <a:latin typeface="Arial"/>
                <a:cs typeface="Arial"/>
              </a:rPr>
              <a:t>complex</a:t>
            </a:r>
            <a:r>
              <a:rPr dirty="0" sz="3200" spc="-225">
                <a:latin typeface="Arial"/>
                <a:cs typeface="Arial"/>
              </a:rPr>
              <a:t> </a:t>
            </a:r>
            <a:r>
              <a:rPr dirty="0" sz="3200" spc="-75">
                <a:latin typeface="Arial"/>
                <a:cs typeface="Arial"/>
              </a:rPr>
              <a:t>as</a:t>
            </a:r>
            <a:r>
              <a:rPr dirty="0" sz="3200" spc="-220">
                <a:latin typeface="Arial"/>
                <a:cs typeface="Arial"/>
              </a:rPr>
              <a:t> </a:t>
            </a:r>
            <a:r>
              <a:rPr dirty="0" sz="3200" spc="-85">
                <a:latin typeface="Arial"/>
                <a:cs typeface="Arial"/>
              </a:rPr>
              <a:t>we</a:t>
            </a:r>
            <a:r>
              <a:rPr dirty="0" sz="3200" spc="-2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choose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24" y="1496232"/>
            <a:ext cx="3039261" cy="22794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526" y="2302414"/>
            <a:ext cx="5242421" cy="8046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33950" y="2545875"/>
            <a:ext cx="77470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50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8328" y="2544083"/>
            <a:ext cx="79375" cy="111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50" spc="-50"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1386" y="2696912"/>
            <a:ext cx="62865" cy="857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00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66155" y="2977035"/>
            <a:ext cx="13652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-65">
                <a:latin typeface="Times New Roman"/>
                <a:cs typeface="Times New Roman"/>
              </a:rPr>
              <a:t>O</a:t>
            </a:r>
            <a:r>
              <a:rPr dirty="0" baseline="10101" sz="825" spc="-97">
                <a:latin typeface="Times New Roman"/>
                <a:cs typeface="Times New Roman"/>
              </a:rPr>
              <a:t>O</a:t>
            </a:r>
            <a:endParaRPr baseline="10101" sz="82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1537" y="2535819"/>
            <a:ext cx="168910" cy="285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4610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latin typeface="Times New Roman"/>
                <a:cs typeface="Times New Roman"/>
              </a:rPr>
              <a:t>R</a:t>
            </a:r>
            <a:r>
              <a:rPr dirty="0" baseline="-10101" sz="825" spc="-37">
                <a:latin typeface="Times New Roman"/>
                <a:cs typeface="Times New Roman"/>
              </a:rPr>
              <a:t>R</a:t>
            </a:r>
            <a:endParaRPr baseline="-10101" sz="82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10"/>
              </a:spcBef>
            </a:pPr>
            <a:r>
              <a:rPr dirty="0" baseline="13888" sz="900" spc="-104">
                <a:latin typeface="Times New Roman"/>
                <a:cs typeface="Times New Roman"/>
              </a:rPr>
              <a:t>C</a:t>
            </a:r>
            <a:r>
              <a:rPr dirty="0" baseline="10101" sz="825" spc="-104">
                <a:latin typeface="Times New Roman"/>
                <a:cs typeface="Times New Roman"/>
              </a:rPr>
              <a:t>C</a:t>
            </a:r>
            <a:r>
              <a:rPr dirty="0" baseline="6944" sz="600" spc="-104" i="1">
                <a:latin typeface="Menlo"/>
                <a:cs typeface="Menlo"/>
              </a:rPr>
              <a:t>↵</a:t>
            </a:r>
            <a:r>
              <a:rPr dirty="0" sz="400" spc="-70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3527" y="2812722"/>
            <a:ext cx="8191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140">
                <a:latin typeface="Times New Roman"/>
                <a:cs typeface="Times New Roman"/>
              </a:rPr>
              <a:t>C</a:t>
            </a:r>
            <a:r>
              <a:rPr dirty="0" sz="550" spc="-140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5955" y="2812722"/>
            <a:ext cx="8255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175">
                <a:latin typeface="Times New Roman"/>
                <a:cs typeface="Times New Roman"/>
              </a:rPr>
              <a:t>N</a:t>
            </a:r>
            <a:r>
              <a:rPr dirty="0" sz="550" spc="-175"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4433" y="2848100"/>
            <a:ext cx="8318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175">
                <a:latin typeface="Times New Roman"/>
                <a:cs typeface="Times New Roman"/>
              </a:rPr>
              <a:t>H</a:t>
            </a:r>
            <a:r>
              <a:rPr dirty="0" sz="550" spc="-175"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0554" y="2977035"/>
            <a:ext cx="13335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-75">
                <a:latin typeface="Times New Roman"/>
                <a:cs typeface="Times New Roman"/>
              </a:rPr>
              <a:t>H</a:t>
            </a:r>
            <a:r>
              <a:rPr dirty="0" baseline="10101" sz="825" spc="-112">
                <a:latin typeface="Times New Roman"/>
                <a:cs typeface="Times New Roman"/>
              </a:rPr>
              <a:t>H</a:t>
            </a:r>
            <a:endParaRPr baseline="10101" sz="82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68651" y="2798973"/>
            <a:ext cx="8509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130">
                <a:latin typeface="Times New Roman"/>
                <a:cs typeface="Times New Roman"/>
              </a:rPr>
              <a:t>R</a:t>
            </a:r>
            <a:r>
              <a:rPr dirty="0" sz="550" spc="-130"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460712" y="352044"/>
            <a:ext cx="44532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80">
                <a:solidFill>
                  <a:srgbClr val="000000"/>
                </a:solidFill>
              </a:rPr>
              <a:t>Simulation</a:t>
            </a:r>
            <a:r>
              <a:rPr dirty="0" sz="4400" spc="-290">
                <a:solidFill>
                  <a:srgbClr val="000000"/>
                </a:solidFill>
              </a:rPr>
              <a:t> </a:t>
            </a:r>
            <a:r>
              <a:rPr dirty="0" sz="4400" spc="-125">
                <a:solidFill>
                  <a:srgbClr val="000000"/>
                </a:solidFill>
              </a:rPr>
              <a:t>Protocol</a:t>
            </a:r>
            <a:endParaRPr sz="4400"/>
          </a:p>
        </p:txBody>
      </p:sp>
      <p:sp>
        <p:nvSpPr>
          <p:cNvPr id="14" name="object 14"/>
          <p:cNvSpPr txBox="1"/>
          <p:nvPr/>
        </p:nvSpPr>
        <p:spPr>
          <a:xfrm>
            <a:off x="2226561" y="2526202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26155" y="2488593"/>
            <a:ext cx="172085" cy="2870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latin typeface="Times New Roman"/>
                <a:cs typeface="Times New Roman"/>
              </a:rPr>
              <a:t>H</a:t>
            </a:r>
            <a:r>
              <a:rPr dirty="0" baseline="-15151" sz="825" spc="-37">
                <a:latin typeface="Times New Roman"/>
                <a:cs typeface="Times New Roman"/>
              </a:rPr>
              <a:t>H</a:t>
            </a:r>
            <a:endParaRPr baseline="-15151" sz="82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25"/>
              </a:spcBef>
            </a:pPr>
            <a:r>
              <a:rPr dirty="0" baseline="13888" sz="900" spc="-97">
                <a:latin typeface="Times New Roman"/>
                <a:cs typeface="Times New Roman"/>
              </a:rPr>
              <a:t>C</a:t>
            </a:r>
            <a:r>
              <a:rPr dirty="0" baseline="10101" sz="825" spc="-97">
                <a:latin typeface="Times New Roman"/>
                <a:cs typeface="Times New Roman"/>
              </a:rPr>
              <a:t>C</a:t>
            </a:r>
            <a:r>
              <a:rPr dirty="0" baseline="6944" sz="600" spc="-97" i="1">
                <a:latin typeface="Menlo"/>
                <a:cs typeface="Menlo"/>
              </a:rPr>
              <a:t>↵</a:t>
            </a:r>
            <a:r>
              <a:rPr dirty="0" sz="400" spc="-6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86874" y="2359988"/>
            <a:ext cx="13589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-65">
                <a:latin typeface="Times New Roman"/>
                <a:cs typeface="Times New Roman"/>
              </a:rPr>
              <a:t>H</a:t>
            </a:r>
            <a:r>
              <a:rPr dirty="0" baseline="-20202" sz="825" spc="-97">
                <a:latin typeface="Times New Roman"/>
                <a:cs typeface="Times New Roman"/>
              </a:rPr>
              <a:t>H</a:t>
            </a:r>
            <a:endParaRPr baseline="-20202" sz="825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99189" y="2361888"/>
            <a:ext cx="1397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O</a:t>
            </a:r>
            <a:r>
              <a:rPr dirty="0" baseline="-20202" sz="825" spc="-75">
                <a:latin typeface="Times New Roman"/>
                <a:cs typeface="Times New Roman"/>
              </a:rPr>
              <a:t>O</a:t>
            </a:r>
            <a:endParaRPr baseline="-20202" sz="825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12273" y="2524302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5639" y="2522626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22161" y="2542501"/>
            <a:ext cx="435609" cy="3733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8255">
              <a:lnSpc>
                <a:spcPct val="100000"/>
              </a:lnSpc>
              <a:spcBef>
                <a:spcPts val="110"/>
              </a:spcBef>
            </a:pPr>
            <a:r>
              <a:rPr dirty="0" sz="550"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  <a:spcBef>
                <a:spcPts val="505"/>
              </a:spcBef>
            </a:pPr>
            <a:r>
              <a:rPr dirty="0" baseline="13888" sz="900" spc="-30">
                <a:latin typeface="Times New Roman"/>
                <a:cs typeface="Times New Roman"/>
              </a:rPr>
              <a:t>C</a:t>
            </a:r>
            <a:r>
              <a:rPr dirty="0" baseline="10101" sz="825" spc="-30">
                <a:latin typeface="Times New Roman"/>
                <a:cs typeface="Times New Roman"/>
              </a:rPr>
              <a:t>C</a:t>
            </a:r>
            <a:r>
              <a:rPr dirty="0" baseline="6944" sz="600" spc="-30" i="1">
                <a:latin typeface="Menlo"/>
                <a:cs typeface="Menlo"/>
              </a:rPr>
              <a:t>↵</a:t>
            </a:r>
            <a:r>
              <a:rPr dirty="0" sz="400" spc="-20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600" spc="-65">
                <a:latin typeface="Times New Roman"/>
                <a:cs typeface="Times New Roman"/>
              </a:rPr>
              <a:t>N</a:t>
            </a:r>
            <a:r>
              <a:rPr dirty="0" sz="550" spc="-65">
                <a:latin typeface="Times New Roman"/>
                <a:cs typeface="Times New Roman"/>
              </a:rPr>
              <a:t>N</a:t>
            </a:r>
            <a:r>
              <a:rPr dirty="0" sz="550" spc="310">
                <a:latin typeface="Times New Roman"/>
                <a:cs typeface="Times New Roman"/>
              </a:rPr>
              <a:t> </a:t>
            </a:r>
            <a:r>
              <a:rPr dirty="0" baseline="-27777" sz="900" spc="-97">
                <a:latin typeface="Times New Roman"/>
                <a:cs typeface="Times New Roman"/>
              </a:rPr>
              <a:t>H</a:t>
            </a:r>
            <a:r>
              <a:rPr dirty="0" baseline="-25252" sz="825" spc="-97">
                <a:latin typeface="Times New Roman"/>
                <a:cs typeface="Times New Roman"/>
              </a:rPr>
              <a:t>H</a:t>
            </a:r>
            <a:r>
              <a:rPr dirty="0" baseline="-25252" sz="825" spc="480">
                <a:latin typeface="Times New Roman"/>
                <a:cs typeface="Times New Roman"/>
              </a:rPr>
              <a:t> </a:t>
            </a:r>
            <a:r>
              <a:rPr dirty="0" sz="600" spc="-25">
                <a:latin typeface="Times New Roman"/>
                <a:cs typeface="Times New Roman"/>
              </a:rPr>
              <a:t>C</a:t>
            </a:r>
            <a:r>
              <a:rPr dirty="0" sz="550" spc="-25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09460" y="2963842"/>
            <a:ext cx="46291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346075" algn="l"/>
              </a:tabLst>
            </a:pPr>
            <a:r>
              <a:rPr dirty="0" sz="600" spc="-25">
                <a:latin typeface="Times New Roman"/>
                <a:cs typeface="Times New Roman"/>
              </a:rPr>
              <a:t>H</a:t>
            </a:r>
            <a:r>
              <a:rPr dirty="0" baseline="5050" sz="825" spc="-37">
                <a:latin typeface="Times New Roman"/>
                <a:cs typeface="Times New Roman"/>
              </a:rPr>
              <a:t>H</a:t>
            </a:r>
            <a:r>
              <a:rPr dirty="0" baseline="5050" sz="825">
                <a:latin typeface="Times New Roman"/>
                <a:cs typeface="Times New Roman"/>
              </a:rPr>
              <a:t>	</a:t>
            </a:r>
            <a:r>
              <a:rPr dirty="0" sz="600" spc="-25">
                <a:latin typeface="Times New Roman"/>
                <a:cs typeface="Times New Roman"/>
              </a:rPr>
              <a:t>O</a:t>
            </a:r>
            <a:r>
              <a:rPr dirty="0" baseline="5050" sz="825" spc="-37">
                <a:latin typeface="Times New Roman"/>
                <a:cs typeface="Times New Roman"/>
              </a:rPr>
              <a:t>O</a:t>
            </a:r>
            <a:endParaRPr baseline="5050" sz="825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80333" y="2472352"/>
            <a:ext cx="17716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latin typeface="Times New Roman"/>
                <a:cs typeface="Times New Roman"/>
              </a:rPr>
              <a:t>H</a:t>
            </a:r>
            <a:r>
              <a:rPr dirty="0" baseline="-15151" sz="825" spc="-37">
                <a:latin typeface="Times New Roman"/>
                <a:cs typeface="Times New Roman"/>
              </a:rPr>
              <a:t>H</a:t>
            </a:r>
            <a:endParaRPr baseline="-15151" sz="82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30"/>
              </a:spcBef>
            </a:pPr>
            <a:r>
              <a:rPr dirty="0" baseline="13888" sz="900" spc="-82">
                <a:latin typeface="Times New Roman"/>
                <a:cs typeface="Times New Roman"/>
              </a:rPr>
              <a:t>C</a:t>
            </a:r>
            <a:r>
              <a:rPr dirty="0" baseline="10101" sz="825" spc="-82">
                <a:latin typeface="Times New Roman"/>
                <a:cs typeface="Times New Roman"/>
              </a:rPr>
              <a:t>C</a:t>
            </a:r>
            <a:r>
              <a:rPr dirty="0" baseline="6944" sz="600" spc="-82" i="1">
                <a:latin typeface="Menlo"/>
                <a:cs typeface="Menlo"/>
              </a:rPr>
              <a:t>↵</a:t>
            </a:r>
            <a:r>
              <a:rPr dirty="0" sz="400" spc="-5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  <a:p>
            <a:pPr marL="54610">
              <a:lnSpc>
                <a:spcPct val="100000"/>
              </a:lnSpc>
              <a:spcBef>
                <a:spcPts val="380"/>
              </a:spcBef>
            </a:pPr>
            <a:r>
              <a:rPr dirty="0" sz="600" spc="-25">
                <a:latin typeface="Times New Roman"/>
                <a:cs typeface="Times New Roman"/>
              </a:rPr>
              <a:t>R</a:t>
            </a:r>
            <a:r>
              <a:rPr dirty="0" sz="550" spc="-25"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53367" y="2345648"/>
            <a:ext cx="144780" cy="280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latin typeface="Times New Roman"/>
                <a:cs typeface="Times New Roman"/>
              </a:rPr>
              <a:t>O</a:t>
            </a:r>
            <a:r>
              <a:rPr dirty="0" baseline="-20202" sz="825" spc="-37">
                <a:latin typeface="Times New Roman"/>
                <a:cs typeface="Times New Roman"/>
              </a:rPr>
              <a:t>O</a:t>
            </a:r>
            <a:endParaRPr baseline="-20202" sz="825">
              <a:latin typeface="Times New Roman"/>
              <a:cs typeface="Times New Roman"/>
            </a:endParaRPr>
          </a:p>
          <a:p>
            <a:pPr marL="40005">
              <a:lnSpc>
                <a:spcPct val="100000"/>
              </a:lnSpc>
              <a:spcBef>
                <a:spcPts val="575"/>
              </a:spcBef>
            </a:pPr>
            <a:r>
              <a:rPr dirty="0" sz="600" spc="-25">
                <a:latin typeface="Times New Roman"/>
                <a:cs typeface="Times New Roman"/>
              </a:rPr>
              <a:t>C</a:t>
            </a:r>
            <a:r>
              <a:rPr dirty="0" baseline="-15151" sz="825" spc="-37">
                <a:latin typeface="Times New Roman"/>
                <a:cs typeface="Times New Roman"/>
              </a:rPr>
              <a:t>C</a:t>
            </a:r>
            <a:endParaRPr baseline="-15151" sz="825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41050" y="2343749"/>
            <a:ext cx="141605" cy="280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-45">
                <a:latin typeface="Times New Roman"/>
                <a:cs typeface="Times New Roman"/>
              </a:rPr>
              <a:t>H</a:t>
            </a:r>
            <a:r>
              <a:rPr dirty="0" baseline="-20202" sz="825" spc="-67">
                <a:latin typeface="Times New Roman"/>
                <a:cs typeface="Times New Roman"/>
              </a:rPr>
              <a:t>H</a:t>
            </a:r>
            <a:endParaRPr baseline="-20202" sz="82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75"/>
              </a:spcBef>
            </a:pPr>
            <a:r>
              <a:rPr dirty="0" sz="600" spc="-45">
                <a:latin typeface="Times New Roman"/>
                <a:cs typeface="Times New Roman"/>
              </a:rPr>
              <a:t>N</a:t>
            </a:r>
            <a:r>
              <a:rPr dirty="0" baseline="-15151" sz="825" spc="-67">
                <a:latin typeface="Times New Roman"/>
                <a:cs typeface="Times New Roman"/>
              </a:rPr>
              <a:t>N</a:t>
            </a:r>
            <a:endParaRPr baseline="-15151" sz="82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24414" y="2506387"/>
            <a:ext cx="14351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latin typeface="Times New Roman"/>
                <a:cs typeface="Times New Roman"/>
              </a:rPr>
              <a:t>R</a:t>
            </a:r>
            <a:r>
              <a:rPr dirty="0" baseline="-15151" sz="825" spc="-37">
                <a:latin typeface="Times New Roman"/>
                <a:cs typeface="Times New Roman"/>
              </a:rPr>
              <a:t>R</a:t>
            </a:r>
            <a:endParaRPr baseline="-15151" sz="825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07320" y="2666204"/>
            <a:ext cx="1428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4629" sz="900" spc="-37">
                <a:latin typeface="Times New Roman"/>
                <a:cs typeface="Times New Roman"/>
              </a:rPr>
              <a:t>C</a:t>
            </a:r>
            <a:r>
              <a:rPr dirty="0" sz="550" spc="-25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58698" y="2699640"/>
            <a:ext cx="128270" cy="895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6944" sz="600" spc="-37" i="1">
                <a:latin typeface="Menlo"/>
                <a:cs typeface="Menlo"/>
              </a:rPr>
              <a:t>↵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50936" y="2784185"/>
            <a:ext cx="494030" cy="280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r>
              <a:rPr dirty="0" sz="550" spc="-50">
                <a:latin typeface="Times New Roman"/>
                <a:cs typeface="Times New Roman"/>
              </a:rPr>
              <a:t>N</a:t>
            </a:r>
            <a:r>
              <a:rPr dirty="0" sz="550" spc="290">
                <a:latin typeface="Times New Roman"/>
                <a:cs typeface="Times New Roman"/>
              </a:rPr>
              <a:t> </a:t>
            </a:r>
            <a:r>
              <a:rPr dirty="0" baseline="-23148" sz="900" spc="-75">
                <a:latin typeface="Times New Roman"/>
                <a:cs typeface="Times New Roman"/>
              </a:rPr>
              <a:t>H</a:t>
            </a:r>
            <a:r>
              <a:rPr dirty="0" baseline="-25252" sz="825" spc="-75">
                <a:latin typeface="Times New Roman"/>
                <a:cs typeface="Times New Roman"/>
              </a:rPr>
              <a:t>H</a:t>
            </a:r>
            <a:r>
              <a:rPr dirty="0" baseline="-25252" sz="825" spc="434">
                <a:latin typeface="Times New Roman"/>
                <a:cs typeface="Times New Roman"/>
              </a:rPr>
              <a:t> </a:t>
            </a:r>
            <a:r>
              <a:rPr dirty="0" sz="600" spc="-25">
                <a:latin typeface="Times New Roman"/>
                <a:cs typeface="Times New Roman"/>
              </a:rPr>
              <a:t>C</a:t>
            </a:r>
            <a:r>
              <a:rPr dirty="0" sz="550" spc="-25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  <a:spcBef>
                <a:spcPts val="565"/>
              </a:spcBef>
              <a:tabLst>
                <a:tab pos="358775" algn="l"/>
              </a:tabLst>
            </a:pPr>
            <a:r>
              <a:rPr dirty="0" sz="600" spc="-25">
                <a:latin typeface="Times New Roman"/>
                <a:cs typeface="Times New Roman"/>
              </a:rPr>
              <a:t>H</a:t>
            </a:r>
            <a:r>
              <a:rPr dirty="0" baseline="5050" sz="825" spc="-37">
                <a:latin typeface="Times New Roman"/>
                <a:cs typeface="Times New Roman"/>
              </a:rPr>
              <a:t>H</a:t>
            </a:r>
            <a:r>
              <a:rPr dirty="0" baseline="5050" sz="825">
                <a:latin typeface="Times New Roman"/>
                <a:cs typeface="Times New Roman"/>
              </a:rPr>
              <a:t>	</a:t>
            </a:r>
            <a:r>
              <a:rPr dirty="0" sz="600" spc="-25">
                <a:latin typeface="Times New Roman"/>
                <a:cs typeface="Times New Roman"/>
              </a:rPr>
              <a:t>O</a:t>
            </a:r>
            <a:r>
              <a:rPr dirty="0" baseline="5050" sz="825" spc="-37">
                <a:latin typeface="Times New Roman"/>
                <a:cs typeface="Times New Roman"/>
              </a:rPr>
              <a:t>O</a:t>
            </a:r>
            <a:endParaRPr baseline="5050" sz="825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68777" y="2329586"/>
            <a:ext cx="513080" cy="5556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11785" algn="l"/>
              </a:tabLst>
            </a:pPr>
            <a:r>
              <a:rPr dirty="0" sz="600" spc="-25">
                <a:latin typeface="Times New Roman"/>
                <a:cs typeface="Times New Roman"/>
              </a:rPr>
              <a:t>H</a:t>
            </a:r>
            <a:r>
              <a:rPr dirty="0" baseline="-20202" sz="825" spc="-37">
                <a:latin typeface="Times New Roman"/>
                <a:cs typeface="Times New Roman"/>
              </a:rPr>
              <a:t>H</a:t>
            </a:r>
            <a:r>
              <a:rPr dirty="0" baseline="-20202" sz="825">
                <a:latin typeface="Times New Roman"/>
                <a:cs typeface="Times New Roman"/>
              </a:rPr>
              <a:t>	</a:t>
            </a:r>
            <a:r>
              <a:rPr dirty="0" sz="600" spc="-25">
                <a:latin typeface="Times New Roman"/>
                <a:cs typeface="Times New Roman"/>
              </a:rPr>
              <a:t>O</a:t>
            </a:r>
            <a:r>
              <a:rPr dirty="0" baseline="-20202" sz="825" spc="-37">
                <a:latin typeface="Times New Roman"/>
                <a:cs typeface="Times New Roman"/>
              </a:rPr>
              <a:t>O</a:t>
            </a:r>
            <a:endParaRPr baseline="-20202" sz="825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dirty="0" sz="600" spc="-35">
                <a:latin typeface="Times New Roman"/>
                <a:cs typeface="Times New Roman"/>
              </a:rPr>
              <a:t>N</a:t>
            </a:r>
            <a:r>
              <a:rPr dirty="0" baseline="-10101" sz="825" spc="-52">
                <a:latin typeface="Times New Roman"/>
                <a:cs typeface="Times New Roman"/>
              </a:rPr>
              <a:t>N</a:t>
            </a:r>
            <a:r>
              <a:rPr dirty="0" baseline="-10101" sz="825" spc="480">
                <a:latin typeface="Times New Roman"/>
                <a:cs typeface="Times New Roman"/>
              </a:rPr>
              <a:t> </a:t>
            </a:r>
            <a:r>
              <a:rPr dirty="0" baseline="27777" sz="900" spc="-44">
                <a:latin typeface="Times New Roman"/>
                <a:cs typeface="Times New Roman"/>
              </a:rPr>
              <a:t>H</a:t>
            </a:r>
            <a:r>
              <a:rPr dirty="0" baseline="15151" sz="825" spc="-44">
                <a:latin typeface="Times New Roman"/>
                <a:cs typeface="Times New Roman"/>
              </a:rPr>
              <a:t>H</a:t>
            </a:r>
            <a:r>
              <a:rPr dirty="0" baseline="15151" sz="825" spc="480">
                <a:latin typeface="Times New Roman"/>
                <a:cs typeface="Times New Roman"/>
              </a:rPr>
              <a:t> </a:t>
            </a:r>
            <a:r>
              <a:rPr dirty="0" sz="600" spc="-25">
                <a:latin typeface="Times New Roman"/>
                <a:cs typeface="Times New Roman"/>
              </a:rPr>
              <a:t>C</a:t>
            </a:r>
            <a:r>
              <a:rPr dirty="0" baseline="-15151" sz="825" spc="-37">
                <a:latin typeface="Times New Roman"/>
                <a:cs typeface="Times New Roman"/>
              </a:rPr>
              <a:t>C</a:t>
            </a:r>
            <a:endParaRPr baseline="-15151" sz="825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dirty="0" baseline="13888" sz="900" spc="-30">
                <a:latin typeface="Times New Roman"/>
                <a:cs typeface="Times New Roman"/>
              </a:rPr>
              <a:t>C</a:t>
            </a:r>
            <a:r>
              <a:rPr dirty="0" baseline="10101" sz="825" spc="-30">
                <a:latin typeface="Times New Roman"/>
                <a:cs typeface="Times New Roman"/>
              </a:rPr>
              <a:t>C</a:t>
            </a:r>
            <a:r>
              <a:rPr dirty="0" baseline="13888" sz="600" spc="-30" i="1">
                <a:latin typeface="Menlo"/>
                <a:cs typeface="Menlo"/>
              </a:rPr>
              <a:t>↵</a:t>
            </a:r>
            <a:r>
              <a:rPr dirty="0" sz="400" spc="-20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dirty="0" sz="600" spc="-25">
                <a:latin typeface="Times New Roman"/>
                <a:cs typeface="Times New Roman"/>
              </a:rPr>
              <a:t>R</a:t>
            </a:r>
            <a:r>
              <a:rPr dirty="0" sz="550" spc="-25"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04063" y="2490324"/>
            <a:ext cx="499109" cy="5575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latin typeface="Times New Roman"/>
                <a:cs typeface="Times New Roman"/>
              </a:rPr>
              <a:t>R</a:t>
            </a:r>
            <a:r>
              <a:rPr dirty="0" baseline="-15151" sz="825" spc="-37">
                <a:latin typeface="Times New Roman"/>
                <a:cs typeface="Times New Roman"/>
              </a:rPr>
              <a:t>R</a:t>
            </a:r>
            <a:endParaRPr baseline="-15151" sz="825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30"/>
              </a:spcBef>
            </a:pPr>
            <a:r>
              <a:rPr dirty="0" baseline="13888" sz="900" spc="-30">
                <a:latin typeface="Times New Roman"/>
                <a:cs typeface="Times New Roman"/>
              </a:rPr>
              <a:t>C</a:t>
            </a:r>
            <a:r>
              <a:rPr dirty="0" baseline="10101" sz="825" spc="-30">
                <a:latin typeface="Times New Roman"/>
                <a:cs typeface="Times New Roman"/>
              </a:rPr>
              <a:t>C</a:t>
            </a:r>
            <a:r>
              <a:rPr dirty="0" baseline="6944" sz="600" spc="-30" i="1">
                <a:latin typeface="Menlo"/>
                <a:cs typeface="Menlo"/>
              </a:rPr>
              <a:t>↵</a:t>
            </a:r>
            <a:r>
              <a:rPr dirty="0" sz="400" spc="-20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600" spc="-40">
                <a:latin typeface="Times New Roman"/>
                <a:cs typeface="Times New Roman"/>
              </a:rPr>
              <a:t>N</a:t>
            </a:r>
            <a:r>
              <a:rPr dirty="0" sz="550" spc="-40">
                <a:latin typeface="Times New Roman"/>
                <a:cs typeface="Times New Roman"/>
              </a:rPr>
              <a:t>N</a:t>
            </a:r>
            <a:r>
              <a:rPr dirty="0" sz="550" spc="250">
                <a:latin typeface="Times New Roman"/>
                <a:cs typeface="Times New Roman"/>
              </a:rPr>
              <a:t> </a:t>
            </a:r>
            <a:r>
              <a:rPr dirty="0" baseline="-23148" sz="900" spc="-52">
                <a:latin typeface="Times New Roman"/>
                <a:cs typeface="Times New Roman"/>
              </a:rPr>
              <a:t>H</a:t>
            </a:r>
            <a:r>
              <a:rPr dirty="0" baseline="-25252" sz="825" spc="-52">
                <a:latin typeface="Times New Roman"/>
                <a:cs typeface="Times New Roman"/>
              </a:rPr>
              <a:t>H</a:t>
            </a:r>
            <a:r>
              <a:rPr dirty="0" baseline="-25252" sz="825" spc="390">
                <a:latin typeface="Times New Roman"/>
                <a:cs typeface="Times New Roman"/>
              </a:rPr>
              <a:t> </a:t>
            </a:r>
            <a:r>
              <a:rPr dirty="0" sz="600" spc="-25">
                <a:latin typeface="Times New Roman"/>
                <a:cs typeface="Times New Roman"/>
              </a:rPr>
              <a:t>C</a:t>
            </a:r>
            <a:r>
              <a:rPr dirty="0" sz="550" spc="-25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  <a:tabLst>
                <a:tab pos="295275" algn="l"/>
              </a:tabLst>
            </a:pPr>
            <a:r>
              <a:rPr dirty="0" sz="600" spc="-25">
                <a:latin typeface="Times New Roman"/>
                <a:cs typeface="Times New Roman"/>
              </a:rPr>
              <a:t>H</a:t>
            </a:r>
            <a:r>
              <a:rPr dirty="0" baseline="5050" sz="825" spc="-37">
                <a:latin typeface="Times New Roman"/>
                <a:cs typeface="Times New Roman"/>
              </a:rPr>
              <a:t>H</a:t>
            </a:r>
            <a:r>
              <a:rPr dirty="0" baseline="5050" sz="825">
                <a:latin typeface="Times New Roman"/>
                <a:cs typeface="Times New Roman"/>
              </a:rPr>
              <a:t>	</a:t>
            </a:r>
            <a:r>
              <a:rPr dirty="0" sz="600" spc="-25">
                <a:latin typeface="Times New Roman"/>
                <a:cs typeface="Times New Roman"/>
              </a:rPr>
              <a:t>O</a:t>
            </a:r>
            <a:r>
              <a:rPr dirty="0" baseline="5050" sz="825" spc="-37">
                <a:latin typeface="Times New Roman"/>
                <a:cs typeface="Times New Roman"/>
              </a:rPr>
              <a:t>O</a:t>
            </a:r>
            <a:endParaRPr baseline="5050" sz="825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5560" y="2811659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150">
                <a:latin typeface="Times New Roman"/>
                <a:cs typeface="Times New Roman"/>
              </a:rPr>
              <a:t>R</a:t>
            </a:r>
            <a:r>
              <a:rPr dirty="0" sz="550" spc="-150"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3064" y="2663556"/>
            <a:ext cx="1651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>
                <a:latin typeface="Times New Roman"/>
                <a:cs typeface="Times New Roman"/>
              </a:rPr>
              <a:t>C</a:t>
            </a:r>
            <a:r>
              <a:rPr dirty="0" sz="550" spc="-25">
                <a:latin typeface="Times New Roman"/>
                <a:cs typeface="Times New Roman"/>
              </a:rPr>
              <a:t>C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90560" y="2501279"/>
            <a:ext cx="13144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-85">
                <a:latin typeface="Times New Roman"/>
                <a:cs typeface="Times New Roman"/>
              </a:rPr>
              <a:t>H</a:t>
            </a:r>
            <a:r>
              <a:rPr dirty="0" baseline="-15151" sz="825" spc="-127">
                <a:latin typeface="Times New Roman"/>
                <a:cs typeface="Times New Roman"/>
              </a:rPr>
              <a:t>H</a:t>
            </a:r>
            <a:endParaRPr baseline="-15151" sz="825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3783" y="2374574"/>
            <a:ext cx="4464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49885" algn="l"/>
              </a:tabLst>
            </a:pPr>
            <a:r>
              <a:rPr dirty="0" sz="600" spc="-25">
                <a:latin typeface="Times New Roman"/>
                <a:cs typeface="Times New Roman"/>
              </a:rPr>
              <a:t>H</a:t>
            </a:r>
            <a:r>
              <a:rPr dirty="0" baseline="-15151" sz="825" spc="-37">
                <a:latin typeface="Times New Roman"/>
                <a:cs typeface="Times New Roman"/>
              </a:rPr>
              <a:t>H</a:t>
            </a:r>
            <a:r>
              <a:rPr dirty="0" baseline="-15151" sz="825">
                <a:latin typeface="Times New Roman"/>
                <a:cs typeface="Times New Roman"/>
              </a:rPr>
              <a:t>	</a:t>
            </a:r>
            <a:r>
              <a:rPr dirty="0" sz="600" spc="-70">
                <a:latin typeface="Times New Roman"/>
                <a:cs typeface="Times New Roman"/>
              </a:rPr>
              <a:t>O</a:t>
            </a:r>
            <a:r>
              <a:rPr dirty="0" baseline="-20202" sz="825" spc="-104">
                <a:latin typeface="Times New Roman"/>
                <a:cs typeface="Times New Roman"/>
              </a:rPr>
              <a:t>O</a:t>
            </a:r>
            <a:endParaRPr baseline="-20202" sz="825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1083" y="2538888"/>
            <a:ext cx="4699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364490" algn="l"/>
              </a:tabLst>
            </a:pPr>
            <a:r>
              <a:rPr dirty="0" sz="600" spc="-25">
                <a:latin typeface="Times New Roman"/>
                <a:cs typeface="Times New Roman"/>
              </a:rPr>
              <a:t>N</a:t>
            </a:r>
            <a:r>
              <a:rPr dirty="0" baseline="-10101" sz="825" spc="-37">
                <a:latin typeface="Times New Roman"/>
                <a:cs typeface="Times New Roman"/>
              </a:rPr>
              <a:t>N</a:t>
            </a:r>
            <a:r>
              <a:rPr dirty="0" baseline="-10101" sz="825">
                <a:latin typeface="Times New Roman"/>
                <a:cs typeface="Times New Roman"/>
              </a:rPr>
              <a:t>	</a:t>
            </a:r>
            <a:r>
              <a:rPr dirty="0" sz="600" spc="-25">
                <a:latin typeface="Times New Roman"/>
                <a:cs typeface="Times New Roman"/>
              </a:rPr>
              <a:t>C</a:t>
            </a:r>
            <a:r>
              <a:rPr dirty="0" baseline="-10101" sz="825" spc="-37">
                <a:latin typeface="Times New Roman"/>
                <a:cs typeface="Times New Roman"/>
              </a:rPr>
              <a:t>C</a:t>
            </a:r>
            <a:endParaRPr baseline="-10101" sz="825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910444" y="2257426"/>
            <a:ext cx="4662170" cy="914400"/>
            <a:chOff x="910444" y="2257426"/>
            <a:chExt cx="4662170" cy="914400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444" y="2475810"/>
              <a:ext cx="530419" cy="5416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444" y="2475810"/>
              <a:ext cx="183716" cy="36899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0444" y="2844805"/>
              <a:ext cx="346703" cy="17261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721158" y="2539957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80" h="0">
                  <a:moveTo>
                    <a:pt x="0" y="0"/>
                  </a:moveTo>
                  <a:lnTo>
                    <a:pt x="182596" y="0"/>
                  </a:lnTo>
                </a:path>
              </a:pathLst>
            </a:custGeom>
            <a:ln w="12897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972391" y="2669802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w="0" h="194944">
                  <a:moveTo>
                    <a:pt x="0" y="194335"/>
                  </a:moveTo>
                  <a:lnTo>
                    <a:pt x="0" y="0"/>
                  </a:lnTo>
                </a:path>
              </a:pathLst>
            </a:custGeom>
            <a:ln w="137271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8563" y="2475467"/>
              <a:ext cx="502463" cy="51764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8563" y="2604446"/>
              <a:ext cx="137272" cy="38867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5834" y="2864138"/>
              <a:ext cx="365192" cy="12897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353617" y="2564446"/>
              <a:ext cx="173355" cy="0"/>
            </a:xfrm>
            <a:custGeom>
              <a:avLst/>
              <a:gdLst/>
              <a:ahLst/>
              <a:cxnLst/>
              <a:rect l="l" t="t" r="r" b="b"/>
              <a:pathLst>
                <a:path w="173355" h="0">
                  <a:moveTo>
                    <a:pt x="0" y="0"/>
                  </a:moveTo>
                  <a:lnTo>
                    <a:pt x="173352" y="0"/>
                  </a:lnTo>
                </a:path>
              </a:pathLst>
            </a:custGeom>
            <a:ln w="172618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608464" y="2650755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w="0" h="184785">
                  <a:moveTo>
                    <a:pt x="0" y="184496"/>
                  </a:moveTo>
                  <a:lnTo>
                    <a:pt x="0" y="0"/>
                  </a:lnTo>
                </a:path>
              </a:pathLst>
            </a:custGeom>
            <a:ln w="18371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9902" y="2478137"/>
              <a:ext cx="530420" cy="5416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9901" y="2478137"/>
              <a:ext cx="183716" cy="36899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9901" y="2847131"/>
              <a:ext cx="346703" cy="17261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980616" y="2542283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80" h="0">
                  <a:moveTo>
                    <a:pt x="0" y="0"/>
                  </a:moveTo>
                  <a:lnTo>
                    <a:pt x="182594" y="0"/>
                  </a:lnTo>
                </a:path>
              </a:pathLst>
            </a:custGeom>
            <a:ln w="12897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231846" y="2672129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w="0" h="194944">
                  <a:moveTo>
                    <a:pt x="0" y="194335"/>
                  </a:moveTo>
                  <a:lnTo>
                    <a:pt x="0" y="0"/>
                  </a:lnTo>
                </a:path>
              </a:pathLst>
            </a:custGeom>
            <a:ln w="137271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8019" y="2477794"/>
              <a:ext cx="502462" cy="51765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8019" y="2606773"/>
              <a:ext cx="137271" cy="38867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35291" y="2866465"/>
              <a:ext cx="365191" cy="12897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604777" y="2566729"/>
              <a:ext cx="173355" cy="0"/>
            </a:xfrm>
            <a:custGeom>
              <a:avLst/>
              <a:gdLst/>
              <a:ahLst/>
              <a:cxnLst/>
              <a:rect l="l" t="t" r="r" b="b"/>
              <a:pathLst>
                <a:path w="173354" h="0">
                  <a:moveTo>
                    <a:pt x="0" y="0"/>
                  </a:moveTo>
                  <a:lnTo>
                    <a:pt x="173351" y="0"/>
                  </a:lnTo>
                </a:path>
              </a:pathLst>
            </a:custGeom>
            <a:ln w="172618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859622" y="2653038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w="0" h="184785">
                  <a:moveTo>
                    <a:pt x="0" y="184498"/>
                  </a:moveTo>
                  <a:lnTo>
                    <a:pt x="0" y="0"/>
                  </a:lnTo>
                </a:path>
              </a:pathLst>
            </a:custGeom>
            <a:ln w="18371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1061" y="2480420"/>
              <a:ext cx="530419" cy="5416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1061" y="2480420"/>
              <a:ext cx="183715" cy="36899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1061" y="2849415"/>
              <a:ext cx="346703" cy="17261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231773" y="2544567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79" h="0">
                  <a:moveTo>
                    <a:pt x="0" y="0"/>
                  </a:moveTo>
                  <a:lnTo>
                    <a:pt x="182596" y="0"/>
                  </a:lnTo>
                </a:path>
              </a:pathLst>
            </a:custGeom>
            <a:ln w="12898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483005" y="2674413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w="0" h="194944">
                  <a:moveTo>
                    <a:pt x="0" y="194335"/>
                  </a:moveTo>
                  <a:lnTo>
                    <a:pt x="0" y="0"/>
                  </a:lnTo>
                </a:path>
              </a:pathLst>
            </a:custGeom>
            <a:ln w="137271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9177" y="2480078"/>
              <a:ext cx="502463" cy="51765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9177" y="2609056"/>
              <a:ext cx="137272" cy="38867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86449" y="2868749"/>
              <a:ext cx="365192" cy="128979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4851644" y="2569015"/>
              <a:ext cx="173355" cy="0"/>
            </a:xfrm>
            <a:custGeom>
              <a:avLst/>
              <a:gdLst/>
              <a:ahLst/>
              <a:cxnLst/>
              <a:rect l="l" t="t" r="r" b="b"/>
              <a:pathLst>
                <a:path w="173354" h="0">
                  <a:moveTo>
                    <a:pt x="0" y="0"/>
                  </a:moveTo>
                  <a:lnTo>
                    <a:pt x="173351" y="0"/>
                  </a:lnTo>
                </a:path>
              </a:pathLst>
            </a:custGeom>
            <a:ln w="172618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106489" y="2655324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w="0" h="184785">
                  <a:moveTo>
                    <a:pt x="0" y="184498"/>
                  </a:moveTo>
                  <a:lnTo>
                    <a:pt x="0" y="0"/>
                  </a:lnTo>
                </a:path>
              </a:pathLst>
            </a:custGeom>
            <a:ln w="18371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7928" y="2482706"/>
              <a:ext cx="530419" cy="54161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7928" y="2482706"/>
              <a:ext cx="183715" cy="36899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7928" y="2851701"/>
              <a:ext cx="346703" cy="17261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159036" y="2476199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6" y="0"/>
                  </a:moveTo>
                  <a:lnTo>
                    <a:pt x="274695" y="3719"/>
                  </a:lnTo>
                  <a:lnTo>
                    <a:pt x="229234" y="14524"/>
                  </a:lnTo>
                  <a:lnTo>
                    <a:pt x="186441" y="31883"/>
                  </a:lnTo>
                  <a:lnTo>
                    <a:pt x="146816" y="55267"/>
                  </a:lnTo>
                  <a:lnTo>
                    <a:pt x="110856" y="84144"/>
                  </a:lnTo>
                  <a:lnTo>
                    <a:pt x="79061" y="117983"/>
                  </a:lnTo>
                  <a:lnTo>
                    <a:pt x="51928" y="156255"/>
                  </a:lnTo>
                  <a:lnTo>
                    <a:pt x="29957" y="198428"/>
                  </a:lnTo>
                  <a:lnTo>
                    <a:pt x="13647" y="243972"/>
                  </a:lnTo>
                  <a:lnTo>
                    <a:pt x="3494" y="292356"/>
                  </a:lnTo>
                  <a:lnTo>
                    <a:pt x="0" y="343049"/>
                  </a:lnTo>
                  <a:lnTo>
                    <a:pt x="3494" y="393743"/>
                  </a:lnTo>
                  <a:lnTo>
                    <a:pt x="13647" y="442127"/>
                  </a:lnTo>
                  <a:lnTo>
                    <a:pt x="29957" y="487671"/>
                  </a:lnTo>
                  <a:lnTo>
                    <a:pt x="51928" y="529845"/>
                  </a:lnTo>
                  <a:lnTo>
                    <a:pt x="79061" y="568116"/>
                  </a:lnTo>
                  <a:lnTo>
                    <a:pt x="110856" y="601956"/>
                  </a:lnTo>
                  <a:lnTo>
                    <a:pt x="146816" y="630833"/>
                  </a:lnTo>
                  <a:lnTo>
                    <a:pt x="186441" y="654217"/>
                  </a:lnTo>
                  <a:lnTo>
                    <a:pt x="229234" y="671576"/>
                  </a:lnTo>
                  <a:lnTo>
                    <a:pt x="274695" y="682381"/>
                  </a:lnTo>
                  <a:lnTo>
                    <a:pt x="322326" y="686100"/>
                  </a:lnTo>
                  <a:lnTo>
                    <a:pt x="369957" y="682381"/>
                  </a:lnTo>
                  <a:lnTo>
                    <a:pt x="415419" y="671576"/>
                  </a:lnTo>
                  <a:lnTo>
                    <a:pt x="458211" y="654217"/>
                  </a:lnTo>
                  <a:lnTo>
                    <a:pt x="497837" y="630833"/>
                  </a:lnTo>
                  <a:lnTo>
                    <a:pt x="533797" y="601956"/>
                  </a:lnTo>
                  <a:lnTo>
                    <a:pt x="565592" y="568116"/>
                  </a:lnTo>
                  <a:lnTo>
                    <a:pt x="592725" y="529845"/>
                  </a:lnTo>
                  <a:lnTo>
                    <a:pt x="614696" y="487671"/>
                  </a:lnTo>
                  <a:lnTo>
                    <a:pt x="631006" y="442127"/>
                  </a:lnTo>
                  <a:lnTo>
                    <a:pt x="641159" y="393743"/>
                  </a:lnTo>
                  <a:lnTo>
                    <a:pt x="644653" y="343049"/>
                  </a:lnTo>
                  <a:lnTo>
                    <a:pt x="641159" y="292356"/>
                  </a:lnTo>
                  <a:lnTo>
                    <a:pt x="631006" y="243972"/>
                  </a:lnTo>
                  <a:lnTo>
                    <a:pt x="614696" y="198428"/>
                  </a:lnTo>
                  <a:lnTo>
                    <a:pt x="592725" y="156255"/>
                  </a:lnTo>
                  <a:lnTo>
                    <a:pt x="565592" y="117983"/>
                  </a:lnTo>
                  <a:lnTo>
                    <a:pt x="533797" y="84144"/>
                  </a:lnTo>
                  <a:lnTo>
                    <a:pt x="497837" y="55267"/>
                  </a:lnTo>
                  <a:lnTo>
                    <a:pt x="458211" y="31883"/>
                  </a:lnTo>
                  <a:lnTo>
                    <a:pt x="415419" y="14524"/>
                  </a:lnTo>
                  <a:lnTo>
                    <a:pt x="369957" y="3719"/>
                  </a:lnTo>
                  <a:lnTo>
                    <a:pt x="322326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159036" y="2476199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1781656" y="2299252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5" y="3719"/>
                  </a:lnTo>
                  <a:lnTo>
                    <a:pt x="229234" y="14524"/>
                  </a:lnTo>
                  <a:lnTo>
                    <a:pt x="186441" y="31884"/>
                  </a:lnTo>
                  <a:lnTo>
                    <a:pt x="146816" y="55267"/>
                  </a:lnTo>
                  <a:lnTo>
                    <a:pt x="110856" y="84144"/>
                  </a:lnTo>
                  <a:lnTo>
                    <a:pt x="79061" y="117984"/>
                  </a:lnTo>
                  <a:lnTo>
                    <a:pt x="51928" y="156256"/>
                  </a:lnTo>
                  <a:lnTo>
                    <a:pt x="29957" y="198429"/>
                  </a:lnTo>
                  <a:lnTo>
                    <a:pt x="13646" y="243973"/>
                  </a:lnTo>
                  <a:lnTo>
                    <a:pt x="3494" y="292357"/>
                  </a:lnTo>
                  <a:lnTo>
                    <a:pt x="0" y="343051"/>
                  </a:lnTo>
                  <a:lnTo>
                    <a:pt x="3494" y="393744"/>
                  </a:lnTo>
                  <a:lnTo>
                    <a:pt x="13646" y="442128"/>
                  </a:lnTo>
                  <a:lnTo>
                    <a:pt x="29957" y="487672"/>
                  </a:lnTo>
                  <a:lnTo>
                    <a:pt x="51928" y="529845"/>
                  </a:lnTo>
                  <a:lnTo>
                    <a:pt x="79061" y="568117"/>
                  </a:lnTo>
                  <a:lnTo>
                    <a:pt x="110856" y="601956"/>
                  </a:lnTo>
                  <a:lnTo>
                    <a:pt x="146816" y="630833"/>
                  </a:lnTo>
                  <a:lnTo>
                    <a:pt x="186441" y="654217"/>
                  </a:lnTo>
                  <a:lnTo>
                    <a:pt x="229234" y="671576"/>
                  </a:lnTo>
                  <a:lnTo>
                    <a:pt x="274695" y="682381"/>
                  </a:lnTo>
                  <a:lnTo>
                    <a:pt x="322327" y="686100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1" y="654217"/>
                  </a:lnTo>
                  <a:lnTo>
                    <a:pt x="497837" y="630833"/>
                  </a:lnTo>
                  <a:lnTo>
                    <a:pt x="533796" y="601956"/>
                  </a:lnTo>
                  <a:lnTo>
                    <a:pt x="565592" y="568117"/>
                  </a:lnTo>
                  <a:lnTo>
                    <a:pt x="592724" y="529845"/>
                  </a:lnTo>
                  <a:lnTo>
                    <a:pt x="614695" y="487672"/>
                  </a:lnTo>
                  <a:lnTo>
                    <a:pt x="631006" y="442128"/>
                  </a:lnTo>
                  <a:lnTo>
                    <a:pt x="641158" y="393744"/>
                  </a:lnTo>
                  <a:lnTo>
                    <a:pt x="644653" y="343051"/>
                  </a:lnTo>
                  <a:lnTo>
                    <a:pt x="641158" y="292357"/>
                  </a:lnTo>
                  <a:lnTo>
                    <a:pt x="631006" y="243973"/>
                  </a:lnTo>
                  <a:lnTo>
                    <a:pt x="614695" y="198429"/>
                  </a:lnTo>
                  <a:lnTo>
                    <a:pt x="592724" y="156256"/>
                  </a:lnTo>
                  <a:lnTo>
                    <a:pt x="565592" y="117984"/>
                  </a:lnTo>
                  <a:lnTo>
                    <a:pt x="533796" y="84144"/>
                  </a:lnTo>
                  <a:lnTo>
                    <a:pt x="497837" y="55267"/>
                  </a:lnTo>
                  <a:lnTo>
                    <a:pt x="458211" y="31884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1781656" y="2299252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410642" y="2463007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6" y="3719"/>
                  </a:lnTo>
                  <a:lnTo>
                    <a:pt x="229235" y="14524"/>
                  </a:lnTo>
                  <a:lnTo>
                    <a:pt x="186442" y="31883"/>
                  </a:lnTo>
                  <a:lnTo>
                    <a:pt x="146816" y="55267"/>
                  </a:lnTo>
                  <a:lnTo>
                    <a:pt x="110857" y="84144"/>
                  </a:lnTo>
                  <a:lnTo>
                    <a:pt x="79061" y="117983"/>
                  </a:lnTo>
                  <a:lnTo>
                    <a:pt x="51929" y="156255"/>
                  </a:lnTo>
                  <a:lnTo>
                    <a:pt x="29957" y="198428"/>
                  </a:lnTo>
                  <a:lnTo>
                    <a:pt x="13647" y="243972"/>
                  </a:lnTo>
                  <a:lnTo>
                    <a:pt x="3494" y="292356"/>
                  </a:lnTo>
                  <a:lnTo>
                    <a:pt x="0" y="343049"/>
                  </a:lnTo>
                  <a:lnTo>
                    <a:pt x="3494" y="393743"/>
                  </a:lnTo>
                  <a:lnTo>
                    <a:pt x="13647" y="442127"/>
                  </a:lnTo>
                  <a:lnTo>
                    <a:pt x="29957" y="487671"/>
                  </a:lnTo>
                  <a:lnTo>
                    <a:pt x="51929" y="529844"/>
                  </a:lnTo>
                  <a:lnTo>
                    <a:pt x="79061" y="568116"/>
                  </a:lnTo>
                  <a:lnTo>
                    <a:pt x="110857" y="601956"/>
                  </a:lnTo>
                  <a:lnTo>
                    <a:pt x="146816" y="630833"/>
                  </a:lnTo>
                  <a:lnTo>
                    <a:pt x="186442" y="654216"/>
                  </a:lnTo>
                  <a:lnTo>
                    <a:pt x="229235" y="671576"/>
                  </a:lnTo>
                  <a:lnTo>
                    <a:pt x="274696" y="682381"/>
                  </a:lnTo>
                  <a:lnTo>
                    <a:pt x="322327" y="686100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2" y="654216"/>
                  </a:lnTo>
                  <a:lnTo>
                    <a:pt x="497837" y="630833"/>
                  </a:lnTo>
                  <a:lnTo>
                    <a:pt x="533797" y="601956"/>
                  </a:lnTo>
                  <a:lnTo>
                    <a:pt x="565592" y="568116"/>
                  </a:lnTo>
                  <a:lnTo>
                    <a:pt x="592725" y="529844"/>
                  </a:lnTo>
                  <a:lnTo>
                    <a:pt x="614696" y="487671"/>
                  </a:lnTo>
                  <a:lnTo>
                    <a:pt x="631007" y="442127"/>
                  </a:lnTo>
                  <a:lnTo>
                    <a:pt x="641159" y="393743"/>
                  </a:lnTo>
                  <a:lnTo>
                    <a:pt x="644654" y="343049"/>
                  </a:lnTo>
                  <a:lnTo>
                    <a:pt x="641159" y="292356"/>
                  </a:lnTo>
                  <a:lnTo>
                    <a:pt x="631007" y="243972"/>
                  </a:lnTo>
                  <a:lnTo>
                    <a:pt x="614696" y="198428"/>
                  </a:lnTo>
                  <a:lnTo>
                    <a:pt x="592725" y="156255"/>
                  </a:lnTo>
                  <a:lnTo>
                    <a:pt x="565592" y="117983"/>
                  </a:lnTo>
                  <a:lnTo>
                    <a:pt x="533797" y="84144"/>
                  </a:lnTo>
                  <a:lnTo>
                    <a:pt x="497837" y="55267"/>
                  </a:lnTo>
                  <a:lnTo>
                    <a:pt x="458212" y="31883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410642" y="2463007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35833" y="2283014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6" y="0"/>
                  </a:moveTo>
                  <a:lnTo>
                    <a:pt x="274694" y="3719"/>
                  </a:lnTo>
                  <a:lnTo>
                    <a:pt x="229233" y="14524"/>
                  </a:lnTo>
                  <a:lnTo>
                    <a:pt x="186441" y="31883"/>
                  </a:lnTo>
                  <a:lnTo>
                    <a:pt x="146816" y="55267"/>
                  </a:lnTo>
                  <a:lnTo>
                    <a:pt x="110856" y="84144"/>
                  </a:lnTo>
                  <a:lnTo>
                    <a:pt x="79061" y="117983"/>
                  </a:lnTo>
                  <a:lnTo>
                    <a:pt x="51928" y="156255"/>
                  </a:lnTo>
                  <a:lnTo>
                    <a:pt x="29957" y="198428"/>
                  </a:lnTo>
                  <a:lnTo>
                    <a:pt x="13646" y="243972"/>
                  </a:lnTo>
                  <a:lnTo>
                    <a:pt x="3494" y="292356"/>
                  </a:lnTo>
                  <a:lnTo>
                    <a:pt x="0" y="343049"/>
                  </a:lnTo>
                  <a:lnTo>
                    <a:pt x="3494" y="393743"/>
                  </a:lnTo>
                  <a:lnTo>
                    <a:pt x="13646" y="442127"/>
                  </a:lnTo>
                  <a:lnTo>
                    <a:pt x="29957" y="487671"/>
                  </a:lnTo>
                  <a:lnTo>
                    <a:pt x="51928" y="529845"/>
                  </a:lnTo>
                  <a:lnTo>
                    <a:pt x="79061" y="568116"/>
                  </a:lnTo>
                  <a:lnTo>
                    <a:pt x="110856" y="601956"/>
                  </a:lnTo>
                  <a:lnTo>
                    <a:pt x="146816" y="630833"/>
                  </a:lnTo>
                  <a:lnTo>
                    <a:pt x="186441" y="654217"/>
                  </a:lnTo>
                  <a:lnTo>
                    <a:pt x="229233" y="671576"/>
                  </a:lnTo>
                  <a:lnTo>
                    <a:pt x="274694" y="682381"/>
                  </a:lnTo>
                  <a:lnTo>
                    <a:pt x="322326" y="686100"/>
                  </a:lnTo>
                  <a:lnTo>
                    <a:pt x="369957" y="682381"/>
                  </a:lnTo>
                  <a:lnTo>
                    <a:pt x="415418" y="671576"/>
                  </a:lnTo>
                  <a:lnTo>
                    <a:pt x="458211" y="654217"/>
                  </a:lnTo>
                  <a:lnTo>
                    <a:pt x="497836" y="630833"/>
                  </a:lnTo>
                  <a:lnTo>
                    <a:pt x="533796" y="601956"/>
                  </a:lnTo>
                  <a:lnTo>
                    <a:pt x="565592" y="568116"/>
                  </a:lnTo>
                  <a:lnTo>
                    <a:pt x="592724" y="529845"/>
                  </a:lnTo>
                  <a:lnTo>
                    <a:pt x="614695" y="487671"/>
                  </a:lnTo>
                  <a:lnTo>
                    <a:pt x="631006" y="442127"/>
                  </a:lnTo>
                  <a:lnTo>
                    <a:pt x="641158" y="393743"/>
                  </a:lnTo>
                  <a:lnTo>
                    <a:pt x="644653" y="343049"/>
                  </a:lnTo>
                  <a:lnTo>
                    <a:pt x="641158" y="292356"/>
                  </a:lnTo>
                  <a:lnTo>
                    <a:pt x="631006" y="243972"/>
                  </a:lnTo>
                  <a:lnTo>
                    <a:pt x="614695" y="198428"/>
                  </a:lnTo>
                  <a:lnTo>
                    <a:pt x="592724" y="156255"/>
                  </a:lnTo>
                  <a:lnTo>
                    <a:pt x="565592" y="117983"/>
                  </a:lnTo>
                  <a:lnTo>
                    <a:pt x="533796" y="84144"/>
                  </a:lnTo>
                  <a:lnTo>
                    <a:pt x="497836" y="55267"/>
                  </a:lnTo>
                  <a:lnTo>
                    <a:pt x="458211" y="31883"/>
                  </a:lnTo>
                  <a:lnTo>
                    <a:pt x="415418" y="14524"/>
                  </a:lnTo>
                  <a:lnTo>
                    <a:pt x="369957" y="3719"/>
                  </a:lnTo>
                  <a:lnTo>
                    <a:pt x="322326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035833" y="2283014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3664818" y="2446766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6" y="3719"/>
                  </a:lnTo>
                  <a:lnTo>
                    <a:pt x="229235" y="14524"/>
                  </a:lnTo>
                  <a:lnTo>
                    <a:pt x="186442" y="31883"/>
                  </a:lnTo>
                  <a:lnTo>
                    <a:pt x="146816" y="55267"/>
                  </a:lnTo>
                  <a:lnTo>
                    <a:pt x="110857" y="84144"/>
                  </a:lnTo>
                  <a:lnTo>
                    <a:pt x="79061" y="117984"/>
                  </a:lnTo>
                  <a:lnTo>
                    <a:pt x="51929" y="156255"/>
                  </a:lnTo>
                  <a:lnTo>
                    <a:pt x="29957" y="198429"/>
                  </a:lnTo>
                  <a:lnTo>
                    <a:pt x="13647" y="243973"/>
                  </a:lnTo>
                  <a:lnTo>
                    <a:pt x="3494" y="292357"/>
                  </a:lnTo>
                  <a:lnTo>
                    <a:pt x="0" y="343051"/>
                  </a:lnTo>
                  <a:lnTo>
                    <a:pt x="3494" y="393744"/>
                  </a:lnTo>
                  <a:lnTo>
                    <a:pt x="13647" y="442128"/>
                  </a:lnTo>
                  <a:lnTo>
                    <a:pt x="29957" y="487672"/>
                  </a:lnTo>
                  <a:lnTo>
                    <a:pt x="51929" y="529845"/>
                  </a:lnTo>
                  <a:lnTo>
                    <a:pt x="79061" y="568117"/>
                  </a:lnTo>
                  <a:lnTo>
                    <a:pt x="110857" y="601956"/>
                  </a:lnTo>
                  <a:lnTo>
                    <a:pt x="146816" y="630833"/>
                  </a:lnTo>
                  <a:lnTo>
                    <a:pt x="186442" y="654217"/>
                  </a:lnTo>
                  <a:lnTo>
                    <a:pt x="229235" y="671576"/>
                  </a:lnTo>
                  <a:lnTo>
                    <a:pt x="274696" y="682381"/>
                  </a:lnTo>
                  <a:lnTo>
                    <a:pt x="322327" y="686100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2" y="654217"/>
                  </a:lnTo>
                  <a:lnTo>
                    <a:pt x="497837" y="630833"/>
                  </a:lnTo>
                  <a:lnTo>
                    <a:pt x="533797" y="601956"/>
                  </a:lnTo>
                  <a:lnTo>
                    <a:pt x="565592" y="568117"/>
                  </a:lnTo>
                  <a:lnTo>
                    <a:pt x="592725" y="529845"/>
                  </a:lnTo>
                  <a:lnTo>
                    <a:pt x="614696" y="487672"/>
                  </a:lnTo>
                  <a:lnTo>
                    <a:pt x="631007" y="442128"/>
                  </a:lnTo>
                  <a:lnTo>
                    <a:pt x="641159" y="393744"/>
                  </a:lnTo>
                  <a:lnTo>
                    <a:pt x="644654" y="343051"/>
                  </a:lnTo>
                  <a:lnTo>
                    <a:pt x="641159" y="292357"/>
                  </a:lnTo>
                  <a:lnTo>
                    <a:pt x="631007" y="243973"/>
                  </a:lnTo>
                  <a:lnTo>
                    <a:pt x="614696" y="198429"/>
                  </a:lnTo>
                  <a:lnTo>
                    <a:pt x="592725" y="156255"/>
                  </a:lnTo>
                  <a:lnTo>
                    <a:pt x="565592" y="117984"/>
                  </a:lnTo>
                  <a:lnTo>
                    <a:pt x="533797" y="84144"/>
                  </a:lnTo>
                  <a:lnTo>
                    <a:pt x="497837" y="55267"/>
                  </a:lnTo>
                  <a:lnTo>
                    <a:pt x="458212" y="31883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3664818" y="2446766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288960" y="2266951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5" y="3719"/>
                  </a:lnTo>
                  <a:lnTo>
                    <a:pt x="229234" y="14524"/>
                  </a:lnTo>
                  <a:lnTo>
                    <a:pt x="186441" y="31883"/>
                  </a:lnTo>
                  <a:lnTo>
                    <a:pt x="146816" y="55267"/>
                  </a:lnTo>
                  <a:lnTo>
                    <a:pt x="110856" y="84144"/>
                  </a:lnTo>
                  <a:lnTo>
                    <a:pt x="79061" y="117983"/>
                  </a:lnTo>
                  <a:lnTo>
                    <a:pt x="51928" y="156255"/>
                  </a:lnTo>
                  <a:lnTo>
                    <a:pt x="29957" y="198428"/>
                  </a:lnTo>
                  <a:lnTo>
                    <a:pt x="13646" y="243972"/>
                  </a:lnTo>
                  <a:lnTo>
                    <a:pt x="3494" y="292356"/>
                  </a:lnTo>
                  <a:lnTo>
                    <a:pt x="0" y="343049"/>
                  </a:lnTo>
                  <a:lnTo>
                    <a:pt x="3494" y="393743"/>
                  </a:lnTo>
                  <a:lnTo>
                    <a:pt x="13646" y="442127"/>
                  </a:lnTo>
                  <a:lnTo>
                    <a:pt x="29957" y="487671"/>
                  </a:lnTo>
                  <a:lnTo>
                    <a:pt x="51928" y="529845"/>
                  </a:lnTo>
                  <a:lnTo>
                    <a:pt x="79061" y="568116"/>
                  </a:lnTo>
                  <a:lnTo>
                    <a:pt x="110856" y="601956"/>
                  </a:lnTo>
                  <a:lnTo>
                    <a:pt x="146816" y="630833"/>
                  </a:lnTo>
                  <a:lnTo>
                    <a:pt x="186441" y="654217"/>
                  </a:lnTo>
                  <a:lnTo>
                    <a:pt x="229234" y="671576"/>
                  </a:lnTo>
                  <a:lnTo>
                    <a:pt x="274695" y="682381"/>
                  </a:lnTo>
                  <a:lnTo>
                    <a:pt x="322327" y="686100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1" y="654217"/>
                  </a:lnTo>
                  <a:lnTo>
                    <a:pt x="497837" y="630833"/>
                  </a:lnTo>
                  <a:lnTo>
                    <a:pt x="533796" y="601956"/>
                  </a:lnTo>
                  <a:lnTo>
                    <a:pt x="565592" y="568116"/>
                  </a:lnTo>
                  <a:lnTo>
                    <a:pt x="592724" y="529845"/>
                  </a:lnTo>
                  <a:lnTo>
                    <a:pt x="614695" y="487671"/>
                  </a:lnTo>
                  <a:lnTo>
                    <a:pt x="631006" y="442127"/>
                  </a:lnTo>
                  <a:lnTo>
                    <a:pt x="641158" y="393743"/>
                  </a:lnTo>
                  <a:lnTo>
                    <a:pt x="644653" y="343049"/>
                  </a:lnTo>
                  <a:lnTo>
                    <a:pt x="641158" y="292356"/>
                  </a:lnTo>
                  <a:lnTo>
                    <a:pt x="631006" y="243972"/>
                  </a:lnTo>
                  <a:lnTo>
                    <a:pt x="614695" y="198428"/>
                  </a:lnTo>
                  <a:lnTo>
                    <a:pt x="592724" y="156255"/>
                  </a:lnTo>
                  <a:lnTo>
                    <a:pt x="565592" y="117983"/>
                  </a:lnTo>
                  <a:lnTo>
                    <a:pt x="533796" y="84144"/>
                  </a:lnTo>
                  <a:lnTo>
                    <a:pt x="497837" y="55267"/>
                  </a:lnTo>
                  <a:lnTo>
                    <a:pt x="458211" y="31883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288960" y="2266951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917945" y="2430705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6" y="3719"/>
                  </a:lnTo>
                  <a:lnTo>
                    <a:pt x="229235" y="14524"/>
                  </a:lnTo>
                  <a:lnTo>
                    <a:pt x="186442" y="31883"/>
                  </a:lnTo>
                  <a:lnTo>
                    <a:pt x="146816" y="55267"/>
                  </a:lnTo>
                  <a:lnTo>
                    <a:pt x="110857" y="84144"/>
                  </a:lnTo>
                  <a:lnTo>
                    <a:pt x="79061" y="117983"/>
                  </a:lnTo>
                  <a:lnTo>
                    <a:pt x="51929" y="156255"/>
                  </a:lnTo>
                  <a:lnTo>
                    <a:pt x="29957" y="198428"/>
                  </a:lnTo>
                  <a:lnTo>
                    <a:pt x="13647" y="243972"/>
                  </a:lnTo>
                  <a:lnTo>
                    <a:pt x="3494" y="292356"/>
                  </a:lnTo>
                  <a:lnTo>
                    <a:pt x="0" y="343049"/>
                  </a:lnTo>
                  <a:lnTo>
                    <a:pt x="3494" y="393743"/>
                  </a:lnTo>
                  <a:lnTo>
                    <a:pt x="13647" y="442127"/>
                  </a:lnTo>
                  <a:lnTo>
                    <a:pt x="29957" y="487671"/>
                  </a:lnTo>
                  <a:lnTo>
                    <a:pt x="51929" y="529845"/>
                  </a:lnTo>
                  <a:lnTo>
                    <a:pt x="79061" y="568116"/>
                  </a:lnTo>
                  <a:lnTo>
                    <a:pt x="110857" y="601956"/>
                  </a:lnTo>
                  <a:lnTo>
                    <a:pt x="146816" y="630833"/>
                  </a:lnTo>
                  <a:lnTo>
                    <a:pt x="186442" y="654217"/>
                  </a:lnTo>
                  <a:lnTo>
                    <a:pt x="229235" y="671576"/>
                  </a:lnTo>
                  <a:lnTo>
                    <a:pt x="274696" y="682381"/>
                  </a:lnTo>
                  <a:lnTo>
                    <a:pt x="322327" y="686100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2" y="654217"/>
                  </a:lnTo>
                  <a:lnTo>
                    <a:pt x="497838" y="630833"/>
                  </a:lnTo>
                  <a:lnTo>
                    <a:pt x="533797" y="601956"/>
                  </a:lnTo>
                  <a:lnTo>
                    <a:pt x="565593" y="568116"/>
                  </a:lnTo>
                  <a:lnTo>
                    <a:pt x="592725" y="529845"/>
                  </a:lnTo>
                  <a:lnTo>
                    <a:pt x="614696" y="487671"/>
                  </a:lnTo>
                  <a:lnTo>
                    <a:pt x="631007" y="442127"/>
                  </a:lnTo>
                  <a:lnTo>
                    <a:pt x="641159" y="393743"/>
                  </a:lnTo>
                  <a:lnTo>
                    <a:pt x="644654" y="343049"/>
                  </a:lnTo>
                  <a:lnTo>
                    <a:pt x="641159" y="292356"/>
                  </a:lnTo>
                  <a:lnTo>
                    <a:pt x="631007" y="243972"/>
                  </a:lnTo>
                  <a:lnTo>
                    <a:pt x="614696" y="198428"/>
                  </a:lnTo>
                  <a:lnTo>
                    <a:pt x="592725" y="156255"/>
                  </a:lnTo>
                  <a:lnTo>
                    <a:pt x="565593" y="117983"/>
                  </a:lnTo>
                  <a:lnTo>
                    <a:pt x="533797" y="84144"/>
                  </a:lnTo>
                  <a:lnTo>
                    <a:pt x="497838" y="55267"/>
                  </a:lnTo>
                  <a:lnTo>
                    <a:pt x="458212" y="31883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917945" y="2430705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4" name="object 8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38065" y="3730077"/>
            <a:ext cx="3021158" cy="3021158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21233" y="1035861"/>
            <a:ext cx="2745940" cy="681163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6724409" y="1828573"/>
            <a:ext cx="3682365" cy="1511300"/>
            <a:chOff x="6724409" y="1828573"/>
            <a:chExt cx="3682365" cy="1511300"/>
          </a:xfrm>
        </p:grpSpPr>
        <p:pic>
          <p:nvPicPr>
            <p:cNvPr id="87" name="object 8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24409" y="1828573"/>
              <a:ext cx="3682150" cy="68116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55594" y="2488469"/>
              <a:ext cx="2837817" cy="851345"/>
            </a:xfrm>
            <a:prstGeom prst="rect">
              <a:avLst/>
            </a:prstGeom>
          </p:spPr>
        </p:pic>
      </p:grpSp>
      <p:pic>
        <p:nvPicPr>
          <p:cNvPr id="89" name="object 8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0075" y="3957163"/>
            <a:ext cx="5219700" cy="2566987"/>
          </a:xfrm>
          <a:prstGeom prst="rect">
            <a:avLst/>
          </a:prstGeom>
        </p:spPr>
      </p:pic>
      <p:sp>
        <p:nvSpPr>
          <p:cNvPr id="90" name="object 90"/>
          <p:cNvSpPr txBox="1"/>
          <p:nvPr/>
        </p:nvSpPr>
        <p:spPr>
          <a:xfrm>
            <a:off x="1623143" y="5419681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770666" y="5860898"/>
            <a:ext cx="8128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580648" y="5582910"/>
            <a:ext cx="1651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>
                <a:latin typeface="Times New Roman"/>
                <a:cs typeface="Times New Roman"/>
              </a:rPr>
              <a:t>C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772638" y="5696585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475066" y="5696585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623544" y="5731963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475065" y="5860899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247762" y="5682836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205267" y="5534733"/>
            <a:ext cx="1651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>
                <a:latin typeface="Times New Roman"/>
                <a:cs typeface="Times New Roman"/>
              </a:rPr>
              <a:t>C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405672" y="5410065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248161" y="5372455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091385" y="5243852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03700" y="5245751"/>
            <a:ext cx="8128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091384" y="5408165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874749" y="5406488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022272" y="5847706"/>
            <a:ext cx="8128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832255" y="5569717"/>
            <a:ext cx="1651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>
                <a:latin typeface="Times New Roman"/>
                <a:cs typeface="Times New Roman"/>
              </a:rPr>
              <a:t>C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024244" y="5683392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726672" y="5683392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875150" y="5718770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726671" y="5847706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3501939" y="5666596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3459443" y="5518493"/>
            <a:ext cx="1651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>
                <a:latin typeface="Times New Roman"/>
                <a:cs typeface="Times New Roman"/>
              </a:rPr>
              <a:t>C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3659849" y="5393825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3502338" y="5356216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345562" y="5227612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3657877" y="5229512"/>
            <a:ext cx="8128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3345560" y="5391926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4128925" y="5390250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276449" y="5831466"/>
            <a:ext cx="8128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111831" y="5542116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163209" y="5576192"/>
            <a:ext cx="62865" cy="895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00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4278419" y="5667152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3980848" y="5667154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129325" y="5702531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3980847" y="5831466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755065" y="5650534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4712571" y="5502431"/>
            <a:ext cx="1651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>
                <a:latin typeface="Times New Roman"/>
                <a:cs typeface="Times New Roman"/>
              </a:rPr>
              <a:t>C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4912976" y="5377762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755464" y="5340153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598689" y="5211549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911004" y="5213449"/>
            <a:ext cx="8128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4598688" y="5375863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5382052" y="5374187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529575" y="5815403"/>
            <a:ext cx="8128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339558" y="5537415"/>
            <a:ext cx="1651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>
                <a:latin typeface="Times New Roman"/>
                <a:cs typeface="Times New Roman"/>
              </a:rPr>
              <a:t>C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5531546" y="5651089"/>
            <a:ext cx="768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5233975" y="5651091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5382453" y="5686468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5233973" y="5815403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994670" y="5695522"/>
            <a:ext cx="78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952175" y="5547419"/>
            <a:ext cx="1651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>
                <a:latin typeface="Times New Roman"/>
                <a:cs typeface="Times New Roman"/>
              </a:rPr>
              <a:t>C</a:t>
            </a:r>
            <a:r>
              <a:rPr dirty="0" sz="400" spc="-25" i="1">
                <a:latin typeface="Menlo"/>
                <a:cs typeface="Menlo"/>
              </a:rPr>
              <a:t>↵</a:t>
            </a:r>
            <a:endParaRPr sz="400">
              <a:latin typeface="Menlo"/>
              <a:cs typeface="Menlo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995071" y="5385141"/>
            <a:ext cx="793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38294" y="5258437"/>
            <a:ext cx="39306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4485" algn="l"/>
              </a:tabLst>
            </a:pPr>
            <a:r>
              <a:rPr dirty="0" sz="600" spc="-50">
                <a:latin typeface="Times New Roman"/>
                <a:cs typeface="Times New Roman"/>
              </a:rPr>
              <a:t>H</a:t>
            </a:r>
            <a:r>
              <a:rPr dirty="0" sz="600">
                <a:latin typeface="Times New Roman"/>
                <a:cs typeface="Times New Roman"/>
              </a:rPr>
              <a:t>	</a:t>
            </a:r>
            <a:r>
              <a:rPr dirty="0" sz="600" spc="-5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838294" y="5422751"/>
            <a:ext cx="39116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6390" algn="l"/>
              </a:tabLst>
            </a:pPr>
            <a:r>
              <a:rPr dirty="0" sz="600" spc="-50">
                <a:latin typeface="Times New Roman"/>
                <a:cs typeface="Times New Roman"/>
              </a:rPr>
              <a:t>N</a:t>
            </a:r>
            <a:r>
              <a:rPr dirty="0" sz="600">
                <a:latin typeface="Times New Roman"/>
                <a:cs typeface="Times New Roman"/>
              </a:rPr>
              <a:t>	</a:t>
            </a:r>
            <a:r>
              <a:rPr dirty="0" sz="600" spc="-5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145" name="object 145"/>
          <p:cNvGrpSpPr/>
          <p:nvPr/>
        </p:nvGrpSpPr>
        <p:grpSpPr>
          <a:xfrm>
            <a:off x="1089555" y="5141288"/>
            <a:ext cx="4662170" cy="914400"/>
            <a:chOff x="1089555" y="5141288"/>
            <a:chExt cx="4662170" cy="914400"/>
          </a:xfrm>
        </p:grpSpPr>
        <p:pic>
          <p:nvPicPr>
            <p:cNvPr id="146" name="object 1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556" y="5359673"/>
              <a:ext cx="530420" cy="541612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9555" y="5359673"/>
              <a:ext cx="183716" cy="368994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9555" y="5728667"/>
              <a:ext cx="346703" cy="172618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900269" y="5423819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80" h="0">
                  <a:moveTo>
                    <a:pt x="0" y="0"/>
                  </a:moveTo>
                  <a:lnTo>
                    <a:pt x="182596" y="0"/>
                  </a:lnTo>
                </a:path>
              </a:pathLst>
            </a:custGeom>
            <a:ln w="12897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151501" y="5553665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w="0" h="194945">
                  <a:moveTo>
                    <a:pt x="0" y="194335"/>
                  </a:moveTo>
                  <a:lnTo>
                    <a:pt x="0" y="0"/>
                  </a:lnTo>
                </a:path>
              </a:pathLst>
            </a:custGeom>
            <a:ln w="137271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1" name="object 1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7673" y="5359330"/>
              <a:ext cx="502463" cy="51764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7673" y="5488309"/>
              <a:ext cx="137272" cy="388671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4945" y="5748001"/>
              <a:ext cx="365192" cy="128979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2532729" y="5448308"/>
              <a:ext cx="173355" cy="0"/>
            </a:xfrm>
            <a:custGeom>
              <a:avLst/>
              <a:gdLst/>
              <a:ahLst/>
              <a:cxnLst/>
              <a:rect l="l" t="t" r="r" b="b"/>
              <a:pathLst>
                <a:path w="173355" h="0">
                  <a:moveTo>
                    <a:pt x="0" y="0"/>
                  </a:moveTo>
                  <a:lnTo>
                    <a:pt x="173351" y="0"/>
                  </a:lnTo>
                </a:path>
              </a:pathLst>
            </a:custGeom>
            <a:ln w="172618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2787574" y="5534618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w="0" h="184785">
                  <a:moveTo>
                    <a:pt x="0" y="184497"/>
                  </a:moveTo>
                  <a:lnTo>
                    <a:pt x="0" y="0"/>
                  </a:lnTo>
                </a:path>
              </a:pathLst>
            </a:custGeom>
            <a:ln w="18371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6" name="object 1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9012" y="5361999"/>
              <a:ext cx="530420" cy="541612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9012" y="5361999"/>
              <a:ext cx="183716" cy="368994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9012" y="5730994"/>
              <a:ext cx="346703" cy="17261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3159726" y="5426146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79" h="0">
                  <a:moveTo>
                    <a:pt x="0" y="0"/>
                  </a:moveTo>
                  <a:lnTo>
                    <a:pt x="182594" y="0"/>
                  </a:lnTo>
                </a:path>
              </a:pathLst>
            </a:custGeom>
            <a:ln w="12897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3410957" y="5555992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w="0" h="194945">
                  <a:moveTo>
                    <a:pt x="0" y="194335"/>
                  </a:moveTo>
                  <a:lnTo>
                    <a:pt x="0" y="0"/>
                  </a:lnTo>
                </a:path>
              </a:pathLst>
            </a:custGeom>
            <a:ln w="137271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7130" y="5361657"/>
              <a:ext cx="502462" cy="517649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7130" y="5490636"/>
              <a:ext cx="137272" cy="38867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14402" y="5750328"/>
              <a:ext cx="365191" cy="128979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3783887" y="5450593"/>
              <a:ext cx="173355" cy="0"/>
            </a:xfrm>
            <a:custGeom>
              <a:avLst/>
              <a:gdLst/>
              <a:ahLst/>
              <a:cxnLst/>
              <a:rect l="l" t="t" r="r" b="b"/>
              <a:pathLst>
                <a:path w="173354" h="0">
                  <a:moveTo>
                    <a:pt x="0" y="0"/>
                  </a:moveTo>
                  <a:lnTo>
                    <a:pt x="173353" y="0"/>
                  </a:lnTo>
                </a:path>
              </a:pathLst>
            </a:custGeom>
            <a:ln w="172618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4038734" y="5536901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w="0" h="184785">
                  <a:moveTo>
                    <a:pt x="0" y="184497"/>
                  </a:moveTo>
                  <a:lnTo>
                    <a:pt x="0" y="0"/>
                  </a:lnTo>
                </a:path>
              </a:pathLst>
            </a:custGeom>
            <a:ln w="18371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6" name="object 16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0172" y="5364284"/>
              <a:ext cx="530420" cy="541612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0171" y="5364284"/>
              <a:ext cx="183716" cy="36899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00171" y="5733278"/>
              <a:ext cx="346703" cy="172618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4410884" y="5428431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79" h="0">
                  <a:moveTo>
                    <a:pt x="0" y="0"/>
                  </a:moveTo>
                  <a:lnTo>
                    <a:pt x="182595" y="0"/>
                  </a:lnTo>
                </a:path>
              </a:pathLst>
            </a:custGeom>
            <a:ln w="12897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4662116" y="5558276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w="0" h="194945">
                  <a:moveTo>
                    <a:pt x="0" y="194335"/>
                  </a:moveTo>
                  <a:lnTo>
                    <a:pt x="0" y="0"/>
                  </a:lnTo>
                </a:path>
              </a:pathLst>
            </a:custGeom>
            <a:ln w="137271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1" name="object 1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8289" y="5363941"/>
              <a:ext cx="502462" cy="51764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8289" y="5492920"/>
              <a:ext cx="137271" cy="38867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5561" y="5752612"/>
              <a:ext cx="365191" cy="128979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5030754" y="5452879"/>
              <a:ext cx="173355" cy="0"/>
            </a:xfrm>
            <a:custGeom>
              <a:avLst/>
              <a:gdLst/>
              <a:ahLst/>
              <a:cxnLst/>
              <a:rect l="l" t="t" r="r" b="b"/>
              <a:pathLst>
                <a:path w="173354" h="0">
                  <a:moveTo>
                    <a:pt x="0" y="0"/>
                  </a:moveTo>
                  <a:lnTo>
                    <a:pt x="173353" y="0"/>
                  </a:lnTo>
                </a:path>
              </a:pathLst>
            </a:custGeom>
            <a:ln w="172618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5285601" y="5539187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w="0" h="184785">
                  <a:moveTo>
                    <a:pt x="0" y="184497"/>
                  </a:moveTo>
                  <a:lnTo>
                    <a:pt x="0" y="0"/>
                  </a:lnTo>
                </a:path>
              </a:pathLst>
            </a:custGeom>
            <a:ln w="18371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6" name="object 17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7039" y="5366570"/>
              <a:ext cx="530420" cy="541612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7038" y="5366570"/>
              <a:ext cx="183716" cy="368994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7038" y="5735564"/>
              <a:ext cx="346703" cy="172618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1338148" y="5360061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5" y="3719"/>
                  </a:lnTo>
                  <a:lnTo>
                    <a:pt x="229234" y="14524"/>
                  </a:lnTo>
                  <a:lnTo>
                    <a:pt x="186441" y="31883"/>
                  </a:lnTo>
                  <a:lnTo>
                    <a:pt x="146816" y="55267"/>
                  </a:lnTo>
                  <a:lnTo>
                    <a:pt x="110856" y="84144"/>
                  </a:lnTo>
                  <a:lnTo>
                    <a:pt x="79061" y="117984"/>
                  </a:lnTo>
                  <a:lnTo>
                    <a:pt x="51928" y="156255"/>
                  </a:lnTo>
                  <a:lnTo>
                    <a:pt x="29957" y="198429"/>
                  </a:lnTo>
                  <a:lnTo>
                    <a:pt x="13646" y="243973"/>
                  </a:lnTo>
                  <a:lnTo>
                    <a:pt x="3494" y="292357"/>
                  </a:lnTo>
                  <a:lnTo>
                    <a:pt x="0" y="343050"/>
                  </a:lnTo>
                  <a:lnTo>
                    <a:pt x="3494" y="393744"/>
                  </a:lnTo>
                  <a:lnTo>
                    <a:pt x="13646" y="442128"/>
                  </a:lnTo>
                  <a:lnTo>
                    <a:pt x="29957" y="487672"/>
                  </a:lnTo>
                  <a:lnTo>
                    <a:pt x="51928" y="529845"/>
                  </a:lnTo>
                  <a:lnTo>
                    <a:pt x="79061" y="568117"/>
                  </a:lnTo>
                  <a:lnTo>
                    <a:pt x="110856" y="601956"/>
                  </a:lnTo>
                  <a:lnTo>
                    <a:pt x="146816" y="630833"/>
                  </a:lnTo>
                  <a:lnTo>
                    <a:pt x="186441" y="654217"/>
                  </a:lnTo>
                  <a:lnTo>
                    <a:pt x="229234" y="671576"/>
                  </a:lnTo>
                  <a:lnTo>
                    <a:pt x="274695" y="682381"/>
                  </a:lnTo>
                  <a:lnTo>
                    <a:pt x="322327" y="686101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1" y="654217"/>
                  </a:lnTo>
                  <a:lnTo>
                    <a:pt x="497837" y="630833"/>
                  </a:lnTo>
                  <a:lnTo>
                    <a:pt x="533796" y="601956"/>
                  </a:lnTo>
                  <a:lnTo>
                    <a:pt x="565592" y="568117"/>
                  </a:lnTo>
                  <a:lnTo>
                    <a:pt x="592724" y="529845"/>
                  </a:lnTo>
                  <a:lnTo>
                    <a:pt x="614695" y="487672"/>
                  </a:lnTo>
                  <a:lnTo>
                    <a:pt x="631006" y="442128"/>
                  </a:lnTo>
                  <a:lnTo>
                    <a:pt x="641158" y="393744"/>
                  </a:lnTo>
                  <a:lnTo>
                    <a:pt x="644653" y="343050"/>
                  </a:lnTo>
                  <a:lnTo>
                    <a:pt x="641158" y="292357"/>
                  </a:lnTo>
                  <a:lnTo>
                    <a:pt x="631006" y="243973"/>
                  </a:lnTo>
                  <a:lnTo>
                    <a:pt x="614695" y="198429"/>
                  </a:lnTo>
                  <a:lnTo>
                    <a:pt x="592724" y="156255"/>
                  </a:lnTo>
                  <a:lnTo>
                    <a:pt x="565592" y="117984"/>
                  </a:lnTo>
                  <a:lnTo>
                    <a:pt x="533796" y="84144"/>
                  </a:lnTo>
                  <a:lnTo>
                    <a:pt x="497837" y="55267"/>
                  </a:lnTo>
                  <a:lnTo>
                    <a:pt x="458211" y="31883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1338148" y="5360061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1960766" y="5183115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5" y="3719"/>
                  </a:lnTo>
                  <a:lnTo>
                    <a:pt x="229234" y="14524"/>
                  </a:lnTo>
                  <a:lnTo>
                    <a:pt x="186441" y="31884"/>
                  </a:lnTo>
                  <a:lnTo>
                    <a:pt x="146816" y="55267"/>
                  </a:lnTo>
                  <a:lnTo>
                    <a:pt x="110856" y="84144"/>
                  </a:lnTo>
                  <a:lnTo>
                    <a:pt x="79061" y="117984"/>
                  </a:lnTo>
                  <a:lnTo>
                    <a:pt x="51928" y="156256"/>
                  </a:lnTo>
                  <a:lnTo>
                    <a:pt x="29957" y="198429"/>
                  </a:lnTo>
                  <a:lnTo>
                    <a:pt x="13646" y="243973"/>
                  </a:lnTo>
                  <a:lnTo>
                    <a:pt x="3494" y="292357"/>
                  </a:lnTo>
                  <a:lnTo>
                    <a:pt x="0" y="343051"/>
                  </a:lnTo>
                  <a:lnTo>
                    <a:pt x="3494" y="393744"/>
                  </a:lnTo>
                  <a:lnTo>
                    <a:pt x="13646" y="442128"/>
                  </a:lnTo>
                  <a:lnTo>
                    <a:pt x="29957" y="487672"/>
                  </a:lnTo>
                  <a:lnTo>
                    <a:pt x="51928" y="529845"/>
                  </a:lnTo>
                  <a:lnTo>
                    <a:pt x="79061" y="568117"/>
                  </a:lnTo>
                  <a:lnTo>
                    <a:pt x="110856" y="601957"/>
                  </a:lnTo>
                  <a:lnTo>
                    <a:pt x="146816" y="630834"/>
                  </a:lnTo>
                  <a:lnTo>
                    <a:pt x="186441" y="654217"/>
                  </a:lnTo>
                  <a:lnTo>
                    <a:pt x="229234" y="671577"/>
                  </a:lnTo>
                  <a:lnTo>
                    <a:pt x="274695" y="682382"/>
                  </a:lnTo>
                  <a:lnTo>
                    <a:pt x="322327" y="686101"/>
                  </a:lnTo>
                  <a:lnTo>
                    <a:pt x="369958" y="682382"/>
                  </a:lnTo>
                  <a:lnTo>
                    <a:pt x="415419" y="671577"/>
                  </a:lnTo>
                  <a:lnTo>
                    <a:pt x="458212" y="654217"/>
                  </a:lnTo>
                  <a:lnTo>
                    <a:pt x="497837" y="630834"/>
                  </a:lnTo>
                  <a:lnTo>
                    <a:pt x="533797" y="601957"/>
                  </a:lnTo>
                  <a:lnTo>
                    <a:pt x="565592" y="568117"/>
                  </a:lnTo>
                  <a:lnTo>
                    <a:pt x="592725" y="529845"/>
                  </a:lnTo>
                  <a:lnTo>
                    <a:pt x="614696" y="487672"/>
                  </a:lnTo>
                  <a:lnTo>
                    <a:pt x="631007" y="442128"/>
                  </a:lnTo>
                  <a:lnTo>
                    <a:pt x="641159" y="393744"/>
                  </a:lnTo>
                  <a:lnTo>
                    <a:pt x="644654" y="343051"/>
                  </a:lnTo>
                  <a:lnTo>
                    <a:pt x="641159" y="292357"/>
                  </a:lnTo>
                  <a:lnTo>
                    <a:pt x="631007" y="243973"/>
                  </a:lnTo>
                  <a:lnTo>
                    <a:pt x="614696" y="198429"/>
                  </a:lnTo>
                  <a:lnTo>
                    <a:pt x="592725" y="156256"/>
                  </a:lnTo>
                  <a:lnTo>
                    <a:pt x="565592" y="117984"/>
                  </a:lnTo>
                  <a:lnTo>
                    <a:pt x="533797" y="84144"/>
                  </a:lnTo>
                  <a:lnTo>
                    <a:pt x="497837" y="55267"/>
                  </a:lnTo>
                  <a:lnTo>
                    <a:pt x="458212" y="31884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1960766" y="5183115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589753" y="5346870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6" y="3719"/>
                  </a:lnTo>
                  <a:lnTo>
                    <a:pt x="229235" y="14524"/>
                  </a:lnTo>
                  <a:lnTo>
                    <a:pt x="186442" y="31883"/>
                  </a:lnTo>
                  <a:lnTo>
                    <a:pt x="146816" y="55267"/>
                  </a:lnTo>
                  <a:lnTo>
                    <a:pt x="110857" y="84144"/>
                  </a:lnTo>
                  <a:lnTo>
                    <a:pt x="79061" y="117984"/>
                  </a:lnTo>
                  <a:lnTo>
                    <a:pt x="51929" y="156255"/>
                  </a:lnTo>
                  <a:lnTo>
                    <a:pt x="29957" y="198428"/>
                  </a:lnTo>
                  <a:lnTo>
                    <a:pt x="13647" y="243972"/>
                  </a:lnTo>
                  <a:lnTo>
                    <a:pt x="3494" y="292356"/>
                  </a:lnTo>
                  <a:lnTo>
                    <a:pt x="0" y="343050"/>
                  </a:lnTo>
                  <a:lnTo>
                    <a:pt x="3494" y="393743"/>
                  </a:lnTo>
                  <a:lnTo>
                    <a:pt x="13647" y="442127"/>
                  </a:lnTo>
                  <a:lnTo>
                    <a:pt x="29957" y="487671"/>
                  </a:lnTo>
                  <a:lnTo>
                    <a:pt x="51929" y="529844"/>
                  </a:lnTo>
                  <a:lnTo>
                    <a:pt x="79061" y="568116"/>
                  </a:lnTo>
                  <a:lnTo>
                    <a:pt x="110857" y="601956"/>
                  </a:lnTo>
                  <a:lnTo>
                    <a:pt x="146816" y="630833"/>
                  </a:lnTo>
                  <a:lnTo>
                    <a:pt x="186442" y="654216"/>
                  </a:lnTo>
                  <a:lnTo>
                    <a:pt x="229235" y="671576"/>
                  </a:lnTo>
                  <a:lnTo>
                    <a:pt x="274696" y="682381"/>
                  </a:lnTo>
                  <a:lnTo>
                    <a:pt x="322327" y="686100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2" y="654216"/>
                  </a:lnTo>
                  <a:lnTo>
                    <a:pt x="497837" y="630833"/>
                  </a:lnTo>
                  <a:lnTo>
                    <a:pt x="533797" y="601956"/>
                  </a:lnTo>
                  <a:lnTo>
                    <a:pt x="565592" y="568116"/>
                  </a:lnTo>
                  <a:lnTo>
                    <a:pt x="592725" y="529844"/>
                  </a:lnTo>
                  <a:lnTo>
                    <a:pt x="614696" y="487671"/>
                  </a:lnTo>
                  <a:lnTo>
                    <a:pt x="631007" y="442127"/>
                  </a:lnTo>
                  <a:lnTo>
                    <a:pt x="641159" y="393743"/>
                  </a:lnTo>
                  <a:lnTo>
                    <a:pt x="644654" y="343050"/>
                  </a:lnTo>
                  <a:lnTo>
                    <a:pt x="641159" y="292356"/>
                  </a:lnTo>
                  <a:lnTo>
                    <a:pt x="631007" y="243972"/>
                  </a:lnTo>
                  <a:lnTo>
                    <a:pt x="614696" y="198428"/>
                  </a:lnTo>
                  <a:lnTo>
                    <a:pt x="592725" y="156255"/>
                  </a:lnTo>
                  <a:lnTo>
                    <a:pt x="565592" y="117984"/>
                  </a:lnTo>
                  <a:lnTo>
                    <a:pt x="533797" y="84144"/>
                  </a:lnTo>
                  <a:lnTo>
                    <a:pt x="497837" y="55267"/>
                  </a:lnTo>
                  <a:lnTo>
                    <a:pt x="458212" y="31883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589753" y="5346870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3214943" y="5166876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5" y="3719"/>
                  </a:lnTo>
                  <a:lnTo>
                    <a:pt x="229234" y="14524"/>
                  </a:lnTo>
                  <a:lnTo>
                    <a:pt x="186441" y="31883"/>
                  </a:lnTo>
                  <a:lnTo>
                    <a:pt x="146816" y="55267"/>
                  </a:lnTo>
                  <a:lnTo>
                    <a:pt x="110856" y="84144"/>
                  </a:lnTo>
                  <a:lnTo>
                    <a:pt x="79061" y="117984"/>
                  </a:lnTo>
                  <a:lnTo>
                    <a:pt x="51928" y="156255"/>
                  </a:lnTo>
                  <a:lnTo>
                    <a:pt x="29957" y="198429"/>
                  </a:lnTo>
                  <a:lnTo>
                    <a:pt x="13646" y="243973"/>
                  </a:lnTo>
                  <a:lnTo>
                    <a:pt x="3494" y="292357"/>
                  </a:lnTo>
                  <a:lnTo>
                    <a:pt x="0" y="343051"/>
                  </a:lnTo>
                  <a:lnTo>
                    <a:pt x="3494" y="393744"/>
                  </a:lnTo>
                  <a:lnTo>
                    <a:pt x="13646" y="442128"/>
                  </a:lnTo>
                  <a:lnTo>
                    <a:pt x="29957" y="487672"/>
                  </a:lnTo>
                  <a:lnTo>
                    <a:pt x="51928" y="529845"/>
                  </a:lnTo>
                  <a:lnTo>
                    <a:pt x="79061" y="568117"/>
                  </a:lnTo>
                  <a:lnTo>
                    <a:pt x="110856" y="601956"/>
                  </a:lnTo>
                  <a:lnTo>
                    <a:pt x="146816" y="630833"/>
                  </a:lnTo>
                  <a:lnTo>
                    <a:pt x="186441" y="654217"/>
                  </a:lnTo>
                  <a:lnTo>
                    <a:pt x="229234" y="671576"/>
                  </a:lnTo>
                  <a:lnTo>
                    <a:pt x="274695" y="682381"/>
                  </a:lnTo>
                  <a:lnTo>
                    <a:pt x="322327" y="686101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1" y="654217"/>
                  </a:lnTo>
                  <a:lnTo>
                    <a:pt x="497837" y="630833"/>
                  </a:lnTo>
                  <a:lnTo>
                    <a:pt x="533796" y="601956"/>
                  </a:lnTo>
                  <a:lnTo>
                    <a:pt x="565592" y="568117"/>
                  </a:lnTo>
                  <a:lnTo>
                    <a:pt x="592724" y="529845"/>
                  </a:lnTo>
                  <a:lnTo>
                    <a:pt x="614695" y="487672"/>
                  </a:lnTo>
                  <a:lnTo>
                    <a:pt x="631006" y="442128"/>
                  </a:lnTo>
                  <a:lnTo>
                    <a:pt x="641158" y="393744"/>
                  </a:lnTo>
                  <a:lnTo>
                    <a:pt x="644653" y="343051"/>
                  </a:lnTo>
                  <a:lnTo>
                    <a:pt x="641158" y="292357"/>
                  </a:lnTo>
                  <a:lnTo>
                    <a:pt x="631006" y="243973"/>
                  </a:lnTo>
                  <a:lnTo>
                    <a:pt x="614695" y="198429"/>
                  </a:lnTo>
                  <a:lnTo>
                    <a:pt x="592724" y="156255"/>
                  </a:lnTo>
                  <a:lnTo>
                    <a:pt x="565592" y="117984"/>
                  </a:lnTo>
                  <a:lnTo>
                    <a:pt x="533796" y="84144"/>
                  </a:lnTo>
                  <a:lnTo>
                    <a:pt x="497837" y="55267"/>
                  </a:lnTo>
                  <a:lnTo>
                    <a:pt x="458211" y="31883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3214943" y="5166876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3843929" y="5330629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6" y="3719"/>
                  </a:lnTo>
                  <a:lnTo>
                    <a:pt x="229235" y="14524"/>
                  </a:lnTo>
                  <a:lnTo>
                    <a:pt x="186442" y="31884"/>
                  </a:lnTo>
                  <a:lnTo>
                    <a:pt x="146816" y="55267"/>
                  </a:lnTo>
                  <a:lnTo>
                    <a:pt x="110857" y="84144"/>
                  </a:lnTo>
                  <a:lnTo>
                    <a:pt x="79061" y="117984"/>
                  </a:lnTo>
                  <a:lnTo>
                    <a:pt x="51929" y="156256"/>
                  </a:lnTo>
                  <a:lnTo>
                    <a:pt x="29957" y="198429"/>
                  </a:lnTo>
                  <a:lnTo>
                    <a:pt x="13647" y="243973"/>
                  </a:lnTo>
                  <a:lnTo>
                    <a:pt x="3494" y="292357"/>
                  </a:lnTo>
                  <a:lnTo>
                    <a:pt x="0" y="343051"/>
                  </a:lnTo>
                  <a:lnTo>
                    <a:pt x="3494" y="393744"/>
                  </a:lnTo>
                  <a:lnTo>
                    <a:pt x="13647" y="442128"/>
                  </a:lnTo>
                  <a:lnTo>
                    <a:pt x="29957" y="487672"/>
                  </a:lnTo>
                  <a:lnTo>
                    <a:pt x="51929" y="529845"/>
                  </a:lnTo>
                  <a:lnTo>
                    <a:pt x="79061" y="568117"/>
                  </a:lnTo>
                  <a:lnTo>
                    <a:pt x="110857" y="601957"/>
                  </a:lnTo>
                  <a:lnTo>
                    <a:pt x="146816" y="630834"/>
                  </a:lnTo>
                  <a:lnTo>
                    <a:pt x="186442" y="654217"/>
                  </a:lnTo>
                  <a:lnTo>
                    <a:pt x="229235" y="671577"/>
                  </a:lnTo>
                  <a:lnTo>
                    <a:pt x="274696" y="682382"/>
                  </a:lnTo>
                  <a:lnTo>
                    <a:pt x="322327" y="686101"/>
                  </a:lnTo>
                  <a:lnTo>
                    <a:pt x="369958" y="682382"/>
                  </a:lnTo>
                  <a:lnTo>
                    <a:pt x="415419" y="671577"/>
                  </a:lnTo>
                  <a:lnTo>
                    <a:pt x="458212" y="654217"/>
                  </a:lnTo>
                  <a:lnTo>
                    <a:pt x="497837" y="630834"/>
                  </a:lnTo>
                  <a:lnTo>
                    <a:pt x="533797" y="601957"/>
                  </a:lnTo>
                  <a:lnTo>
                    <a:pt x="565592" y="568117"/>
                  </a:lnTo>
                  <a:lnTo>
                    <a:pt x="592725" y="529845"/>
                  </a:lnTo>
                  <a:lnTo>
                    <a:pt x="614696" y="487672"/>
                  </a:lnTo>
                  <a:lnTo>
                    <a:pt x="631007" y="442128"/>
                  </a:lnTo>
                  <a:lnTo>
                    <a:pt x="641159" y="393744"/>
                  </a:lnTo>
                  <a:lnTo>
                    <a:pt x="644654" y="343051"/>
                  </a:lnTo>
                  <a:lnTo>
                    <a:pt x="641159" y="292357"/>
                  </a:lnTo>
                  <a:lnTo>
                    <a:pt x="631007" y="243973"/>
                  </a:lnTo>
                  <a:lnTo>
                    <a:pt x="614696" y="198429"/>
                  </a:lnTo>
                  <a:lnTo>
                    <a:pt x="592725" y="156256"/>
                  </a:lnTo>
                  <a:lnTo>
                    <a:pt x="565592" y="117984"/>
                  </a:lnTo>
                  <a:lnTo>
                    <a:pt x="533797" y="84144"/>
                  </a:lnTo>
                  <a:lnTo>
                    <a:pt x="497837" y="55267"/>
                  </a:lnTo>
                  <a:lnTo>
                    <a:pt x="458212" y="31884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3843929" y="5330629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4468070" y="5150813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7" y="0"/>
                  </a:moveTo>
                  <a:lnTo>
                    <a:pt x="274696" y="3719"/>
                  </a:lnTo>
                  <a:lnTo>
                    <a:pt x="229235" y="14524"/>
                  </a:lnTo>
                  <a:lnTo>
                    <a:pt x="186442" y="31883"/>
                  </a:lnTo>
                  <a:lnTo>
                    <a:pt x="146816" y="55267"/>
                  </a:lnTo>
                  <a:lnTo>
                    <a:pt x="110857" y="84144"/>
                  </a:lnTo>
                  <a:lnTo>
                    <a:pt x="79061" y="117984"/>
                  </a:lnTo>
                  <a:lnTo>
                    <a:pt x="51929" y="156255"/>
                  </a:lnTo>
                  <a:lnTo>
                    <a:pt x="29957" y="198429"/>
                  </a:lnTo>
                  <a:lnTo>
                    <a:pt x="13647" y="243973"/>
                  </a:lnTo>
                  <a:lnTo>
                    <a:pt x="3494" y="292357"/>
                  </a:lnTo>
                  <a:lnTo>
                    <a:pt x="0" y="343051"/>
                  </a:lnTo>
                  <a:lnTo>
                    <a:pt x="3494" y="393744"/>
                  </a:lnTo>
                  <a:lnTo>
                    <a:pt x="13647" y="442128"/>
                  </a:lnTo>
                  <a:lnTo>
                    <a:pt x="29957" y="487672"/>
                  </a:lnTo>
                  <a:lnTo>
                    <a:pt x="51929" y="529845"/>
                  </a:lnTo>
                  <a:lnTo>
                    <a:pt x="79061" y="568117"/>
                  </a:lnTo>
                  <a:lnTo>
                    <a:pt x="110857" y="601956"/>
                  </a:lnTo>
                  <a:lnTo>
                    <a:pt x="146816" y="630833"/>
                  </a:lnTo>
                  <a:lnTo>
                    <a:pt x="186442" y="654217"/>
                  </a:lnTo>
                  <a:lnTo>
                    <a:pt x="229235" y="671576"/>
                  </a:lnTo>
                  <a:lnTo>
                    <a:pt x="274696" y="682381"/>
                  </a:lnTo>
                  <a:lnTo>
                    <a:pt x="322327" y="686101"/>
                  </a:lnTo>
                  <a:lnTo>
                    <a:pt x="369958" y="682381"/>
                  </a:lnTo>
                  <a:lnTo>
                    <a:pt x="415419" y="671576"/>
                  </a:lnTo>
                  <a:lnTo>
                    <a:pt x="458212" y="654217"/>
                  </a:lnTo>
                  <a:lnTo>
                    <a:pt x="497837" y="630833"/>
                  </a:lnTo>
                  <a:lnTo>
                    <a:pt x="533797" y="601956"/>
                  </a:lnTo>
                  <a:lnTo>
                    <a:pt x="565592" y="568117"/>
                  </a:lnTo>
                  <a:lnTo>
                    <a:pt x="592725" y="529845"/>
                  </a:lnTo>
                  <a:lnTo>
                    <a:pt x="614696" y="487672"/>
                  </a:lnTo>
                  <a:lnTo>
                    <a:pt x="631007" y="442128"/>
                  </a:lnTo>
                  <a:lnTo>
                    <a:pt x="641159" y="393744"/>
                  </a:lnTo>
                  <a:lnTo>
                    <a:pt x="644654" y="343051"/>
                  </a:lnTo>
                  <a:lnTo>
                    <a:pt x="641159" y="292357"/>
                  </a:lnTo>
                  <a:lnTo>
                    <a:pt x="631007" y="243973"/>
                  </a:lnTo>
                  <a:lnTo>
                    <a:pt x="614696" y="198429"/>
                  </a:lnTo>
                  <a:lnTo>
                    <a:pt x="592725" y="156255"/>
                  </a:lnTo>
                  <a:lnTo>
                    <a:pt x="565592" y="117984"/>
                  </a:lnTo>
                  <a:lnTo>
                    <a:pt x="533797" y="84144"/>
                  </a:lnTo>
                  <a:lnTo>
                    <a:pt x="497837" y="55267"/>
                  </a:lnTo>
                  <a:lnTo>
                    <a:pt x="458212" y="31883"/>
                  </a:lnTo>
                  <a:lnTo>
                    <a:pt x="415419" y="14524"/>
                  </a:lnTo>
                  <a:lnTo>
                    <a:pt x="369958" y="3719"/>
                  </a:lnTo>
                  <a:lnTo>
                    <a:pt x="322327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4468070" y="5150813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5097057" y="5314567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322325" y="0"/>
                  </a:moveTo>
                  <a:lnTo>
                    <a:pt x="274694" y="3719"/>
                  </a:lnTo>
                  <a:lnTo>
                    <a:pt x="229233" y="14524"/>
                  </a:lnTo>
                  <a:lnTo>
                    <a:pt x="186441" y="31883"/>
                  </a:lnTo>
                  <a:lnTo>
                    <a:pt x="146816" y="55267"/>
                  </a:lnTo>
                  <a:lnTo>
                    <a:pt x="110856" y="84144"/>
                  </a:lnTo>
                  <a:lnTo>
                    <a:pt x="79061" y="117984"/>
                  </a:lnTo>
                  <a:lnTo>
                    <a:pt x="51928" y="156255"/>
                  </a:lnTo>
                  <a:lnTo>
                    <a:pt x="29957" y="198428"/>
                  </a:lnTo>
                  <a:lnTo>
                    <a:pt x="13646" y="243972"/>
                  </a:lnTo>
                  <a:lnTo>
                    <a:pt x="3494" y="292356"/>
                  </a:lnTo>
                  <a:lnTo>
                    <a:pt x="0" y="343050"/>
                  </a:lnTo>
                  <a:lnTo>
                    <a:pt x="3494" y="393743"/>
                  </a:lnTo>
                  <a:lnTo>
                    <a:pt x="13646" y="442127"/>
                  </a:lnTo>
                  <a:lnTo>
                    <a:pt x="29957" y="487671"/>
                  </a:lnTo>
                  <a:lnTo>
                    <a:pt x="51928" y="529845"/>
                  </a:lnTo>
                  <a:lnTo>
                    <a:pt x="79061" y="568116"/>
                  </a:lnTo>
                  <a:lnTo>
                    <a:pt x="110856" y="601956"/>
                  </a:lnTo>
                  <a:lnTo>
                    <a:pt x="146816" y="630833"/>
                  </a:lnTo>
                  <a:lnTo>
                    <a:pt x="186441" y="654217"/>
                  </a:lnTo>
                  <a:lnTo>
                    <a:pt x="229233" y="671576"/>
                  </a:lnTo>
                  <a:lnTo>
                    <a:pt x="274694" y="682381"/>
                  </a:lnTo>
                  <a:lnTo>
                    <a:pt x="322325" y="686100"/>
                  </a:lnTo>
                  <a:lnTo>
                    <a:pt x="369957" y="682381"/>
                  </a:lnTo>
                  <a:lnTo>
                    <a:pt x="415418" y="671576"/>
                  </a:lnTo>
                  <a:lnTo>
                    <a:pt x="458211" y="654217"/>
                  </a:lnTo>
                  <a:lnTo>
                    <a:pt x="497836" y="630833"/>
                  </a:lnTo>
                  <a:lnTo>
                    <a:pt x="533796" y="601956"/>
                  </a:lnTo>
                  <a:lnTo>
                    <a:pt x="565592" y="568116"/>
                  </a:lnTo>
                  <a:lnTo>
                    <a:pt x="592724" y="529845"/>
                  </a:lnTo>
                  <a:lnTo>
                    <a:pt x="614695" y="487671"/>
                  </a:lnTo>
                  <a:lnTo>
                    <a:pt x="631006" y="442127"/>
                  </a:lnTo>
                  <a:lnTo>
                    <a:pt x="641158" y="393743"/>
                  </a:lnTo>
                  <a:lnTo>
                    <a:pt x="644653" y="343050"/>
                  </a:lnTo>
                  <a:lnTo>
                    <a:pt x="641158" y="292356"/>
                  </a:lnTo>
                  <a:lnTo>
                    <a:pt x="631006" y="243972"/>
                  </a:lnTo>
                  <a:lnTo>
                    <a:pt x="614695" y="198428"/>
                  </a:lnTo>
                  <a:lnTo>
                    <a:pt x="592724" y="156255"/>
                  </a:lnTo>
                  <a:lnTo>
                    <a:pt x="565592" y="117984"/>
                  </a:lnTo>
                  <a:lnTo>
                    <a:pt x="533796" y="84144"/>
                  </a:lnTo>
                  <a:lnTo>
                    <a:pt x="497836" y="55267"/>
                  </a:lnTo>
                  <a:lnTo>
                    <a:pt x="458211" y="31883"/>
                  </a:lnTo>
                  <a:lnTo>
                    <a:pt x="415418" y="14524"/>
                  </a:lnTo>
                  <a:lnTo>
                    <a:pt x="369957" y="3719"/>
                  </a:lnTo>
                  <a:lnTo>
                    <a:pt x="322325" y="0"/>
                  </a:lnTo>
                  <a:close/>
                </a:path>
              </a:pathLst>
            </a:custGeom>
            <a:solidFill>
              <a:srgbClr val="030593">
                <a:alpha val="3372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5097057" y="5314567"/>
              <a:ext cx="645160" cy="686435"/>
            </a:xfrm>
            <a:custGeom>
              <a:avLst/>
              <a:gdLst/>
              <a:ahLst/>
              <a:cxnLst/>
              <a:rect l="l" t="t" r="r" b="b"/>
              <a:pathLst>
                <a:path w="645160" h="686435">
                  <a:moveTo>
                    <a:pt x="0" y="343050"/>
                  </a:moveTo>
                  <a:lnTo>
                    <a:pt x="3494" y="292357"/>
                  </a:lnTo>
                  <a:lnTo>
                    <a:pt x="13647" y="243972"/>
                  </a:lnTo>
                  <a:lnTo>
                    <a:pt x="29957" y="198429"/>
                  </a:lnTo>
                  <a:lnTo>
                    <a:pt x="51928" y="156255"/>
                  </a:lnTo>
                  <a:lnTo>
                    <a:pt x="79061" y="117984"/>
                  </a:lnTo>
                  <a:lnTo>
                    <a:pt x="110856" y="84144"/>
                  </a:lnTo>
                  <a:lnTo>
                    <a:pt x="146816" y="55267"/>
                  </a:lnTo>
                  <a:lnTo>
                    <a:pt x="186442" y="31883"/>
                  </a:lnTo>
                  <a:lnTo>
                    <a:pt x="229234" y="14524"/>
                  </a:lnTo>
                  <a:lnTo>
                    <a:pt x="274695" y="3719"/>
                  </a:lnTo>
                  <a:lnTo>
                    <a:pt x="322327" y="0"/>
                  </a:lnTo>
                  <a:lnTo>
                    <a:pt x="369958" y="3719"/>
                  </a:lnTo>
                  <a:lnTo>
                    <a:pt x="415419" y="14524"/>
                  </a:lnTo>
                  <a:lnTo>
                    <a:pt x="458211" y="31883"/>
                  </a:lnTo>
                  <a:lnTo>
                    <a:pt x="497837" y="55267"/>
                  </a:lnTo>
                  <a:lnTo>
                    <a:pt x="533797" y="84144"/>
                  </a:lnTo>
                  <a:lnTo>
                    <a:pt x="565592" y="117984"/>
                  </a:lnTo>
                  <a:lnTo>
                    <a:pt x="592725" y="156255"/>
                  </a:lnTo>
                  <a:lnTo>
                    <a:pt x="614696" y="198429"/>
                  </a:lnTo>
                  <a:lnTo>
                    <a:pt x="631006" y="243972"/>
                  </a:lnTo>
                  <a:lnTo>
                    <a:pt x="641159" y="292357"/>
                  </a:lnTo>
                  <a:lnTo>
                    <a:pt x="644654" y="343050"/>
                  </a:lnTo>
                  <a:lnTo>
                    <a:pt x="641159" y="393744"/>
                  </a:lnTo>
                  <a:lnTo>
                    <a:pt x="631006" y="442128"/>
                  </a:lnTo>
                  <a:lnTo>
                    <a:pt x="614696" y="487671"/>
                  </a:lnTo>
                  <a:lnTo>
                    <a:pt x="592725" y="529845"/>
                  </a:lnTo>
                  <a:lnTo>
                    <a:pt x="565592" y="568116"/>
                  </a:lnTo>
                  <a:lnTo>
                    <a:pt x="533797" y="601956"/>
                  </a:lnTo>
                  <a:lnTo>
                    <a:pt x="497837" y="630833"/>
                  </a:lnTo>
                  <a:lnTo>
                    <a:pt x="458211" y="654217"/>
                  </a:lnTo>
                  <a:lnTo>
                    <a:pt x="415419" y="671576"/>
                  </a:lnTo>
                  <a:lnTo>
                    <a:pt x="369958" y="682381"/>
                  </a:lnTo>
                  <a:lnTo>
                    <a:pt x="322327" y="686101"/>
                  </a:lnTo>
                  <a:lnTo>
                    <a:pt x="274695" y="682381"/>
                  </a:lnTo>
                  <a:lnTo>
                    <a:pt x="229234" y="671576"/>
                  </a:lnTo>
                  <a:lnTo>
                    <a:pt x="186442" y="654217"/>
                  </a:lnTo>
                  <a:lnTo>
                    <a:pt x="146816" y="630833"/>
                  </a:lnTo>
                  <a:lnTo>
                    <a:pt x="110856" y="601956"/>
                  </a:lnTo>
                  <a:lnTo>
                    <a:pt x="79061" y="568116"/>
                  </a:lnTo>
                  <a:lnTo>
                    <a:pt x="51928" y="529845"/>
                  </a:lnTo>
                  <a:lnTo>
                    <a:pt x="29957" y="487671"/>
                  </a:lnTo>
                  <a:lnTo>
                    <a:pt x="13647" y="442128"/>
                  </a:lnTo>
                  <a:lnTo>
                    <a:pt x="3494" y="393744"/>
                  </a:lnTo>
                  <a:lnTo>
                    <a:pt x="0" y="343050"/>
                  </a:lnTo>
                  <a:close/>
                </a:path>
              </a:pathLst>
            </a:custGeom>
            <a:ln w="19050">
              <a:solidFill>
                <a:srgbClr val="0C44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3" name="object 193"/>
          <p:cNvSpPr txBox="1"/>
          <p:nvPr/>
        </p:nvSpPr>
        <p:spPr>
          <a:xfrm>
            <a:off x="690360" y="3449828"/>
            <a:ext cx="9214485" cy="1019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30">
                <a:latin typeface="Arial"/>
                <a:cs typeface="Arial"/>
              </a:rPr>
              <a:t>Damped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MD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with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central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force.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3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145">
                <a:latin typeface="Arial"/>
                <a:cs typeface="Arial"/>
              </a:rPr>
              <a:t>NVE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Simulation</a:t>
            </a:r>
            <a:r>
              <a:rPr dirty="0" sz="1800" spc="-10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randomize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starting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configuration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6174740" y="535939"/>
            <a:ext cx="38538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0">
                <a:latin typeface="Arial"/>
                <a:cs typeface="Arial"/>
              </a:rPr>
              <a:t>Basic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potentials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the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model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228" y="593633"/>
            <a:ext cx="11960860" cy="6264910"/>
            <a:chOff x="231228" y="593633"/>
            <a:chExt cx="11960860" cy="6264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9339" y="3054993"/>
              <a:ext cx="4379918" cy="37962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3025" y="4785727"/>
              <a:ext cx="2607945" cy="2072639"/>
            </a:xfrm>
            <a:custGeom>
              <a:avLst/>
              <a:gdLst/>
              <a:ahLst/>
              <a:cxnLst/>
              <a:rect l="l" t="t" r="r" b="b"/>
              <a:pathLst>
                <a:path w="2607945" h="2072640">
                  <a:moveTo>
                    <a:pt x="2607811" y="0"/>
                  </a:moveTo>
                  <a:lnTo>
                    <a:pt x="667255" y="0"/>
                  </a:lnTo>
                  <a:lnTo>
                    <a:pt x="0" y="579006"/>
                  </a:lnTo>
                  <a:lnTo>
                    <a:pt x="1295772" y="2072272"/>
                  </a:lnTo>
                  <a:lnTo>
                    <a:pt x="2607811" y="2072272"/>
                  </a:lnTo>
                  <a:lnTo>
                    <a:pt x="26078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228" y="593633"/>
              <a:ext cx="11960771" cy="399592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31910" y="3212103"/>
            <a:ext cx="2047239" cy="3898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400" spc="105">
                <a:latin typeface="Times New Roman"/>
                <a:cs typeface="Times New Roman"/>
              </a:rPr>
              <a:t>Random</a:t>
            </a:r>
            <a:r>
              <a:rPr dirty="0" sz="2400" spc="20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Walks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12210" y="2915101"/>
            <a:ext cx="1927860" cy="7004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R="1905">
              <a:lnSpc>
                <a:spcPts val="2660"/>
              </a:lnSpc>
              <a:spcBef>
                <a:spcPts val="90"/>
              </a:spcBef>
            </a:pPr>
            <a:r>
              <a:rPr dirty="0" sz="2400" spc="35">
                <a:latin typeface="Times New Roman"/>
                <a:cs typeface="Times New Roman"/>
              </a:rPr>
              <a:t>Collapsed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660"/>
              </a:lnSpc>
            </a:pPr>
            <a:r>
              <a:rPr dirty="0" sz="2400" spc="105">
                <a:latin typeface="Times New Roman"/>
                <a:cs typeface="Times New Roman"/>
              </a:rPr>
              <a:t>Random</a:t>
            </a:r>
            <a:r>
              <a:rPr dirty="0" sz="2400" spc="20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Walk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95853" y="2902401"/>
            <a:ext cx="2468880" cy="7124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7620">
              <a:lnSpc>
                <a:spcPts val="2710"/>
              </a:lnSpc>
              <a:spcBef>
                <a:spcPts val="90"/>
              </a:spcBef>
            </a:pPr>
            <a:r>
              <a:rPr dirty="0" sz="2400" spc="95">
                <a:latin typeface="Times New Roman"/>
                <a:cs typeface="Times New Roman"/>
              </a:rPr>
              <a:t>Protein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710"/>
              </a:lnSpc>
            </a:pPr>
            <a:r>
              <a:rPr dirty="0" sz="2400" spc="95">
                <a:latin typeface="Times New Roman"/>
                <a:cs typeface="Times New Roman"/>
              </a:rPr>
              <a:t>Crystal</a:t>
            </a:r>
            <a:r>
              <a:rPr dirty="0" sz="2400" spc="215">
                <a:latin typeface="Times New Roman"/>
                <a:cs typeface="Times New Roman"/>
              </a:rPr>
              <a:t> </a:t>
            </a:r>
            <a:r>
              <a:rPr dirty="0" sz="2400" spc="85">
                <a:latin typeface="Times New Roman"/>
                <a:cs typeface="Times New Roman"/>
              </a:rPr>
              <a:t>Structures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8138" y="6208364"/>
            <a:ext cx="12255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-50" i="1">
                <a:latin typeface="Menlo"/>
                <a:cs typeface="Menlo"/>
              </a:rPr>
              <a:t>k</a:t>
            </a:r>
            <a:endParaRPr sz="1250">
              <a:latin typeface="Menlo"/>
              <a:cs typeface="Menl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0765" y="5951787"/>
            <a:ext cx="13970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800" spc="-5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62470" y="6289395"/>
            <a:ext cx="855980" cy="0"/>
          </a:xfrm>
          <a:custGeom>
            <a:avLst/>
            <a:gdLst/>
            <a:ahLst/>
            <a:cxnLst/>
            <a:rect l="l" t="t" r="r" b="b"/>
            <a:pathLst>
              <a:path w="855979" h="0">
                <a:moveTo>
                  <a:pt x="0" y="0"/>
                </a:moveTo>
                <a:lnTo>
                  <a:pt x="855878" y="0"/>
                </a:lnTo>
              </a:path>
            </a:pathLst>
          </a:custGeom>
          <a:ln w="90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549770" y="6262089"/>
            <a:ext cx="93218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800" spc="235" i="1">
                <a:latin typeface="Times New Roman"/>
                <a:cs typeface="Times New Roman"/>
              </a:rPr>
              <a:t>j</a:t>
            </a:r>
            <a:r>
              <a:rPr dirty="0" sz="1800" spc="50" i="1">
                <a:latin typeface="Times New Roman"/>
                <a:cs typeface="Times New Roman"/>
              </a:rPr>
              <a:t> </a:t>
            </a:r>
            <a:r>
              <a:rPr dirty="0" sz="1800" spc="790" i="1">
                <a:latin typeface="Arial"/>
                <a:cs typeface="Arial"/>
              </a:rPr>
              <a:t>-</a:t>
            </a:r>
            <a:r>
              <a:rPr dirty="0" sz="1800" spc="-105" i="1">
                <a:latin typeface="Arial"/>
                <a:cs typeface="Arial"/>
              </a:rPr>
              <a:t> </a:t>
            </a:r>
            <a:r>
              <a:rPr dirty="0" sz="1800" spc="114" i="1">
                <a:latin typeface="Times New Roman"/>
                <a:cs typeface="Times New Roman"/>
              </a:rPr>
              <a:t>i</a:t>
            </a:r>
            <a:r>
              <a:rPr dirty="0" sz="1800" spc="-55" i="1">
                <a:latin typeface="Times New Roman"/>
                <a:cs typeface="Times New Roman"/>
              </a:rPr>
              <a:t> </a:t>
            </a:r>
            <a:r>
              <a:rPr dirty="0" sz="1800" spc="350">
                <a:latin typeface="Times New Roman"/>
                <a:cs typeface="Times New Roman"/>
              </a:rPr>
              <a:t>+1 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70914" y="5878745"/>
            <a:ext cx="342900" cy="786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2540">
              <a:lnSpc>
                <a:spcPts val="785"/>
              </a:lnSpc>
              <a:spcBef>
                <a:spcPts val="105"/>
              </a:spcBef>
            </a:pPr>
            <a:r>
              <a:rPr dirty="0" sz="1250" spc="-50" i="1">
                <a:latin typeface="Menlo"/>
                <a:cs typeface="Menlo"/>
              </a:rPr>
              <a:t>j</a:t>
            </a:r>
            <a:endParaRPr sz="1250">
              <a:latin typeface="Menlo"/>
              <a:cs typeface="Menlo"/>
            </a:endParaRPr>
          </a:p>
          <a:p>
            <a:pPr marL="12700">
              <a:lnSpc>
                <a:spcPts val="1445"/>
              </a:lnSpc>
            </a:pPr>
            <a:r>
              <a:rPr dirty="0" sz="1800" spc="-50">
                <a:latin typeface="Lucida Grande"/>
                <a:cs typeface="Lucida Grande"/>
              </a:rPr>
              <a:t>X</a:t>
            </a:r>
            <a:endParaRPr sz="1800">
              <a:latin typeface="Lucida Grande"/>
              <a:cs typeface="Lucida Grande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1800">
              <a:latin typeface="Lucida Grande"/>
              <a:cs typeface="Lucida Grande"/>
            </a:endParaRPr>
          </a:p>
          <a:p>
            <a:pPr algn="ctr" marL="11430">
              <a:lnSpc>
                <a:spcPct val="100000"/>
              </a:lnSpc>
            </a:pPr>
            <a:r>
              <a:rPr dirty="0" sz="1250" spc="35" i="1">
                <a:latin typeface="Menlo"/>
                <a:cs typeface="Menlo"/>
              </a:rPr>
              <a:t>k</a:t>
            </a:r>
            <a:r>
              <a:rPr dirty="0" sz="1250" spc="35">
                <a:latin typeface="Times New Roman"/>
                <a:cs typeface="Times New Roman"/>
              </a:rPr>
              <a:t>=</a:t>
            </a:r>
            <a:r>
              <a:rPr dirty="0" sz="1250" spc="35" i="1">
                <a:latin typeface="Menlo"/>
                <a:cs typeface="Menlo"/>
              </a:rPr>
              <a:t>i</a:t>
            </a:r>
            <a:endParaRPr sz="1250">
              <a:latin typeface="Menlo"/>
              <a:cs typeface="Menl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17311" y="6105864"/>
            <a:ext cx="15367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800" spc="-770" i="1">
                <a:latin typeface="Times New Roman"/>
                <a:cs typeface="Times New Roman"/>
              </a:rPr>
              <a:t>~</a:t>
            </a:r>
            <a:r>
              <a:rPr dirty="0" sz="1800" spc="40" b="1"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45693" y="6208364"/>
            <a:ext cx="12255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-50" i="1">
                <a:latin typeface="Menlo"/>
                <a:cs typeface="Menlo"/>
              </a:rPr>
              <a:t>k</a:t>
            </a:r>
            <a:endParaRPr sz="1250">
              <a:latin typeface="Menlo"/>
              <a:cs typeface="Menl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3023" y="6205577"/>
            <a:ext cx="114300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-50" i="1">
                <a:latin typeface="Menlo"/>
                <a:cs typeface="Menlo"/>
              </a:rPr>
              <a:t>g</a:t>
            </a:r>
            <a:endParaRPr sz="1250">
              <a:latin typeface="Menlo"/>
              <a:cs typeface="Menl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0088" y="6103100"/>
            <a:ext cx="100838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800" spc="250" i="1">
                <a:latin typeface="Times New Roman"/>
                <a:cs typeface="Times New Roman"/>
              </a:rPr>
              <a:t>R</a:t>
            </a:r>
            <a:r>
              <a:rPr dirty="0" sz="1800" spc="385" i="1">
                <a:latin typeface="Times New Roman"/>
                <a:cs typeface="Times New Roman"/>
              </a:rPr>
              <a:t> </a:t>
            </a:r>
            <a:r>
              <a:rPr dirty="0" sz="1800" spc="80">
                <a:latin typeface="Times New Roman"/>
                <a:cs typeface="Times New Roman"/>
              </a:rPr>
              <a:t>(</a:t>
            </a:r>
            <a:r>
              <a:rPr dirty="0" sz="1800" spc="80" i="1">
                <a:latin typeface="Times New Roman"/>
                <a:cs typeface="Times New Roman"/>
              </a:rPr>
              <a:t>i,</a:t>
            </a:r>
            <a:r>
              <a:rPr dirty="0" sz="1800" spc="-145" i="1">
                <a:latin typeface="Times New Roman"/>
                <a:cs typeface="Times New Roman"/>
              </a:rPr>
              <a:t> </a:t>
            </a:r>
            <a:r>
              <a:rPr dirty="0" sz="1800" spc="210" i="1">
                <a:latin typeface="Times New Roman"/>
                <a:cs typeface="Times New Roman"/>
              </a:rPr>
              <a:t>j</a:t>
            </a:r>
            <a:r>
              <a:rPr dirty="0" sz="1800" spc="210">
                <a:latin typeface="Times New Roman"/>
                <a:cs typeface="Times New Roman"/>
              </a:rPr>
              <a:t>)</a:t>
            </a:r>
            <a:r>
              <a:rPr dirty="0" sz="1800" spc="55">
                <a:latin typeface="Times New Roman"/>
                <a:cs typeface="Times New Roman"/>
              </a:rPr>
              <a:t> </a:t>
            </a:r>
            <a:r>
              <a:rPr dirty="0" sz="1800" spc="320">
                <a:latin typeface="Times New Roman"/>
                <a:cs typeface="Times New Roman"/>
              </a:rPr>
              <a:t>=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06275" y="5713634"/>
            <a:ext cx="15875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800" spc="310">
                <a:latin typeface="Lucida Grande"/>
                <a:cs typeface="Lucida Grande"/>
              </a:rPr>
              <a:t>"</a:t>
            </a:r>
            <a:endParaRPr sz="1800">
              <a:latin typeface="Lucida Grande"/>
              <a:cs typeface="Lucida Gran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37450" y="5949024"/>
            <a:ext cx="13970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800" spc="-50"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79155" y="6286609"/>
            <a:ext cx="855980" cy="0"/>
          </a:xfrm>
          <a:custGeom>
            <a:avLst/>
            <a:gdLst/>
            <a:ahLst/>
            <a:cxnLst/>
            <a:rect l="l" t="t" r="r" b="b"/>
            <a:pathLst>
              <a:path w="855980" h="0">
                <a:moveTo>
                  <a:pt x="0" y="0"/>
                </a:moveTo>
                <a:lnTo>
                  <a:pt x="855878" y="0"/>
                </a:lnTo>
              </a:path>
            </a:pathLst>
          </a:custGeom>
          <a:ln w="90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666455" y="6259326"/>
            <a:ext cx="93218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800" spc="235" i="1">
                <a:latin typeface="Times New Roman"/>
                <a:cs typeface="Times New Roman"/>
              </a:rPr>
              <a:t>j</a:t>
            </a:r>
            <a:r>
              <a:rPr dirty="0" sz="1800" spc="50" i="1">
                <a:latin typeface="Times New Roman"/>
                <a:cs typeface="Times New Roman"/>
              </a:rPr>
              <a:t> </a:t>
            </a:r>
            <a:r>
              <a:rPr dirty="0" sz="1800" spc="790" i="1">
                <a:latin typeface="Arial"/>
                <a:cs typeface="Arial"/>
              </a:rPr>
              <a:t>-</a:t>
            </a:r>
            <a:r>
              <a:rPr dirty="0" sz="1800" spc="-105" i="1">
                <a:latin typeface="Arial"/>
                <a:cs typeface="Arial"/>
              </a:rPr>
              <a:t> </a:t>
            </a:r>
            <a:r>
              <a:rPr dirty="0" sz="1800" spc="114" i="1">
                <a:latin typeface="Times New Roman"/>
                <a:cs typeface="Times New Roman"/>
              </a:rPr>
              <a:t>i</a:t>
            </a:r>
            <a:r>
              <a:rPr dirty="0" sz="1800" spc="-55" i="1">
                <a:latin typeface="Times New Roman"/>
                <a:cs typeface="Times New Roman"/>
              </a:rPr>
              <a:t> </a:t>
            </a:r>
            <a:r>
              <a:rPr dirty="0" sz="1800" spc="350">
                <a:latin typeface="Times New Roman"/>
                <a:cs typeface="Times New Roman"/>
              </a:rPr>
              <a:t>+1 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09809" y="5875982"/>
            <a:ext cx="10096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-105" i="1">
                <a:latin typeface="Menlo"/>
                <a:cs typeface="Menlo"/>
              </a:rPr>
              <a:t>j</a:t>
            </a:r>
            <a:endParaRPr sz="1250">
              <a:latin typeface="Menlo"/>
              <a:cs typeface="Menl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87599" y="5886730"/>
            <a:ext cx="34163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800" spc="-50">
                <a:latin typeface="Lucida Grande"/>
                <a:cs typeface="Lucida Grande"/>
              </a:rPr>
              <a:t>X</a:t>
            </a:r>
            <a:endParaRPr sz="1800">
              <a:latin typeface="Lucida Grande"/>
              <a:cs typeface="Lucida Gran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99623" y="6445356"/>
            <a:ext cx="33083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35" i="1">
                <a:latin typeface="Menlo"/>
                <a:cs typeface="Menlo"/>
              </a:rPr>
              <a:t>k</a:t>
            </a:r>
            <a:r>
              <a:rPr dirty="0" sz="1250" spc="35">
                <a:latin typeface="Times New Roman"/>
                <a:cs typeface="Times New Roman"/>
              </a:rPr>
              <a:t>=</a:t>
            </a:r>
            <a:r>
              <a:rPr dirty="0" sz="1250" spc="35" i="1">
                <a:latin typeface="Menlo"/>
                <a:cs typeface="Menlo"/>
              </a:rPr>
              <a:t>i</a:t>
            </a:r>
            <a:endParaRPr sz="1250">
              <a:latin typeface="Menlo"/>
              <a:cs typeface="Menl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16425" y="6103100"/>
            <a:ext cx="126492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90"/>
              </a:spcBef>
            </a:pPr>
            <a:r>
              <a:rPr dirty="0" sz="1800" spc="-95">
                <a:latin typeface="Times New Roman"/>
                <a:cs typeface="Times New Roman"/>
              </a:rPr>
              <a:t>(</a:t>
            </a:r>
            <a:r>
              <a:rPr dirty="0" baseline="1543" sz="2700" spc="-1147" i="1">
                <a:latin typeface="Times New Roman"/>
                <a:cs typeface="Times New Roman"/>
              </a:rPr>
              <a:t>~</a:t>
            </a:r>
            <a:r>
              <a:rPr dirty="0" sz="1800" spc="45" b="1">
                <a:latin typeface="Arial"/>
                <a:cs typeface="Arial"/>
              </a:rPr>
              <a:t>r</a:t>
            </a:r>
            <a:r>
              <a:rPr dirty="0" baseline="-11111" sz="1875" spc="67" i="1">
                <a:latin typeface="Menlo"/>
                <a:cs typeface="Menlo"/>
              </a:rPr>
              <a:t>k</a:t>
            </a:r>
            <a:r>
              <a:rPr dirty="0" baseline="-11111" sz="1875" spc="-322" i="1">
                <a:latin typeface="Menlo"/>
                <a:cs typeface="Menlo"/>
              </a:rPr>
              <a:t> </a:t>
            </a:r>
            <a:r>
              <a:rPr dirty="0" sz="1800" spc="790" i="1">
                <a:latin typeface="Arial"/>
                <a:cs typeface="Arial"/>
              </a:rPr>
              <a:t>-</a:t>
            </a:r>
            <a:r>
              <a:rPr dirty="0" sz="1800" spc="-90" i="1">
                <a:latin typeface="Arial"/>
                <a:cs typeface="Arial"/>
              </a:rPr>
              <a:t> </a:t>
            </a:r>
            <a:r>
              <a:rPr dirty="0" sz="1800" spc="-260" i="1">
                <a:latin typeface="Arial"/>
                <a:cs typeface="Arial"/>
              </a:rPr>
              <a:t>h</a:t>
            </a:r>
            <a:r>
              <a:rPr dirty="0" baseline="1543" sz="2700" spc="-1252" i="1">
                <a:latin typeface="Times New Roman"/>
                <a:cs typeface="Times New Roman"/>
              </a:rPr>
              <a:t>~</a:t>
            </a:r>
            <a:r>
              <a:rPr dirty="0" sz="1800" spc="-25" b="1">
                <a:latin typeface="Arial"/>
                <a:cs typeface="Arial"/>
              </a:rPr>
              <a:t>r</a:t>
            </a:r>
            <a:r>
              <a:rPr dirty="0" baseline="-11111" sz="1875" spc="-37" i="1">
                <a:latin typeface="Menlo"/>
                <a:cs typeface="Menlo"/>
              </a:rPr>
              <a:t>k</a:t>
            </a:r>
            <a:r>
              <a:rPr dirty="0" baseline="-11111" sz="1875" spc="-944" i="1">
                <a:latin typeface="Menlo"/>
                <a:cs typeface="Menlo"/>
              </a:rPr>
              <a:t> </a:t>
            </a:r>
            <a:r>
              <a:rPr dirty="0" sz="1800" spc="130" i="1">
                <a:latin typeface="Arial"/>
                <a:cs typeface="Arial"/>
              </a:rPr>
              <a:t>i</a:t>
            </a:r>
            <a:r>
              <a:rPr dirty="0" sz="1800" spc="130">
                <a:latin typeface="Times New Roman"/>
                <a:cs typeface="Times New Roman"/>
              </a:rPr>
              <a:t>)</a:t>
            </a:r>
            <a:r>
              <a:rPr dirty="0" baseline="40000" sz="1875" spc="195">
                <a:latin typeface="Times New Roman"/>
                <a:cs typeface="Times New Roman"/>
              </a:rPr>
              <a:t>2</a:t>
            </a:r>
            <a:endParaRPr baseline="40000" sz="1875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29163" y="5735694"/>
            <a:ext cx="433070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baseline="4629" sz="2700" spc="-30">
                <a:latin typeface="Lucida Grande"/>
                <a:cs typeface="Lucida Grande"/>
              </a:rPr>
              <a:t>#</a:t>
            </a:r>
            <a:r>
              <a:rPr dirty="0" sz="1250" spc="-20">
                <a:latin typeface="Times New Roman"/>
                <a:cs typeface="Times New Roman"/>
              </a:rPr>
              <a:t>1</a:t>
            </a:r>
            <a:r>
              <a:rPr dirty="0" sz="1250" spc="-20" i="1">
                <a:latin typeface="Menlo"/>
                <a:cs typeface="Menlo"/>
              </a:rPr>
              <a:t>/</a:t>
            </a:r>
            <a:r>
              <a:rPr dirty="0" sz="1250" spc="-2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86226" y="6105864"/>
            <a:ext cx="898525" cy="299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7650" algn="l"/>
              </a:tabLst>
            </a:pPr>
            <a:r>
              <a:rPr dirty="0" sz="1800" spc="-50" i="1">
                <a:latin typeface="Times New Roman"/>
                <a:cs typeface="Times New Roman"/>
              </a:rPr>
              <a:t>,</a:t>
            </a:r>
            <a:r>
              <a:rPr dirty="0" sz="1800" i="1">
                <a:latin typeface="Times New Roman"/>
                <a:cs typeface="Times New Roman"/>
              </a:rPr>
              <a:t>	</a:t>
            </a:r>
            <a:r>
              <a:rPr dirty="0" sz="1800" spc="-275" i="1">
                <a:latin typeface="Arial"/>
                <a:cs typeface="Arial"/>
              </a:rPr>
              <a:t>h</a:t>
            </a:r>
            <a:r>
              <a:rPr dirty="0" sz="1800" spc="-844" i="1">
                <a:latin typeface="Times New Roman"/>
                <a:cs typeface="Times New Roman"/>
              </a:rPr>
              <a:t>~</a:t>
            </a:r>
            <a:r>
              <a:rPr dirty="0" sz="1800" spc="-35" b="1">
                <a:latin typeface="Arial"/>
                <a:cs typeface="Arial"/>
              </a:rPr>
              <a:t>r</a:t>
            </a:r>
            <a:r>
              <a:rPr dirty="0" sz="1800" spc="380" b="1">
                <a:latin typeface="Arial"/>
                <a:cs typeface="Arial"/>
              </a:rPr>
              <a:t> </a:t>
            </a:r>
            <a:r>
              <a:rPr dirty="0" sz="1800" spc="290" i="1">
                <a:latin typeface="Arial"/>
                <a:cs typeface="Arial"/>
              </a:rPr>
              <a:t>i</a:t>
            </a:r>
            <a:r>
              <a:rPr dirty="0" sz="1800" i="1">
                <a:latin typeface="Arial"/>
                <a:cs typeface="Arial"/>
              </a:rPr>
              <a:t> </a:t>
            </a:r>
            <a:r>
              <a:rPr dirty="0" sz="1800" spc="320">
                <a:latin typeface="Times New Roman"/>
                <a:cs typeface="Times New Roman"/>
              </a:rPr>
              <a:t>=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5155" y="4927001"/>
            <a:ext cx="6812280" cy="1769745"/>
          </a:xfrm>
          <a:custGeom>
            <a:avLst/>
            <a:gdLst/>
            <a:ahLst/>
            <a:cxnLst/>
            <a:rect l="l" t="t" r="r" b="b"/>
            <a:pathLst>
              <a:path w="6812280" h="1769745">
                <a:moveTo>
                  <a:pt x="0" y="294943"/>
                </a:moveTo>
                <a:lnTo>
                  <a:pt x="3860" y="247102"/>
                </a:lnTo>
                <a:lnTo>
                  <a:pt x="15036" y="201718"/>
                </a:lnTo>
                <a:lnTo>
                  <a:pt x="32921" y="159400"/>
                </a:lnTo>
                <a:lnTo>
                  <a:pt x="56906" y="120753"/>
                </a:lnTo>
                <a:lnTo>
                  <a:pt x="86386" y="86387"/>
                </a:lnTo>
                <a:lnTo>
                  <a:pt x="120753" y="56907"/>
                </a:lnTo>
                <a:lnTo>
                  <a:pt x="159399" y="32921"/>
                </a:lnTo>
                <a:lnTo>
                  <a:pt x="201718" y="15036"/>
                </a:lnTo>
                <a:lnTo>
                  <a:pt x="247101" y="3860"/>
                </a:lnTo>
                <a:lnTo>
                  <a:pt x="294943" y="0"/>
                </a:lnTo>
                <a:lnTo>
                  <a:pt x="6516770" y="0"/>
                </a:lnTo>
                <a:lnTo>
                  <a:pt x="6564611" y="3860"/>
                </a:lnTo>
                <a:lnTo>
                  <a:pt x="6609994" y="15036"/>
                </a:lnTo>
                <a:lnTo>
                  <a:pt x="6652313" y="32921"/>
                </a:lnTo>
                <a:lnTo>
                  <a:pt x="6690959" y="56907"/>
                </a:lnTo>
                <a:lnTo>
                  <a:pt x="6725326" y="86387"/>
                </a:lnTo>
                <a:lnTo>
                  <a:pt x="6754806" y="120753"/>
                </a:lnTo>
                <a:lnTo>
                  <a:pt x="6778792" y="159400"/>
                </a:lnTo>
                <a:lnTo>
                  <a:pt x="6796676" y="201718"/>
                </a:lnTo>
                <a:lnTo>
                  <a:pt x="6807852" y="247102"/>
                </a:lnTo>
                <a:lnTo>
                  <a:pt x="6811713" y="294943"/>
                </a:lnTo>
                <a:lnTo>
                  <a:pt x="6811713" y="1474689"/>
                </a:lnTo>
                <a:lnTo>
                  <a:pt x="6807852" y="1522530"/>
                </a:lnTo>
                <a:lnTo>
                  <a:pt x="6796676" y="1567914"/>
                </a:lnTo>
                <a:lnTo>
                  <a:pt x="6778792" y="1610232"/>
                </a:lnTo>
                <a:lnTo>
                  <a:pt x="6754806" y="1648879"/>
                </a:lnTo>
                <a:lnTo>
                  <a:pt x="6725326" y="1683245"/>
                </a:lnTo>
                <a:lnTo>
                  <a:pt x="6690959" y="1712725"/>
                </a:lnTo>
                <a:lnTo>
                  <a:pt x="6652313" y="1736711"/>
                </a:lnTo>
                <a:lnTo>
                  <a:pt x="6609994" y="1754596"/>
                </a:lnTo>
                <a:lnTo>
                  <a:pt x="6564611" y="1765772"/>
                </a:lnTo>
                <a:lnTo>
                  <a:pt x="6516770" y="1769633"/>
                </a:lnTo>
                <a:lnTo>
                  <a:pt x="294943" y="1769633"/>
                </a:lnTo>
                <a:lnTo>
                  <a:pt x="247101" y="1765772"/>
                </a:lnTo>
                <a:lnTo>
                  <a:pt x="201718" y="1754596"/>
                </a:lnTo>
                <a:lnTo>
                  <a:pt x="159399" y="1736711"/>
                </a:lnTo>
                <a:lnTo>
                  <a:pt x="120753" y="1712725"/>
                </a:lnTo>
                <a:lnTo>
                  <a:pt x="86386" y="1683245"/>
                </a:lnTo>
                <a:lnTo>
                  <a:pt x="56906" y="1648879"/>
                </a:lnTo>
                <a:lnTo>
                  <a:pt x="32921" y="1610232"/>
                </a:lnTo>
                <a:lnTo>
                  <a:pt x="15036" y="1567914"/>
                </a:lnTo>
                <a:lnTo>
                  <a:pt x="3860" y="1522530"/>
                </a:lnTo>
                <a:lnTo>
                  <a:pt x="0" y="1474689"/>
                </a:lnTo>
                <a:lnTo>
                  <a:pt x="0" y="294943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2573041" y="4502842"/>
            <a:ext cx="2452370" cy="3898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2400" spc="90">
                <a:latin typeface="Times New Roman"/>
                <a:cs typeface="Times New Roman"/>
              </a:rPr>
              <a:t>Computing</a:t>
            </a:r>
            <a:r>
              <a:rPr dirty="0" sz="2400" spc="220">
                <a:latin typeface="Times New Roman"/>
                <a:cs typeface="Times New Roman"/>
              </a:rPr>
              <a:t> </a:t>
            </a:r>
            <a:r>
              <a:rPr dirty="0" sz="2400" spc="145" i="1">
                <a:latin typeface="Times New Roman"/>
                <a:cs typeface="Times New Roman"/>
              </a:rPr>
              <a:t>R</a:t>
            </a:r>
            <a:r>
              <a:rPr dirty="0" baseline="-11784" sz="2475" spc="217" i="1">
                <a:latin typeface="Menlo"/>
                <a:cs typeface="Menlo"/>
              </a:rPr>
              <a:t>g</a:t>
            </a:r>
            <a:r>
              <a:rPr dirty="0" baseline="-11784" sz="2475" spc="-1214" i="1">
                <a:latin typeface="Menlo"/>
                <a:cs typeface="Menlo"/>
              </a:rPr>
              <a:t> </a:t>
            </a:r>
            <a:r>
              <a:rPr dirty="0" sz="2400" spc="130">
                <a:latin typeface="Times New Roman"/>
                <a:cs typeface="Times New Roman"/>
              </a:rPr>
              <a:t>(</a:t>
            </a:r>
            <a:r>
              <a:rPr dirty="0" sz="2400" spc="130" i="1">
                <a:latin typeface="Times New Roman"/>
                <a:cs typeface="Times New Roman"/>
              </a:rPr>
              <a:t>n</a:t>
            </a:r>
            <a:r>
              <a:rPr dirty="0" sz="2400" spc="13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444263" y="5999106"/>
            <a:ext cx="1563370" cy="680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2580"/>
              </a:lnSpc>
              <a:spcBef>
                <a:spcPts val="90"/>
              </a:spcBef>
            </a:pPr>
            <a:r>
              <a:rPr dirty="0" sz="2400" spc="55">
                <a:solidFill>
                  <a:srgbClr val="9B0007"/>
                </a:solidFill>
                <a:latin typeface="Times New Roman"/>
                <a:cs typeface="Times New Roman"/>
              </a:rPr>
              <a:t>subpolymer</a:t>
            </a:r>
            <a:endParaRPr sz="2400">
              <a:latin typeface="Times New Roman"/>
              <a:cs typeface="Times New Roman"/>
            </a:endParaRPr>
          </a:p>
          <a:p>
            <a:pPr marL="128905">
              <a:lnSpc>
                <a:spcPts val="2580"/>
              </a:lnSpc>
            </a:pPr>
            <a:r>
              <a:rPr dirty="0" sz="2400">
                <a:solidFill>
                  <a:srgbClr val="9B0007"/>
                </a:solidFill>
                <a:latin typeface="Times New Roman"/>
                <a:cs typeface="Times New Roman"/>
              </a:rPr>
              <a:t>size</a:t>
            </a:r>
            <a:r>
              <a:rPr dirty="0" sz="2400" spc="195">
                <a:solidFill>
                  <a:srgbClr val="9B0007"/>
                </a:solidFill>
                <a:latin typeface="Times New Roman"/>
                <a:cs typeface="Times New Roman"/>
              </a:rPr>
              <a:t> </a:t>
            </a:r>
            <a:r>
              <a:rPr dirty="0" sz="2400" spc="225" i="1">
                <a:solidFill>
                  <a:srgbClr val="9B0007"/>
                </a:solidFill>
                <a:latin typeface="Times New Roman"/>
                <a:cs typeface="Times New Roman"/>
              </a:rPr>
              <a:t>n</a:t>
            </a:r>
            <a:r>
              <a:rPr dirty="0" sz="2400" spc="65" i="1">
                <a:solidFill>
                  <a:srgbClr val="9B0007"/>
                </a:solidFill>
                <a:latin typeface="Times New Roman"/>
                <a:cs typeface="Times New Roman"/>
              </a:rPr>
              <a:t> </a:t>
            </a:r>
            <a:r>
              <a:rPr dirty="0" sz="2400" spc="495">
                <a:solidFill>
                  <a:srgbClr val="9B0007"/>
                </a:solidFill>
                <a:latin typeface="Times New Roman"/>
                <a:cs typeface="Times New Roman"/>
              </a:rPr>
              <a:t>=</a:t>
            </a:r>
            <a:r>
              <a:rPr dirty="0" sz="2400" spc="65">
                <a:solidFill>
                  <a:srgbClr val="9B0007"/>
                </a:solidFill>
                <a:latin typeface="Times New Roman"/>
                <a:cs typeface="Times New Roman"/>
              </a:rPr>
              <a:t> </a:t>
            </a:r>
            <a:r>
              <a:rPr dirty="0" sz="2400" spc="-50">
                <a:solidFill>
                  <a:srgbClr val="9B0007"/>
                </a:solidFill>
                <a:latin typeface="Times New Roman"/>
                <a:cs typeface="Times New Roman"/>
              </a:rPr>
              <a:t>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66092" y="735222"/>
            <a:ext cx="1575435" cy="3898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2400" spc="145" i="1">
                <a:latin typeface="Times New Roman"/>
                <a:cs typeface="Times New Roman"/>
              </a:rPr>
              <a:t>R</a:t>
            </a:r>
            <a:r>
              <a:rPr dirty="0" baseline="-11784" sz="2475" spc="217" i="1">
                <a:latin typeface="Menlo"/>
                <a:cs typeface="Menlo"/>
              </a:rPr>
              <a:t>g</a:t>
            </a:r>
            <a:r>
              <a:rPr dirty="0" baseline="-11784" sz="2475" spc="-1222" i="1">
                <a:latin typeface="Menlo"/>
                <a:cs typeface="Menlo"/>
              </a:rPr>
              <a:t> </a:t>
            </a:r>
            <a:r>
              <a:rPr dirty="0" sz="2400" spc="155">
                <a:latin typeface="Times New Roman"/>
                <a:cs typeface="Times New Roman"/>
              </a:rPr>
              <a:t>(</a:t>
            </a:r>
            <a:r>
              <a:rPr dirty="0" sz="2400" spc="155" i="1">
                <a:latin typeface="Times New Roman"/>
                <a:cs typeface="Times New Roman"/>
              </a:rPr>
              <a:t>n</a:t>
            </a:r>
            <a:r>
              <a:rPr dirty="0" sz="2400" spc="155">
                <a:latin typeface="Times New Roman"/>
                <a:cs typeface="Times New Roman"/>
              </a:rPr>
              <a:t>)</a:t>
            </a:r>
            <a:r>
              <a:rPr dirty="0" sz="2400" spc="65">
                <a:latin typeface="Times New Roman"/>
                <a:cs typeface="Times New Roman"/>
              </a:rPr>
              <a:t> </a:t>
            </a:r>
            <a:r>
              <a:rPr dirty="0" sz="2400" spc="1190" i="1">
                <a:latin typeface="Arial"/>
                <a:cs typeface="Arial"/>
              </a:rPr>
              <a:t>/</a:t>
            </a:r>
            <a:r>
              <a:rPr dirty="0" sz="2400" i="1">
                <a:latin typeface="Arial"/>
                <a:cs typeface="Arial"/>
              </a:rPr>
              <a:t> </a:t>
            </a:r>
            <a:r>
              <a:rPr dirty="0" sz="2400" spc="65" i="1">
                <a:latin typeface="Times New Roman"/>
                <a:cs typeface="Times New Roman"/>
              </a:rPr>
              <a:t>n</a:t>
            </a:r>
            <a:r>
              <a:rPr dirty="0" baseline="33670" sz="2475" spc="97" i="1">
                <a:latin typeface="Menlo"/>
                <a:cs typeface="Menlo"/>
              </a:rPr>
              <a:t>⌫</a:t>
            </a:r>
            <a:endParaRPr baseline="33670" sz="2475">
              <a:latin typeface="Menlo"/>
              <a:cs typeface="Menl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42732" y="686112"/>
            <a:ext cx="3455035" cy="3898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90"/>
              </a:spcBef>
              <a:tabLst>
                <a:tab pos="1904364" algn="l"/>
              </a:tabLst>
            </a:pPr>
            <a:r>
              <a:rPr dirty="0" sz="2400" spc="145" i="1">
                <a:latin typeface="Times New Roman"/>
                <a:cs typeface="Times New Roman"/>
              </a:rPr>
              <a:t>R</a:t>
            </a:r>
            <a:r>
              <a:rPr dirty="0" baseline="-11784" sz="2475" spc="217" i="1">
                <a:latin typeface="Menlo"/>
                <a:cs typeface="Menlo"/>
              </a:rPr>
              <a:t>g</a:t>
            </a:r>
            <a:r>
              <a:rPr dirty="0" baseline="-11784" sz="2475" spc="-1222" i="1">
                <a:latin typeface="Menlo"/>
                <a:cs typeface="Menlo"/>
              </a:rPr>
              <a:t> </a:t>
            </a:r>
            <a:r>
              <a:rPr dirty="0" sz="2400" spc="155">
                <a:latin typeface="Times New Roman"/>
                <a:cs typeface="Times New Roman"/>
              </a:rPr>
              <a:t>(</a:t>
            </a:r>
            <a:r>
              <a:rPr dirty="0" sz="2400" spc="155" i="1">
                <a:latin typeface="Times New Roman"/>
                <a:cs typeface="Times New Roman"/>
              </a:rPr>
              <a:t>n</a:t>
            </a:r>
            <a:r>
              <a:rPr dirty="0" sz="2400" spc="155">
                <a:latin typeface="Times New Roman"/>
                <a:cs typeface="Times New Roman"/>
              </a:rPr>
              <a:t>)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i="1">
                <a:latin typeface="Arial"/>
                <a:cs typeface="Arial"/>
              </a:rPr>
              <a:t>6/</a:t>
            </a:r>
            <a:r>
              <a:rPr dirty="0" sz="2400" spc="-75" i="1">
                <a:latin typeface="Arial"/>
                <a:cs typeface="Arial"/>
              </a:rPr>
              <a:t> </a:t>
            </a:r>
            <a:r>
              <a:rPr dirty="0" sz="2400" spc="65" i="1">
                <a:latin typeface="Times New Roman"/>
                <a:cs typeface="Times New Roman"/>
              </a:rPr>
              <a:t>n</a:t>
            </a:r>
            <a:r>
              <a:rPr dirty="0" baseline="33670" sz="2475" spc="97" i="1">
                <a:latin typeface="Menlo"/>
                <a:cs typeface="Menlo"/>
              </a:rPr>
              <a:t>⌫</a:t>
            </a:r>
            <a:r>
              <a:rPr dirty="0" baseline="33670" sz="2475" i="1">
                <a:latin typeface="Menlo"/>
                <a:cs typeface="Menlo"/>
              </a:rPr>
              <a:t>	</a:t>
            </a:r>
            <a:r>
              <a:rPr dirty="0" baseline="2314" sz="3600" spc="217" i="1">
                <a:latin typeface="Times New Roman"/>
                <a:cs typeface="Times New Roman"/>
              </a:rPr>
              <a:t>R</a:t>
            </a:r>
            <a:r>
              <a:rPr dirty="0" baseline="-10101" sz="2475" spc="217" i="1">
                <a:latin typeface="Menlo"/>
                <a:cs typeface="Menlo"/>
              </a:rPr>
              <a:t>g</a:t>
            </a:r>
            <a:r>
              <a:rPr dirty="0" baseline="-10101" sz="2475" spc="-1222" i="1">
                <a:latin typeface="Menlo"/>
                <a:cs typeface="Menlo"/>
              </a:rPr>
              <a:t> </a:t>
            </a:r>
            <a:r>
              <a:rPr dirty="0" baseline="2314" sz="3600" spc="232">
                <a:latin typeface="Times New Roman"/>
                <a:cs typeface="Times New Roman"/>
              </a:rPr>
              <a:t>(</a:t>
            </a:r>
            <a:r>
              <a:rPr dirty="0" baseline="2314" sz="3600" spc="232" i="1">
                <a:latin typeface="Times New Roman"/>
                <a:cs typeface="Times New Roman"/>
              </a:rPr>
              <a:t>n</a:t>
            </a:r>
            <a:r>
              <a:rPr dirty="0" baseline="2314" sz="3600" spc="232">
                <a:latin typeface="Times New Roman"/>
                <a:cs typeface="Times New Roman"/>
              </a:rPr>
              <a:t>)</a:t>
            </a:r>
            <a:r>
              <a:rPr dirty="0" baseline="2314" sz="3600" spc="-37">
                <a:latin typeface="Times New Roman"/>
                <a:cs typeface="Times New Roman"/>
              </a:rPr>
              <a:t> </a:t>
            </a:r>
            <a:r>
              <a:rPr dirty="0" baseline="2314" sz="3600" i="1">
                <a:latin typeface="Arial"/>
                <a:cs typeface="Arial"/>
              </a:rPr>
              <a:t>6/</a:t>
            </a:r>
            <a:r>
              <a:rPr dirty="0" baseline="2314" sz="3600" spc="-112" i="1">
                <a:latin typeface="Arial"/>
                <a:cs typeface="Arial"/>
              </a:rPr>
              <a:t> </a:t>
            </a:r>
            <a:r>
              <a:rPr dirty="0" baseline="2314" sz="3600" spc="82" i="1">
                <a:latin typeface="Times New Roman"/>
                <a:cs typeface="Times New Roman"/>
              </a:rPr>
              <a:t>n</a:t>
            </a:r>
            <a:r>
              <a:rPr dirty="0" baseline="35353" sz="2475" spc="82" i="1">
                <a:latin typeface="Menlo"/>
                <a:cs typeface="Menlo"/>
              </a:rPr>
              <a:t>⌫</a:t>
            </a:r>
            <a:endParaRPr baseline="35353" sz="2475">
              <a:latin typeface="Menlo"/>
              <a:cs typeface="Menlo"/>
            </a:endParaRPr>
          </a:p>
        </p:txBody>
      </p:sp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9296" y="4956083"/>
            <a:ext cx="3935592" cy="867619"/>
          </a:xfrm>
          <a:prstGeom prst="rect">
            <a:avLst/>
          </a:prstGeom>
        </p:spPr>
      </p:pic>
      <p:sp>
        <p:nvSpPr>
          <p:cNvPr id="34" name="object 3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516" rIns="0" bIns="0" rtlCol="0" vert="horz">
            <a:spAutoFit/>
          </a:bodyPr>
          <a:lstStyle/>
          <a:p>
            <a:pPr marL="526415">
              <a:lnSpc>
                <a:spcPct val="100000"/>
              </a:lnSpc>
              <a:spcBef>
                <a:spcPts val="100"/>
              </a:spcBef>
            </a:pPr>
            <a:r>
              <a:rPr dirty="0" sz="3800" spc="-190">
                <a:solidFill>
                  <a:srgbClr val="000000"/>
                </a:solidFill>
              </a:rPr>
              <a:t>Subpolymer</a:t>
            </a:r>
            <a:r>
              <a:rPr dirty="0" sz="3800" spc="-290">
                <a:solidFill>
                  <a:srgbClr val="000000"/>
                </a:solidFill>
              </a:rPr>
              <a:t> </a:t>
            </a:r>
            <a:r>
              <a:rPr dirty="0" sz="3800" spc="-180">
                <a:solidFill>
                  <a:srgbClr val="000000"/>
                </a:solidFill>
              </a:rPr>
              <a:t>radius</a:t>
            </a:r>
            <a:r>
              <a:rPr dirty="0" sz="3800" spc="-275">
                <a:solidFill>
                  <a:srgbClr val="000000"/>
                </a:solidFill>
              </a:rPr>
              <a:t> </a:t>
            </a:r>
            <a:r>
              <a:rPr dirty="0" sz="3800" spc="-80">
                <a:solidFill>
                  <a:srgbClr val="000000"/>
                </a:solidFill>
              </a:rPr>
              <a:t>of</a:t>
            </a:r>
            <a:r>
              <a:rPr dirty="0" sz="3800" spc="-280">
                <a:solidFill>
                  <a:srgbClr val="000000"/>
                </a:solidFill>
              </a:rPr>
              <a:t> </a:t>
            </a:r>
            <a:r>
              <a:rPr dirty="0" sz="3800" spc="-195">
                <a:solidFill>
                  <a:srgbClr val="000000"/>
                </a:solidFill>
              </a:rPr>
              <a:t>gyration</a:t>
            </a:r>
            <a:r>
              <a:rPr dirty="0" sz="3800" spc="-280">
                <a:solidFill>
                  <a:srgbClr val="000000"/>
                </a:solidFill>
              </a:rPr>
              <a:t> </a:t>
            </a:r>
            <a:r>
              <a:rPr dirty="0" sz="3800" spc="-110">
                <a:solidFill>
                  <a:srgbClr val="000000"/>
                </a:solidFill>
              </a:rPr>
              <a:t>is</a:t>
            </a:r>
            <a:r>
              <a:rPr dirty="0" sz="3800" spc="-275">
                <a:solidFill>
                  <a:srgbClr val="000000"/>
                </a:solidFill>
              </a:rPr>
              <a:t> </a:t>
            </a:r>
            <a:r>
              <a:rPr dirty="0" sz="3800" spc="-190">
                <a:solidFill>
                  <a:srgbClr val="000000"/>
                </a:solidFill>
              </a:rPr>
              <a:t>unique</a:t>
            </a:r>
            <a:r>
              <a:rPr dirty="0" sz="3800" spc="-285">
                <a:solidFill>
                  <a:srgbClr val="000000"/>
                </a:solidFill>
              </a:rPr>
              <a:t> </a:t>
            </a:r>
            <a:r>
              <a:rPr dirty="0" sz="3800" spc="-105">
                <a:solidFill>
                  <a:srgbClr val="000000"/>
                </a:solidFill>
              </a:rPr>
              <a:t>for</a:t>
            </a:r>
            <a:r>
              <a:rPr dirty="0" sz="3800" spc="-290">
                <a:solidFill>
                  <a:srgbClr val="000000"/>
                </a:solidFill>
              </a:rPr>
              <a:t> </a:t>
            </a:r>
            <a:r>
              <a:rPr dirty="0" sz="3800" spc="-60">
                <a:solidFill>
                  <a:srgbClr val="000000"/>
                </a:solidFill>
              </a:rPr>
              <a:t>proteins</a:t>
            </a:r>
            <a:endParaRPr sz="3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2026-04-23T20:52:32Z</dcterms:created>
  <dcterms:modified xsi:type="dcterms:W3CDTF">2026-04-23T20:52:32Z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2026-04-23T00:00:00Z</vt:filetime>
  </property>
  <property fmtid="{D5CDD505-2E9C-101B-9397-08002B2CF9AE}" pid="3" name="LastSaved">
    <vt:filetime>2026-04-23T00:00:00Z</vt:filetime>
  </property>
  <property fmtid="{D5CDD505-2E9C-101B-9397-08002B2CF9AE}" pid="4" name="Producer">
    <vt:lpwstr>macOS Version 26.3.1 (a) (Build 25D771280a) Quartz PDFContext</vt:lpwstr>
  </property>
</Properties>
</file>