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56" r:id="rId2"/>
    <p:sldId id="722" r:id="rId3"/>
    <p:sldId id="911" r:id="rId4"/>
    <p:sldId id="886" r:id="rId5"/>
    <p:sldId id="882" r:id="rId6"/>
    <p:sldId id="884" r:id="rId7"/>
    <p:sldId id="866" r:id="rId8"/>
    <p:sldId id="881" r:id="rId9"/>
    <p:sldId id="875" r:id="rId10"/>
    <p:sldId id="888" r:id="rId11"/>
    <p:sldId id="890" r:id="rId12"/>
    <p:sldId id="891" r:id="rId13"/>
    <p:sldId id="889" r:id="rId14"/>
    <p:sldId id="908" r:id="rId15"/>
    <p:sldId id="896" r:id="rId16"/>
    <p:sldId id="892" r:id="rId17"/>
    <p:sldId id="901" r:id="rId18"/>
    <p:sldId id="912" r:id="rId19"/>
    <p:sldId id="893" r:id="rId20"/>
    <p:sldId id="894" r:id="rId21"/>
    <p:sldId id="895" r:id="rId22"/>
    <p:sldId id="897" r:id="rId23"/>
    <p:sldId id="899" r:id="rId24"/>
    <p:sldId id="903" r:id="rId25"/>
    <p:sldId id="906" r:id="rId26"/>
    <p:sldId id="909" r:id="rId27"/>
    <p:sldId id="966" r:id="rId28"/>
    <p:sldId id="861" r:id="rId29"/>
    <p:sldId id="965" r:id="rId30"/>
    <p:sldId id="907" r:id="rId31"/>
    <p:sldId id="968" r:id="rId32"/>
    <p:sldId id="980" r:id="rId33"/>
    <p:sldId id="969" r:id="rId34"/>
    <p:sldId id="981" r:id="rId35"/>
    <p:sldId id="984" r:id="rId36"/>
    <p:sldId id="1133" r:id="rId37"/>
    <p:sldId id="1013" r:id="rId38"/>
    <p:sldId id="1141" r:id="rId39"/>
    <p:sldId id="1080" r:id="rId40"/>
    <p:sldId id="274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00"/>
    <a:srgbClr val="2727FF"/>
    <a:srgbClr val="00008D"/>
    <a:srgbClr val="00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 autoAdjust="0"/>
    <p:restoredTop sz="85909" autoAdjust="0"/>
  </p:normalViewPr>
  <p:slideViewPr>
    <p:cSldViewPr snapToGrid="0">
      <p:cViewPr varScale="1">
        <p:scale>
          <a:sx n="121" d="100"/>
          <a:sy n="121" d="100"/>
        </p:scale>
        <p:origin x="22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F4A98-4AF4-4CC3-85C9-51E61218BBEF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8F57E-F87C-4981-841A-1A9FD84E8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64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NIH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F57E-F87C-4981-841A-1A9FD84E8EC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541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</a:t>
            </a:r>
            <a:r>
              <a:rPr lang="en-US" dirty="0" err="1"/>
              <a:t>rSASA</a:t>
            </a:r>
            <a:r>
              <a:rPr lang="en-US" dirty="0"/>
              <a:t> on this 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41D9E-4E08-4476-AFF0-CD3F2718CA15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625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41D9E-4E08-4476-AFF0-CD3F2718CA15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777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41D9E-4E08-4476-AFF0-CD3F2718CA15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80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F57E-F87C-4981-841A-1A9FD84E8EC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695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F57E-F87C-4981-841A-1A9FD84E8EC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684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F57E-F87C-4981-841A-1A9FD84E8EC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17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Predict distance map as well as dihedral angle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F57E-F87C-4981-841A-1A9FD84E8EC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896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altLang="zh-CN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FAPE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: the difference between predicted atom coordinates and the ground truth after alignment</a:t>
            </a:r>
          </a:p>
          <a:p>
            <a:pPr marL="742950" lvl="1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altLang="zh-CN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aux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: backbone and sidechain torsion angle loss</a:t>
            </a:r>
          </a:p>
          <a:p>
            <a:pPr marL="742950" lvl="1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altLang="zh-CN" sz="12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msa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: the cross-entropy loss of reconstructing the residue that has been randomly Masked out</a:t>
            </a:r>
          </a:p>
          <a:p>
            <a:pPr marL="742950" lvl="1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altLang="zh-CN" sz="12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dist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: the cross-entropy of comparing predicted distance matrix to the ground truth</a:t>
            </a:r>
          </a:p>
          <a:p>
            <a:pPr marL="742950" lvl="1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altLang="zh-CN" sz="12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conf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: the cross-entropy of comparing predicted structure to ground truth for </a:t>
            </a:r>
            <a:r>
              <a:rPr lang="en-US" altLang="zh-CN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pLDDT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F57E-F87C-4981-841A-1A9FD84E8EC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786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41D9E-4E08-4476-AFF0-CD3F2718CA1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562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5-40% cytoplasmic volume could be occupied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F57E-F87C-4981-841A-1A9FD84E8EC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511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F57E-F87C-4981-841A-1A9FD84E8EC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172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all plots to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41D9E-4E08-4476-AFF0-CD3F2718CA15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67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EDDC6D-2120-C80E-1B4D-BF2345F0D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4627D8A-9814-B0AA-1421-C5093BC42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035447-5141-D882-415F-29319994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9062-3718-C44B-BF8E-DD72CDF9EF6C}" type="datetime1">
              <a:rPr lang="en-US" altLang="zh-CN" smtClean="0"/>
              <a:t>4/15/26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576CBD-F5A0-BC0F-B42A-0AB9644B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4F7589-8B89-4E3F-8E61-EDC96CAD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21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EDA01-B0C1-715E-CE06-FEE5F94FE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880A84-44B3-6E2F-D120-480361EE9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7EC0BF2-6924-8B3B-F4C6-81D86AF9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6E32-9341-AC44-9C8E-34FC00F95CFE}" type="datetime1">
              <a:rPr lang="en-US" altLang="zh-CN" smtClean="0"/>
              <a:t>4/15/26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D8650-047E-C849-C2B0-3FDDE8AA7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305A74-4159-8005-3547-886B6D6C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855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47394-791B-CAB6-5ABE-B61B5FE80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EB18FD-EC4B-19E0-F58F-193AF2A60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DB75DF-A237-5B89-981B-239D78BAE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E274-75CD-B147-9E2C-8928DA650BF9}" type="datetime1">
              <a:rPr lang="en-US" altLang="zh-CN" smtClean="0"/>
              <a:t>4/15/26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D876C6-D37D-41DD-416E-A7C176DA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E5FC34-94C2-DCD1-32FE-E6C81839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087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BCB358-8AB7-E297-0BED-4A2BFC48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CED520-C084-51C9-49B7-19705AE12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81C318-6119-B5FC-97CB-ED5F76348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885F-2E6D-FA4A-841E-253AC35D91D6}" type="datetime1">
              <a:rPr lang="en-US" altLang="zh-CN" smtClean="0"/>
              <a:t>4/15/26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E9D306-C3FF-43F7-EEAB-0687B56E4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C907C8-E8BE-B877-10F3-36AD110ED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69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645363-496E-9BD3-C06A-A370E98DC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A02A10-A096-7745-535E-7B545A9EC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63A2E7-D686-73D0-B036-115F978A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4022-971E-334A-A235-86552C5F92B9}" type="datetime1">
              <a:rPr lang="en-US" altLang="zh-CN" smtClean="0"/>
              <a:t>4/15/26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D92AAF-3106-0BD3-B54D-A47338B9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3FC82C-88E7-C47A-AEA7-3B09C56A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16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43A947-3E0C-9F54-73EC-C09D37B3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B0C24D-6C8E-14E0-B353-3076DCCB6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617A3BC-E05D-2CDD-AF41-FCFC699B9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80AF09-9381-A447-08DD-854467CC4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376A-91BB-B644-8A47-52DD522CC24C}" type="datetime1">
              <a:rPr lang="en-US" altLang="zh-CN" smtClean="0"/>
              <a:t>4/15/26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50A9C7-9B29-AE6B-D770-D018F7363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B317583-EE2A-C96C-91F3-1D54DC1E8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907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D894CA-3EBF-347E-1738-A5111DFFA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18C5DF-C551-D719-E772-D5A1648A7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062BCA-13E2-527F-D206-336D1559C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749486F-C5BB-7D0B-E41C-C79050AFE6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4D2EEC9-16CB-2AF8-9604-7C3D1797E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31613AB-18A8-7D65-014F-72A11A26E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A7C5-879C-7D49-898E-B50E904525EE}" type="datetime1">
              <a:rPr lang="en-US" altLang="zh-CN" smtClean="0"/>
              <a:t>4/15/26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CDD7D45-E498-3DC8-93B2-4B821905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FE33C0-E5C1-5354-1359-B56BF6C18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70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30F64-4B7B-D9EB-53BD-C6C867696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DD99F28-1750-412C-8D2F-A05991749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A846-3DB8-554A-98BC-95FDE5EC8C3B}" type="datetime1">
              <a:rPr lang="en-US" altLang="zh-CN" smtClean="0"/>
              <a:t>4/15/26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BE359C-0EC2-8F58-4385-B97DCD28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8D68E0A-36DD-6565-C222-8F6560EE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904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5B9B18-39B6-24B4-AC8B-F672D1056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5178-EB8E-1B41-8444-1414D4BB57BB}" type="datetime1">
              <a:rPr lang="en-US" altLang="zh-CN" smtClean="0"/>
              <a:t>4/15/26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D77FFFC-2E81-3376-DA3F-16587279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7F2456-7474-670B-2ED8-CC0E83C5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09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743E72-3800-7781-267E-6E12D2B4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7BC36C-3E1E-0D39-6FB3-1B4F06472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0E90AE-82C3-1436-6862-01DC32531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A585C0-7986-991D-1861-60271F48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A603-210D-4946-95EB-8E3FC131DF3B}" type="datetime1">
              <a:rPr lang="en-US" altLang="zh-CN" smtClean="0"/>
              <a:t>4/15/26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5FB18B-1919-33AE-BEA7-3A04F088B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DE5136-F7FD-2E39-8AEE-62CB443B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44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8B5CFC-6FC8-F860-EE0A-5C455A08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A2B12BD-F562-5FD9-FE35-11406E3055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C95FF6F-3D53-3AF4-E366-8B337D45C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505BAC-07AC-20A5-BE37-E8F2CBAA4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9E86-A902-AE4D-841F-BA29C104B3FC}" type="datetime1">
              <a:rPr lang="en-US" altLang="zh-CN" smtClean="0"/>
              <a:t>4/15/26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B930B4-1E39-669B-C38E-B342E09D6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5D6459-49A2-8130-B4A4-64F0AB69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84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8ED981-A54E-CF67-5FFA-91ACC77A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5CB1A8-4743-75A6-2A95-378082B59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20AB19-2DBB-A141-2AFA-7C7D1BDA3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D163-FF37-794D-9C41-DD5008B2CD3A}" type="datetime1">
              <a:rPr lang="en-US" altLang="zh-CN" smtClean="0"/>
              <a:t>4/15/26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39C50-36BD-AF6C-6914-738ABCE4F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6A5037-4706-1462-86B0-0A8C5600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81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mp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mp"/><Relationship Id="rId5" Type="http://schemas.openxmlformats.org/officeDocument/2006/relationships/image" Target="../media/image14.png"/><Relationship Id="rId4" Type="http://schemas.openxmlformats.org/officeDocument/2006/relationships/image" Target="../media/image1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13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510.png"/><Relationship Id="rId12" Type="http://schemas.openxmlformats.org/officeDocument/2006/relationships/image" Target="../media/image69.t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11" Type="http://schemas.openxmlformats.org/officeDocument/2006/relationships/image" Target="../media/image550.png"/><Relationship Id="rId5" Type="http://schemas.openxmlformats.org/officeDocument/2006/relationships/image" Target="../media/image490.png"/><Relationship Id="rId10" Type="http://schemas.openxmlformats.org/officeDocument/2006/relationships/image" Target="../media/image540.png"/><Relationship Id="rId4" Type="http://schemas.openxmlformats.org/officeDocument/2006/relationships/image" Target="../media/image480.png"/><Relationship Id="rId9" Type="http://schemas.openxmlformats.org/officeDocument/2006/relationships/image" Target="../media/image5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4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4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8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tm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C765F9-0BBC-7FD9-0D04-0061EABDD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358" y="2520791"/>
            <a:ext cx="10263284" cy="1099326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Computational modeling of protein structure</a:t>
            </a:r>
            <a:endParaRPr lang="zh-CN" altLang="en-US" sz="9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36D4C3A-9A18-1B1D-35E6-4CBD35592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409" y="0"/>
            <a:ext cx="1743760" cy="109932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DD2F5E7-CAA2-B466-E84A-F37A0030B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73" y="195608"/>
            <a:ext cx="1594232" cy="69469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2B06ADF-72FB-B94C-4974-FF5EB3EF3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881" y="4492266"/>
            <a:ext cx="11268238" cy="1934357"/>
          </a:xfrm>
        </p:spPr>
        <p:txBody>
          <a:bodyPr>
            <a:normAutofit/>
          </a:bodyPr>
          <a:lstStyle/>
          <a:p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Zhuoyi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(Joey) Liu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O’Hern Lab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04/15/2026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6" descr="Sponsors | The Terahertz BioPhotonics Group">
            <a:extLst>
              <a:ext uri="{FF2B5EF4-FFF2-40B4-BE49-F238E27FC236}">
                <a16:creationId xmlns:a16="http://schemas.microsoft.com/office/drawing/2014/main" id="{58911A60-4AC7-D326-1CA6-3D6E9AFB3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8" b="37536"/>
          <a:stretch/>
        </p:blipFill>
        <p:spPr bwMode="auto">
          <a:xfrm>
            <a:off x="8614803" y="47747"/>
            <a:ext cx="2017025" cy="9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763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7306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Deep learning for protein structure prediction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49639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deepmind.google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/discover/blog/alphafold-using-ai-for-scientific-discovery-2020/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984E6ADF-A7F2-A83E-C1AE-17DC1EE179CB}"/>
              </a:ext>
            </a:extLst>
          </p:cNvPr>
          <p:cNvGrpSpPr/>
          <p:nvPr/>
        </p:nvGrpSpPr>
        <p:grpSpPr>
          <a:xfrm>
            <a:off x="1092200" y="951981"/>
            <a:ext cx="5219700" cy="5029840"/>
            <a:chOff x="3486150" y="1546463"/>
            <a:chExt cx="5219700" cy="50298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F03281-9C51-5588-EF32-7950F3D03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"/>
            <a:stretch/>
          </p:blipFill>
          <p:spPr>
            <a:xfrm>
              <a:off x="3486150" y="1546463"/>
              <a:ext cx="5219700" cy="609600"/>
            </a:xfrm>
            <a:prstGeom prst="rect">
              <a:avLst/>
            </a:prstGeom>
          </p:spPr>
        </p:pic>
        <p:pic>
          <p:nvPicPr>
            <p:cNvPr id="219" name="Picture 218" descr="A blue and green ribbon&#10;&#10;Description automatically generated">
              <a:extLst>
                <a:ext uri="{FF2B5EF4-FFF2-40B4-BE49-F238E27FC236}">
                  <a16:creationId xmlns:a16="http://schemas.microsoft.com/office/drawing/2014/main" id="{95BDC762-7A5C-3963-ABEC-D0BFE5AA6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00" y="4495011"/>
              <a:ext cx="1288800" cy="2081292"/>
            </a:xfrm>
            <a:prstGeom prst="rect">
              <a:avLst/>
            </a:prstGeom>
          </p:spPr>
        </p:pic>
        <p:pic>
          <p:nvPicPr>
            <p:cNvPr id="222" name="Picture 221" descr="A blue arrow pointing down&#10;&#10;Description automatically generated">
              <a:extLst>
                <a:ext uri="{FF2B5EF4-FFF2-40B4-BE49-F238E27FC236}">
                  <a16:creationId xmlns:a16="http://schemas.microsoft.com/office/drawing/2014/main" id="{D5B52EE3-01E8-8C9F-4E6B-B5EDE85D2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850" y="2233116"/>
              <a:ext cx="368300" cy="406400"/>
            </a:xfrm>
            <a:prstGeom prst="rect">
              <a:avLst/>
            </a:prstGeom>
          </p:spPr>
        </p:pic>
        <p:pic>
          <p:nvPicPr>
            <p:cNvPr id="223" name="Picture 222" descr="A blue arrow pointing down&#10;&#10;Description automatically generated">
              <a:extLst>
                <a:ext uri="{FF2B5EF4-FFF2-40B4-BE49-F238E27FC236}">
                  <a16:creationId xmlns:a16="http://schemas.microsoft.com/office/drawing/2014/main" id="{D63D9E86-3B0D-836E-3E80-8352585BB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850" y="4125893"/>
              <a:ext cx="368300" cy="406400"/>
            </a:xfrm>
            <a:prstGeom prst="rect">
              <a:avLst/>
            </a:prstGeom>
          </p:spPr>
        </p:pic>
        <p:pic>
          <p:nvPicPr>
            <p:cNvPr id="225" name="Picture 224" descr="A network diagram with white circles and dots&#10;&#10;Description automatically generated">
              <a:extLst>
                <a:ext uri="{FF2B5EF4-FFF2-40B4-BE49-F238E27FC236}">
                  <a16:creationId xmlns:a16="http://schemas.microsoft.com/office/drawing/2014/main" id="{05F6B560-E8F7-B46B-44B1-EF4606496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800" y="2711450"/>
              <a:ext cx="1371600" cy="1435100"/>
            </a:xfrm>
            <a:prstGeom prst="rect">
              <a:avLst/>
            </a:prstGeom>
          </p:spPr>
        </p:pic>
      </p:grpSp>
      <p:sp>
        <p:nvSpPr>
          <p:cNvPr id="227" name="文本框 5">
            <a:extLst>
              <a:ext uri="{FF2B5EF4-FFF2-40B4-BE49-F238E27FC236}">
                <a16:creationId xmlns:a16="http://schemas.microsoft.com/office/drawing/2014/main" id="{B724ABB7-B1A8-64A8-8F86-79377CEB81D4}"/>
              </a:ext>
            </a:extLst>
          </p:cNvPr>
          <p:cNvSpPr txBox="1"/>
          <p:nvPr/>
        </p:nvSpPr>
        <p:spPr>
          <a:xfrm>
            <a:off x="6533852" y="1041312"/>
            <a:ext cx="2743200" cy="809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Protein sequence</a:t>
            </a:r>
          </a:p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sequence alignment</a:t>
            </a:r>
          </a:p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Structure template</a:t>
            </a:r>
          </a:p>
        </p:txBody>
      </p:sp>
      <p:sp>
        <p:nvSpPr>
          <p:cNvPr id="228" name="文本框 5">
            <a:extLst>
              <a:ext uri="{FF2B5EF4-FFF2-40B4-BE49-F238E27FC236}">
                <a16:creationId xmlns:a16="http://schemas.microsoft.com/office/drawing/2014/main" id="{2EE7266D-8D98-7B09-1831-BC80B4014F1D}"/>
              </a:ext>
            </a:extLst>
          </p:cNvPr>
          <p:cNvSpPr txBox="1"/>
          <p:nvPr/>
        </p:nvSpPr>
        <p:spPr>
          <a:xfrm>
            <a:off x="6533852" y="2413536"/>
            <a:ext cx="2743200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Residual neural network</a:t>
            </a:r>
          </a:p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Diffusion model</a:t>
            </a:r>
          </a:p>
        </p:txBody>
      </p:sp>
      <p:sp>
        <p:nvSpPr>
          <p:cNvPr id="229" name="文本框 5">
            <a:extLst>
              <a:ext uri="{FF2B5EF4-FFF2-40B4-BE49-F238E27FC236}">
                <a16:creationId xmlns:a16="http://schemas.microsoft.com/office/drawing/2014/main" id="{E3AF5480-1951-F303-BFE9-01D7E4717C9B}"/>
              </a:ext>
            </a:extLst>
          </p:cNvPr>
          <p:cNvSpPr txBox="1"/>
          <p:nvPr/>
        </p:nvSpPr>
        <p:spPr>
          <a:xfrm>
            <a:off x="6533852" y="4400073"/>
            <a:ext cx="3181648" cy="809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Predicted constraints</a:t>
            </a:r>
          </a:p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Predicted amino acid block coordinates</a:t>
            </a:r>
          </a:p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Predicted all-atom coordinates</a:t>
            </a:r>
          </a:p>
        </p:txBody>
      </p:sp>
    </p:spTree>
    <p:extLst>
      <p:ext uri="{BB962C8B-B14F-4D97-AF65-F5344CB8AC3E}">
        <p14:creationId xmlns:p14="http://schemas.microsoft.com/office/powerpoint/2010/main" val="2191685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746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Multiple sequence alignment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8" name="Picture 7" descr="A group of text on a white background&#10;&#10;Description automatically generated">
            <a:extLst>
              <a:ext uri="{FF2B5EF4-FFF2-40B4-BE49-F238E27FC236}">
                <a16:creationId xmlns:a16="http://schemas.microsoft.com/office/drawing/2014/main" id="{D71BB5C4-EAD4-A843-D561-7074E4DC5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6" y="1937429"/>
            <a:ext cx="6455396" cy="888461"/>
          </a:xfrm>
          <a:prstGeom prst="rect">
            <a:avLst/>
          </a:prstGeom>
        </p:spPr>
      </p:pic>
      <p:pic>
        <p:nvPicPr>
          <p:cNvPr id="12" name="Picture 11" descr="A group of colorful letters&#10;&#10;Description automatically generated">
            <a:extLst>
              <a:ext uri="{FF2B5EF4-FFF2-40B4-BE49-F238E27FC236}">
                <a16:creationId xmlns:a16="http://schemas.microsoft.com/office/drawing/2014/main" id="{C6F31BBF-509B-2B40-433B-09AC10FF8B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767" y="3048185"/>
            <a:ext cx="6276260" cy="898173"/>
          </a:xfrm>
          <a:prstGeom prst="rect">
            <a:avLst/>
          </a:prstGeom>
        </p:spPr>
      </p:pic>
      <p:sp>
        <p:nvSpPr>
          <p:cNvPr id="15" name="文本框 5">
            <a:extLst>
              <a:ext uri="{FF2B5EF4-FFF2-40B4-BE49-F238E27FC236}">
                <a16:creationId xmlns:a16="http://schemas.microsoft.com/office/drawing/2014/main" id="{C2A51163-E402-8F10-A7CC-9082C92834BE}"/>
              </a:ext>
            </a:extLst>
          </p:cNvPr>
          <p:cNvSpPr txBox="1"/>
          <p:nvPr/>
        </p:nvSpPr>
        <p:spPr>
          <a:xfrm>
            <a:off x="1102564" y="5067661"/>
            <a:ext cx="10251236" cy="80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Residues that are frequently mutated may be on the surface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Residues that coevolve may be in contact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It is extremely useful to use MSA to infer contacts, secondary structure, and domain organization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25747-DCB8-0E7A-3CB7-19908EFD3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04" y="1121895"/>
            <a:ext cx="2745274" cy="2718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CD378E-B10C-72BC-C258-BC10FAFD5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6" y="3839899"/>
            <a:ext cx="5021179" cy="1073788"/>
          </a:xfrm>
          <a:prstGeom prst="rect">
            <a:avLst/>
          </a:prstGeom>
        </p:spPr>
      </p:pic>
      <p:sp>
        <p:nvSpPr>
          <p:cNvPr id="9" name="矩形 6">
            <a:extLst>
              <a:ext uri="{FF2B5EF4-FFF2-40B4-BE49-F238E27FC236}">
                <a16:creationId xmlns:a16="http://schemas.microsoft.com/office/drawing/2014/main" id="{B23E6868-FD65-25CC-F7FE-4D4D0FC74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Lovkvist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PRE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(2013)</a:t>
            </a:r>
          </a:p>
        </p:txBody>
      </p:sp>
    </p:spTree>
    <p:extLst>
      <p:ext uri="{BB962C8B-B14F-4D97-AF65-F5344CB8AC3E}">
        <p14:creationId xmlns:p14="http://schemas.microsoft.com/office/powerpoint/2010/main" val="1184602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2864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Input information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Senior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(2020)</a:t>
            </a:r>
          </a:p>
        </p:txBody>
      </p:sp>
      <p:pic>
        <p:nvPicPr>
          <p:cNvPr id="9" name="Picture 8" descr="A chart of various signs&#10;&#10;Description automatically generated with medium confidence">
            <a:extLst>
              <a:ext uri="{FF2B5EF4-FFF2-40B4-BE49-F238E27FC236}">
                <a16:creationId xmlns:a16="http://schemas.microsoft.com/office/drawing/2014/main" id="{EEF4FA47-11DA-9431-B167-D2F17008CC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7"/>
          <a:stretch/>
        </p:blipFill>
        <p:spPr>
          <a:xfrm>
            <a:off x="1089739" y="1574610"/>
            <a:ext cx="2343853" cy="1885386"/>
          </a:xfrm>
          <a:prstGeom prst="rect">
            <a:avLst/>
          </a:prstGeom>
        </p:spPr>
      </p:pic>
      <p:pic>
        <p:nvPicPr>
          <p:cNvPr id="11" name="Picture 10" descr="A diagram of arrows and arrows&#10;&#10;Description automatically generated with medium confidence">
            <a:extLst>
              <a:ext uri="{FF2B5EF4-FFF2-40B4-BE49-F238E27FC236}">
                <a16:creationId xmlns:a16="http://schemas.microsoft.com/office/drawing/2014/main" id="{9A8B4AFC-9DFD-E888-71EF-865458E10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11" y="1560166"/>
            <a:ext cx="1972070" cy="1885386"/>
          </a:xfrm>
          <a:prstGeom prst="rect">
            <a:avLst/>
          </a:prstGeom>
        </p:spPr>
      </p:pic>
      <p:pic>
        <p:nvPicPr>
          <p:cNvPr id="16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CFA88C2C-0BFD-F96F-CDFB-FB4A943BF7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8" t="6652" r="68245" b="54030"/>
          <a:stretch/>
        </p:blipFill>
        <p:spPr>
          <a:xfrm>
            <a:off x="9006513" y="1543614"/>
            <a:ext cx="1951374" cy="18853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E891880-266D-DFC9-52F0-FB55D6B1B1AB}"/>
              </a:ext>
            </a:extLst>
          </p:cNvPr>
          <p:cNvSpPr txBox="1"/>
          <p:nvPr/>
        </p:nvSpPr>
        <p:spPr>
          <a:xfrm>
            <a:off x="2183340" y="1205060"/>
            <a:ext cx="256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15855F-ED60-A05C-781C-0D18745E8430}"/>
              </a:ext>
            </a:extLst>
          </p:cNvPr>
          <p:cNvSpPr txBox="1"/>
          <p:nvPr/>
        </p:nvSpPr>
        <p:spPr>
          <a:xfrm>
            <a:off x="745328" y="2317030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F46208-913D-5518-C988-C7097EE642BE}"/>
              </a:ext>
            </a:extLst>
          </p:cNvPr>
          <p:cNvSpPr txBox="1"/>
          <p:nvPr/>
        </p:nvSpPr>
        <p:spPr>
          <a:xfrm>
            <a:off x="6099745" y="1200854"/>
            <a:ext cx="256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D5DE20-FED9-BE3F-E767-0971A7CD4606}"/>
              </a:ext>
            </a:extLst>
          </p:cNvPr>
          <p:cNvSpPr txBox="1"/>
          <p:nvPr/>
        </p:nvSpPr>
        <p:spPr>
          <a:xfrm>
            <a:off x="4768203" y="2312824"/>
            <a:ext cx="256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23" name="文本框 5">
            <a:extLst>
              <a:ext uri="{FF2B5EF4-FFF2-40B4-BE49-F238E27FC236}">
                <a16:creationId xmlns:a16="http://schemas.microsoft.com/office/drawing/2014/main" id="{A07BEE3D-7C09-7015-34D6-7FAB3CBB04F7}"/>
              </a:ext>
            </a:extLst>
          </p:cNvPr>
          <p:cNvSpPr txBox="1"/>
          <p:nvPr/>
        </p:nvSpPr>
        <p:spPr>
          <a:xfrm>
            <a:off x="745328" y="3728992"/>
            <a:ext cx="4390353" cy="1784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Amino acid type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Mutation frequency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Gap frequency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endParaRPr lang="en-US" altLang="zh-C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Every sequences that hit (after clustering)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Amino acid distribution in each cluster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endParaRPr lang="en-US" altLang="zh-C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文本框 5">
            <a:extLst>
              <a:ext uri="{FF2B5EF4-FFF2-40B4-BE49-F238E27FC236}">
                <a16:creationId xmlns:a16="http://schemas.microsoft.com/office/drawing/2014/main" id="{5A6238D9-47B4-AF85-7E4A-17A1B20BF806}"/>
              </a:ext>
            </a:extLst>
          </p:cNvPr>
          <p:cNvSpPr txBox="1"/>
          <p:nvPr/>
        </p:nvSpPr>
        <p:spPr>
          <a:xfrm>
            <a:off x="4861144" y="3714354"/>
            <a:ext cx="4390353" cy="56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Coevolutionary coupling matrix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Contact probability matrix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A837A-FD9F-0A04-009D-E6D5A254E0E7}"/>
              </a:ext>
            </a:extLst>
          </p:cNvPr>
          <p:cNvSpPr txBox="1"/>
          <p:nvPr/>
        </p:nvSpPr>
        <p:spPr>
          <a:xfrm>
            <a:off x="8786520" y="3722966"/>
            <a:ext cx="2391360" cy="322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Template distance matrix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9FE9C-A7CE-DCEB-25D9-0AE392B38140}"/>
              </a:ext>
            </a:extLst>
          </p:cNvPr>
          <p:cNvSpPr txBox="1"/>
          <p:nvPr/>
        </p:nvSpPr>
        <p:spPr>
          <a:xfrm>
            <a:off x="10020665" y="1200854"/>
            <a:ext cx="256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1D76EE-40C5-646A-DA58-453FDD96F6FB}"/>
              </a:ext>
            </a:extLst>
          </p:cNvPr>
          <p:cNvSpPr txBox="1"/>
          <p:nvPr/>
        </p:nvSpPr>
        <p:spPr>
          <a:xfrm>
            <a:off x="8529718" y="2312221"/>
            <a:ext cx="256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769276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2105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1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Senior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AFC247-6E19-5221-406E-262078847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760" y="2000250"/>
            <a:ext cx="2742476" cy="274247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AE7113A-E12C-311F-A214-AEDFF7A7FED4}"/>
              </a:ext>
            </a:extLst>
          </p:cNvPr>
          <p:cNvCxnSpPr>
            <a:cxnSpLocks/>
          </p:cNvCxnSpPr>
          <p:nvPr/>
        </p:nvCxnSpPr>
        <p:spPr>
          <a:xfrm>
            <a:off x="7100951" y="3551823"/>
            <a:ext cx="18917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931A14-BEAE-C455-D801-71D3C9895125}"/>
              </a:ext>
            </a:extLst>
          </p:cNvPr>
          <p:cNvSpPr txBox="1"/>
          <p:nvPr/>
        </p:nvSpPr>
        <p:spPr>
          <a:xfrm>
            <a:off x="7100951" y="3138070"/>
            <a:ext cx="1891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Energy Minimization</a:t>
            </a:r>
          </a:p>
        </p:txBody>
      </p:sp>
      <p:pic>
        <p:nvPicPr>
          <p:cNvPr id="9" name="Picture 8" descr="A graph of a person's distance&#10;&#10;Description automatically generated">
            <a:extLst>
              <a:ext uri="{FF2B5EF4-FFF2-40B4-BE49-F238E27FC236}">
                <a16:creationId xmlns:a16="http://schemas.microsoft.com/office/drawing/2014/main" id="{B289A8B7-7475-22C9-AA0E-20E4668663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b="46658"/>
          <a:stretch/>
        </p:blipFill>
        <p:spPr>
          <a:xfrm>
            <a:off x="4006454" y="747297"/>
            <a:ext cx="3114920" cy="2309242"/>
          </a:xfrm>
          <a:prstGeom prst="rect">
            <a:avLst/>
          </a:prstGeom>
        </p:spPr>
      </p:pic>
      <p:pic>
        <p:nvPicPr>
          <p:cNvPr id="11" name="Picture 10" descr="A chart of a number of graphs&#10;&#10;Description automatically generated with medium confidence">
            <a:extLst>
              <a:ext uri="{FF2B5EF4-FFF2-40B4-BE49-F238E27FC236}">
                <a16:creationId xmlns:a16="http://schemas.microsoft.com/office/drawing/2014/main" id="{CB202485-951F-BC91-5EA8-0AEDB3C55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/>
          <a:stretch/>
        </p:blipFill>
        <p:spPr>
          <a:xfrm>
            <a:off x="4139262" y="3043839"/>
            <a:ext cx="2468936" cy="2675219"/>
          </a:xfrm>
          <a:prstGeom prst="rect">
            <a:avLst/>
          </a:prstGeom>
        </p:spPr>
      </p:pic>
      <p:pic>
        <p:nvPicPr>
          <p:cNvPr id="13" name="Picture 12" descr="A diagram of a graph&#10;&#10;Description automatically generated">
            <a:extLst>
              <a:ext uri="{FF2B5EF4-FFF2-40B4-BE49-F238E27FC236}">
                <a16:creationId xmlns:a16="http://schemas.microsoft.com/office/drawing/2014/main" id="{A079DC01-1DFF-6A16-5397-771C64632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96293" y="2454059"/>
            <a:ext cx="4688454" cy="163021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32E247-C9A0-D05C-DCA7-5E21215619B9}"/>
              </a:ext>
            </a:extLst>
          </p:cNvPr>
          <p:cNvCxnSpPr>
            <a:cxnSpLocks/>
          </p:cNvCxnSpPr>
          <p:nvPr/>
        </p:nvCxnSpPr>
        <p:spPr>
          <a:xfrm>
            <a:off x="2456234" y="3551823"/>
            <a:ext cx="130253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495BFA3-E6EB-84B6-94BA-12AB04D3AB09}"/>
              </a:ext>
            </a:extLst>
          </p:cNvPr>
          <p:cNvSpPr txBox="1"/>
          <p:nvPr/>
        </p:nvSpPr>
        <p:spPr>
          <a:xfrm>
            <a:off x="2721564" y="3138070"/>
            <a:ext cx="7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Predict</a:t>
            </a:r>
          </a:p>
        </p:txBody>
      </p:sp>
      <p:sp>
        <p:nvSpPr>
          <p:cNvPr id="21" name="文本框 5">
            <a:extLst>
              <a:ext uri="{FF2B5EF4-FFF2-40B4-BE49-F238E27FC236}">
                <a16:creationId xmlns:a16="http://schemas.microsoft.com/office/drawing/2014/main" id="{5E82E500-B2D4-9214-C5FD-D5665D559341}"/>
              </a:ext>
            </a:extLst>
          </p:cNvPr>
          <p:cNvSpPr txBox="1"/>
          <p:nvPr/>
        </p:nvSpPr>
        <p:spPr>
          <a:xfrm>
            <a:off x="970382" y="5723116"/>
            <a:ext cx="10251236" cy="5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Think of it as an image recognition problem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However, distance map lose information about 3D structure and the effect of distance prediction error on 3D structure would be large</a:t>
            </a:r>
          </a:p>
        </p:txBody>
      </p:sp>
    </p:spTree>
    <p:extLst>
      <p:ext uri="{BB962C8B-B14F-4D97-AF65-F5344CB8AC3E}">
        <p14:creationId xmlns:p14="http://schemas.microsoft.com/office/powerpoint/2010/main" val="3753637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308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2 result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Jumper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</p:txBody>
      </p:sp>
      <p:pic>
        <p:nvPicPr>
          <p:cNvPr id="20" name="Picture 19" descr="A diagram of a molecule&#10;&#10;Description automatically generated">
            <a:extLst>
              <a:ext uri="{FF2B5EF4-FFF2-40B4-BE49-F238E27FC236}">
                <a16:creationId xmlns:a16="http://schemas.microsoft.com/office/drawing/2014/main" id="{6AC3DF91-5B82-AA29-4869-59B09CB06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31" y="1502028"/>
            <a:ext cx="9880938" cy="365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13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308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2 result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Jumper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05E57A4F-EBA7-5DCC-4A71-C4D3DAC2ED19}"/>
              </a:ext>
            </a:extLst>
          </p:cNvPr>
          <p:cNvSpPr txBox="1"/>
          <p:nvPr/>
        </p:nvSpPr>
        <p:spPr>
          <a:xfrm>
            <a:off x="970382" y="5187692"/>
            <a:ext cx="10251236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Overall structure prediction accuracy in terms of backbone, side chain and confidence score</a:t>
            </a:r>
          </a:p>
        </p:txBody>
      </p:sp>
      <p:pic>
        <p:nvPicPr>
          <p:cNvPr id="8" name="Picture 7" descr="A graph of numbers and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81341E37-5305-FF5F-0FBD-964FD192C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536"/>
            <a:ext cx="2516564" cy="2940926"/>
          </a:xfrm>
          <a:prstGeom prst="rect">
            <a:avLst/>
          </a:prstGeom>
        </p:spPr>
      </p:pic>
      <p:pic>
        <p:nvPicPr>
          <p:cNvPr id="10" name="Picture 9" descr="A graph of a number of blue dots&#10;&#10;Description automatically generated">
            <a:extLst>
              <a:ext uri="{FF2B5EF4-FFF2-40B4-BE49-F238E27FC236}">
                <a16:creationId xmlns:a16="http://schemas.microsoft.com/office/drawing/2014/main" id="{95F739FD-DE20-E4BE-93E1-D8A5CB7FD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716" y="1991735"/>
            <a:ext cx="3663437" cy="2940926"/>
          </a:xfrm>
          <a:prstGeom prst="rect">
            <a:avLst/>
          </a:prstGeom>
        </p:spPr>
      </p:pic>
      <p:pic>
        <p:nvPicPr>
          <p:cNvPr id="16" name="Picture 15" descr="A diagram of a graph&#10;&#10;Description automatically generated">
            <a:extLst>
              <a:ext uri="{FF2B5EF4-FFF2-40B4-BE49-F238E27FC236}">
                <a16:creationId xmlns:a16="http://schemas.microsoft.com/office/drawing/2014/main" id="{EDDDF599-7F07-56C8-7E23-1F19888090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/>
          <a:stretch/>
        </p:blipFill>
        <p:spPr>
          <a:xfrm>
            <a:off x="6862306" y="1958537"/>
            <a:ext cx="5275476" cy="29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58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2 architecture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Jumper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</p:txBody>
      </p:sp>
      <p:pic>
        <p:nvPicPr>
          <p:cNvPr id="9" name="Picture 8" descr="A diagram of a computer&#10;&#10;Description automatically generated">
            <a:extLst>
              <a:ext uri="{FF2B5EF4-FFF2-40B4-BE49-F238E27FC236}">
                <a16:creationId xmlns:a16="http://schemas.microsoft.com/office/drawing/2014/main" id="{3EC8C312-DA1E-170D-EFCC-1F56A6868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2"/>
          <a:stretch/>
        </p:blipFill>
        <p:spPr>
          <a:xfrm>
            <a:off x="2909974" y="1020470"/>
            <a:ext cx="8007329" cy="4300830"/>
          </a:xfrm>
          <a:prstGeom prst="rect">
            <a:avLst/>
          </a:prstGeom>
        </p:spPr>
      </p:pic>
      <p:sp>
        <p:nvSpPr>
          <p:cNvPr id="10" name="文本框 5">
            <a:extLst>
              <a:ext uri="{FF2B5EF4-FFF2-40B4-BE49-F238E27FC236}">
                <a16:creationId xmlns:a16="http://schemas.microsoft.com/office/drawing/2014/main" id="{BD82E3F9-22C5-1E23-C423-A07DAE7DAB5D}"/>
              </a:ext>
            </a:extLst>
          </p:cNvPr>
          <p:cNvSpPr txBox="1"/>
          <p:nvPr/>
        </p:nvSpPr>
        <p:spPr>
          <a:xfrm>
            <a:off x="467936" y="1463561"/>
            <a:ext cx="2186364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MSA sequence information</a:t>
            </a: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id="{B2A4E848-5F4F-9F6C-D366-C4A3055D7F96}"/>
              </a:ext>
            </a:extLst>
          </p:cNvPr>
          <p:cNvSpPr txBox="1"/>
          <p:nvPr/>
        </p:nvSpPr>
        <p:spPr>
          <a:xfrm>
            <a:off x="467936" y="3429000"/>
            <a:ext cx="2443103" cy="5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MSA pairwise information</a:t>
            </a:r>
          </a:p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Template pairwise information</a:t>
            </a:r>
          </a:p>
        </p:txBody>
      </p:sp>
      <p:sp>
        <p:nvSpPr>
          <p:cNvPr id="14" name="文本框 5">
            <a:extLst>
              <a:ext uri="{FF2B5EF4-FFF2-40B4-BE49-F238E27FC236}">
                <a16:creationId xmlns:a16="http://schemas.microsoft.com/office/drawing/2014/main" id="{78F12C7C-11F3-6E9A-CC41-9549D78AE68D}"/>
              </a:ext>
            </a:extLst>
          </p:cNvPr>
          <p:cNvSpPr txBox="1"/>
          <p:nvPr/>
        </p:nvSpPr>
        <p:spPr>
          <a:xfrm>
            <a:off x="970382" y="5723116"/>
            <a:ext cx="10251236" cy="5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Think of it as a language processing problem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s is the number of aligned sequences, r is the number of residues, c is the number of channels</a:t>
            </a:r>
          </a:p>
        </p:txBody>
      </p:sp>
    </p:spTree>
    <p:extLst>
      <p:ext uri="{BB962C8B-B14F-4D97-AF65-F5344CB8AC3E}">
        <p14:creationId xmlns:p14="http://schemas.microsoft.com/office/powerpoint/2010/main" val="172867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2 architecture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Jumper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</p:txBody>
      </p:sp>
      <p:pic>
        <p:nvPicPr>
          <p:cNvPr id="8" name="Picture 7" descr="A diagram of a diagram&#10;&#10;Description automatically generated">
            <a:extLst>
              <a:ext uri="{FF2B5EF4-FFF2-40B4-BE49-F238E27FC236}">
                <a16:creationId xmlns:a16="http://schemas.microsoft.com/office/drawing/2014/main" id="{5D0F438F-E595-7B90-5DA2-D9E145027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334"/>
            <a:ext cx="12055831" cy="3260196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A889D4BF-F305-E233-B69F-16EC252838DF}"/>
              </a:ext>
            </a:extLst>
          </p:cNvPr>
          <p:cNvSpPr txBox="1"/>
          <p:nvPr/>
        </p:nvSpPr>
        <p:spPr>
          <a:xfrm>
            <a:off x="970382" y="5341732"/>
            <a:ext cx="10251236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Evoformer module makes use of the attention mechanism in deep learning to process sequence information</a:t>
            </a:r>
          </a:p>
        </p:txBody>
      </p:sp>
    </p:spTree>
    <p:extLst>
      <p:ext uri="{BB962C8B-B14F-4D97-AF65-F5344CB8AC3E}">
        <p14:creationId xmlns:p14="http://schemas.microsoft.com/office/powerpoint/2010/main" val="448428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Attention mechanism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learnopencv.com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/attention-mechanism-in-transformer-neural-networks/</a:t>
            </a: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A889D4BF-F305-E233-B69F-16EC252838DF}"/>
              </a:ext>
            </a:extLst>
          </p:cNvPr>
          <p:cNvSpPr txBox="1"/>
          <p:nvPr/>
        </p:nvSpPr>
        <p:spPr>
          <a:xfrm>
            <a:off x="892041" y="5870768"/>
            <a:ext cx="10251236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Evoformer module makes use of the attention mechanism in deep learning to process sequence information</a:t>
            </a:r>
          </a:p>
        </p:txBody>
      </p:sp>
      <p:pic>
        <p:nvPicPr>
          <p:cNvPr id="11" name="Picture 10" descr="A diagram of a machine learning&#10;&#10;Description automatically generated">
            <a:extLst>
              <a:ext uri="{FF2B5EF4-FFF2-40B4-BE49-F238E27FC236}">
                <a16:creationId xmlns:a16="http://schemas.microsoft.com/office/drawing/2014/main" id="{E920901A-3C97-D9EE-CA1C-A52382BE28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/>
          <a:stretch/>
        </p:blipFill>
        <p:spPr>
          <a:xfrm>
            <a:off x="2230922" y="837298"/>
            <a:ext cx="7508450" cy="50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91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2 architecture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Jumper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</p:txBody>
      </p:sp>
      <p:pic>
        <p:nvPicPr>
          <p:cNvPr id="7" name="Picture 6" descr="A diagram of a complex structure&#10;&#10;Description automatically generated">
            <a:extLst>
              <a:ext uri="{FF2B5EF4-FFF2-40B4-BE49-F238E27FC236}">
                <a16:creationId xmlns:a16="http://schemas.microsoft.com/office/drawing/2014/main" id="{1594D363-57EB-B6C8-5A52-2673813381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7"/>
          <a:stretch/>
        </p:blipFill>
        <p:spPr>
          <a:xfrm>
            <a:off x="469900" y="1197287"/>
            <a:ext cx="6870700" cy="4142628"/>
          </a:xfrm>
          <a:prstGeom prst="rect">
            <a:avLst/>
          </a:prstGeom>
        </p:spPr>
      </p:pic>
      <p:pic>
        <p:nvPicPr>
          <p:cNvPr id="13" name="Picture 12" descr="Several different types of molecular structures&#10;&#10;Description automatically generated">
            <a:extLst>
              <a:ext uri="{FF2B5EF4-FFF2-40B4-BE49-F238E27FC236}">
                <a16:creationId xmlns:a16="http://schemas.microsoft.com/office/drawing/2014/main" id="{BA637E05-A30E-35DC-6D29-1FEBED2A2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0" y="1695450"/>
            <a:ext cx="4070350" cy="3220886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932AF5A5-86F2-9AC6-8674-F46F61ECB134}"/>
              </a:ext>
            </a:extLst>
          </p:cNvPr>
          <p:cNvSpPr txBox="1"/>
          <p:nvPr/>
        </p:nvSpPr>
        <p:spPr>
          <a:xfrm>
            <a:off x="970382" y="5582801"/>
            <a:ext cx="10251236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Structure module predicts the rotation and translational matrix for backbone frames and side chain angles from inputs</a:t>
            </a:r>
          </a:p>
        </p:txBody>
      </p:sp>
    </p:spTree>
    <p:extLst>
      <p:ext uri="{BB962C8B-B14F-4D97-AF65-F5344CB8AC3E}">
        <p14:creationId xmlns:p14="http://schemas.microsoft.com/office/powerpoint/2010/main" val="471259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D47E02E-8D82-A4A4-57F1-DFB09D5AEAC2}"/>
              </a:ext>
            </a:extLst>
          </p:cNvPr>
          <p:cNvSpPr txBox="1"/>
          <p:nvPr/>
        </p:nvSpPr>
        <p:spPr>
          <a:xfrm>
            <a:off x="715348" y="960720"/>
            <a:ext cx="11222915" cy="520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Protein folding and protein structure determination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Protein folding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Protein structure determination techniques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Protein data bank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Protein structure prediction using Alphafold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Multiple sequence alignment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AlphaFold1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AlphaFold2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AlphaFold3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Important questions to be answered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Protein structures in cell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Protein design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Protein mutations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Quantifying the effect of mutations on protein structures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Dataset and metrics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local effect induced by mutations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AlphaFold mutation prediction accuracy</a:t>
            </a:r>
          </a:p>
          <a:p>
            <a:pPr marL="285750" indent="-285750">
              <a:lnSpc>
                <a:spcPts val="266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44D4AA62-503C-4E50-4FCC-1247F31118CD}"/>
              </a:ext>
            </a:extLst>
          </p:cNvPr>
          <p:cNvSpPr txBox="1"/>
          <p:nvPr/>
        </p:nvSpPr>
        <p:spPr>
          <a:xfrm>
            <a:off x="216816" y="143970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095F4-3D6D-BC7C-4C26-6186C669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567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5226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2 training technique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Jumper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</p:txBody>
      </p:sp>
      <p:pic>
        <p:nvPicPr>
          <p:cNvPr id="11" name="Picture 10" descr="A graph of test results&#10;&#10;Description automatically generated">
            <a:extLst>
              <a:ext uri="{FF2B5EF4-FFF2-40B4-BE49-F238E27FC236}">
                <a16:creationId xmlns:a16="http://schemas.microsoft.com/office/drawing/2014/main" id="{11CFD515-B4EB-243C-80FA-1DC17748B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71" y="674112"/>
            <a:ext cx="5654151" cy="4594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2CD56E-7755-B9F6-13E5-9F1D75253EE4}"/>
              </a:ext>
            </a:extLst>
          </p:cNvPr>
          <p:cNvSpPr txBox="1"/>
          <p:nvPr/>
        </p:nvSpPr>
        <p:spPr>
          <a:xfrm>
            <a:off x="838200" y="5323641"/>
            <a:ext cx="9838944" cy="119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Self distillation training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: the model learns from its own high-confidence predictions to improve performance</a:t>
            </a:r>
          </a:p>
          <a:p>
            <a:pPr marL="742950" lvl="1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Recycling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: feeds its own output back into itself multiple times to refine predictions</a:t>
            </a:r>
          </a:p>
          <a:p>
            <a:pPr marL="742950" lvl="1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Loss function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L = 0.5L</a:t>
            </a:r>
            <a:r>
              <a:rPr lang="en-US" altLang="zh-CN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FAPE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+ 0.5L</a:t>
            </a:r>
            <a:r>
              <a:rPr lang="en-US" altLang="zh-CN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aux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+ 0.3L</a:t>
            </a:r>
            <a:r>
              <a:rPr lang="en-US" altLang="zh-CN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dist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+ 2.0L</a:t>
            </a:r>
            <a:r>
              <a:rPr lang="en-US" altLang="zh-CN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msa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+ 0.01L</a:t>
            </a:r>
            <a:r>
              <a:rPr lang="en-US" altLang="zh-CN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conf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endParaRPr lang="en-US" altLang="zh-C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345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3884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2 discussion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Jumper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</p:txBody>
      </p:sp>
      <p:pic>
        <p:nvPicPr>
          <p:cNvPr id="7" name="Picture 6" descr="A graph of a graph showing a number of blue and orange lines&#10;&#10;Description automatically generated with medium confidence">
            <a:extLst>
              <a:ext uri="{FF2B5EF4-FFF2-40B4-BE49-F238E27FC236}">
                <a16:creationId xmlns:a16="http://schemas.microsoft.com/office/drawing/2014/main" id="{E1E61995-7767-C802-A93F-354374A06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549" y="1168316"/>
            <a:ext cx="4191523" cy="3917950"/>
          </a:xfrm>
          <a:prstGeom prst="rect">
            <a:avLst/>
          </a:prstGeom>
        </p:spPr>
      </p:pic>
      <p:sp>
        <p:nvSpPr>
          <p:cNvPr id="8" name="文本框 5">
            <a:extLst>
              <a:ext uri="{FF2B5EF4-FFF2-40B4-BE49-F238E27FC236}">
                <a16:creationId xmlns:a16="http://schemas.microsoft.com/office/drawing/2014/main" id="{626816CC-C4B1-D44F-449B-3289F0E72E65}"/>
              </a:ext>
            </a:extLst>
          </p:cNvPr>
          <p:cNvSpPr txBox="1"/>
          <p:nvPr/>
        </p:nvSpPr>
        <p:spPr>
          <a:xfrm>
            <a:off x="6228182" y="5367223"/>
            <a:ext cx="10251236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The effect of MSA depth and sequence coverage on prediction accuracy</a:t>
            </a:r>
          </a:p>
        </p:txBody>
      </p:sp>
      <p:pic>
        <p:nvPicPr>
          <p:cNvPr id="4" name="Picture 3" descr="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11D51399-2938-9BB1-900C-689980BD6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34" y="2102189"/>
            <a:ext cx="5248383" cy="2457779"/>
          </a:xfrm>
          <a:prstGeom prst="rect">
            <a:avLst/>
          </a:prstGeom>
        </p:spPr>
      </p:pic>
      <p:sp>
        <p:nvSpPr>
          <p:cNvPr id="5" name="文本框 5">
            <a:extLst>
              <a:ext uri="{FF2B5EF4-FFF2-40B4-BE49-F238E27FC236}">
                <a16:creationId xmlns:a16="http://schemas.microsoft.com/office/drawing/2014/main" id="{99DDC7CC-303B-DEC7-5FC6-8A7577AED363}"/>
              </a:ext>
            </a:extLst>
          </p:cNvPr>
          <p:cNvSpPr txBox="1"/>
          <p:nvPr/>
        </p:nvSpPr>
        <p:spPr>
          <a:xfrm>
            <a:off x="1283700" y="5367222"/>
            <a:ext cx="4575680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The effect of Evoformer block on model accuracy</a:t>
            </a:r>
          </a:p>
        </p:txBody>
      </p:sp>
    </p:spTree>
    <p:extLst>
      <p:ext uri="{BB962C8B-B14F-4D97-AF65-F5344CB8AC3E}">
        <p14:creationId xmlns:p14="http://schemas.microsoft.com/office/powerpoint/2010/main" val="3103462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308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3 result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Abramson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(2024)</a:t>
            </a:r>
          </a:p>
        </p:txBody>
      </p:sp>
      <p:pic>
        <p:nvPicPr>
          <p:cNvPr id="7" name="Picture 6" descr="A close-up of a structure&#10;&#10;Description automatically generated">
            <a:extLst>
              <a:ext uri="{FF2B5EF4-FFF2-40B4-BE49-F238E27FC236}">
                <a16:creationId xmlns:a16="http://schemas.microsoft.com/office/drawing/2014/main" id="{47F3F887-3989-42EA-399E-376A7C4AC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2" y="1933575"/>
            <a:ext cx="10883716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94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225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3 performance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Abramson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(2024)</a:t>
            </a:r>
          </a:p>
        </p:txBody>
      </p:sp>
      <p:pic>
        <p:nvPicPr>
          <p:cNvPr id="5" name="Picture 4" descr="A graph of different types of cells&#10;&#10;Description automatically generated with medium confidence">
            <a:extLst>
              <a:ext uri="{FF2B5EF4-FFF2-40B4-BE49-F238E27FC236}">
                <a16:creationId xmlns:a16="http://schemas.microsoft.com/office/drawing/2014/main" id="{F74165A7-8FA4-699D-0419-564482D27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5" y="1451946"/>
            <a:ext cx="11357270" cy="3399454"/>
          </a:xfrm>
          <a:prstGeom prst="rect">
            <a:avLst/>
          </a:prstGeom>
        </p:spPr>
      </p:pic>
      <p:sp>
        <p:nvSpPr>
          <p:cNvPr id="8" name="文本框 5">
            <a:extLst>
              <a:ext uri="{FF2B5EF4-FFF2-40B4-BE49-F238E27FC236}">
                <a16:creationId xmlns:a16="http://schemas.microsoft.com/office/drawing/2014/main" id="{B81393D4-8BA2-A04D-1373-BE7F586026AF}"/>
              </a:ext>
            </a:extLst>
          </p:cNvPr>
          <p:cNvSpPr txBox="1"/>
          <p:nvPr/>
        </p:nvSpPr>
        <p:spPr>
          <a:xfrm>
            <a:off x="970382" y="5144074"/>
            <a:ext cx="10251236" cy="5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Outperform other specialized methods among different tasks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Didn’t actually ‘solve’ the problem. Scoring function is still needed</a:t>
            </a:r>
          </a:p>
        </p:txBody>
      </p:sp>
    </p:spTree>
    <p:extLst>
      <p:ext uri="{BB962C8B-B14F-4D97-AF65-F5344CB8AC3E}">
        <p14:creationId xmlns:p14="http://schemas.microsoft.com/office/powerpoint/2010/main" val="1238957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3 architecture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Abramson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(2024)</a:t>
            </a: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B81393D4-8BA2-A04D-1373-BE7F586026AF}"/>
              </a:ext>
            </a:extLst>
          </p:cNvPr>
          <p:cNvSpPr txBox="1"/>
          <p:nvPr/>
        </p:nvSpPr>
        <p:spPr>
          <a:xfrm>
            <a:off x="970382" y="5144074"/>
            <a:ext cx="10251236" cy="5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Similar to alphafold2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Directly go from all-atom random coordinates to 3D structure using generative diffusion model</a:t>
            </a:r>
          </a:p>
        </p:txBody>
      </p:sp>
      <p:pic>
        <p:nvPicPr>
          <p:cNvPr id="7" name="Picture 6" descr="A diagram of a block diagram&#10;&#10;Description automatically generated">
            <a:extLst>
              <a:ext uri="{FF2B5EF4-FFF2-40B4-BE49-F238E27FC236}">
                <a16:creationId xmlns:a16="http://schemas.microsoft.com/office/drawing/2014/main" id="{F1A0911E-7099-2926-209D-C2D113441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3" y="1675422"/>
            <a:ext cx="11864393" cy="279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24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3884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3 discussion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Abramson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(2024)</a:t>
            </a: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B81393D4-8BA2-A04D-1373-BE7F586026AF}"/>
              </a:ext>
            </a:extLst>
          </p:cNvPr>
          <p:cNvSpPr txBox="1"/>
          <p:nvPr/>
        </p:nvSpPr>
        <p:spPr>
          <a:xfrm>
            <a:off x="970382" y="5144074"/>
            <a:ext cx="10251236" cy="809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Limitation: overlap, wrong disordered region, cannot report dynamics, generates different structures from different random seeds but still need to rank them using scoring function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endParaRPr lang="en-US" altLang="zh-C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381F23A-444E-88E0-6FBE-F83E3831E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391530"/>
            <a:ext cx="4927600" cy="3364225"/>
          </a:xfrm>
          <a:prstGeom prst="rect">
            <a:avLst/>
          </a:prstGeom>
        </p:spPr>
      </p:pic>
      <p:pic>
        <p:nvPicPr>
          <p:cNvPr id="12" name="Picture 11" descr="A diagram of a number of seedlings&#10;&#10;Description automatically generated with medium confidence">
            <a:extLst>
              <a:ext uri="{FF2B5EF4-FFF2-40B4-BE49-F238E27FC236}">
                <a16:creationId xmlns:a16="http://schemas.microsoft.com/office/drawing/2014/main" id="{0CF8F811-89FD-8D64-3D70-A861D25D7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1817475"/>
            <a:ext cx="5435600" cy="288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33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3884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3 discussion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Abramson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(2024)</a:t>
            </a: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B81393D4-8BA2-A04D-1373-BE7F586026AF}"/>
              </a:ext>
            </a:extLst>
          </p:cNvPr>
          <p:cNvSpPr txBox="1"/>
          <p:nvPr/>
        </p:nvSpPr>
        <p:spPr>
          <a:xfrm>
            <a:off x="970382" y="5144074"/>
            <a:ext cx="10251236" cy="809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Limitation: overlap, wrong disordered region, cannot report dynamics, generates different structures from different random seeds but still need to rank them using scoring function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endParaRPr lang="en-US" altLang="zh-C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graph of blue rectangular objects&#10;&#10;Description automatically generated with medium confidence">
            <a:extLst>
              <a:ext uri="{FF2B5EF4-FFF2-40B4-BE49-F238E27FC236}">
                <a16:creationId xmlns:a16="http://schemas.microsoft.com/office/drawing/2014/main" id="{98496C39-BEEB-AC3C-57B1-C202A0CFE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7" y="1126892"/>
            <a:ext cx="11226025" cy="339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00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2484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Protein design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72542"/>
            <a:ext cx="827902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Huang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(2016)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Watson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CN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60E51A1B-A7DD-9000-F20C-9B4CEA376D85}"/>
              </a:ext>
            </a:extLst>
          </p:cNvPr>
          <p:cNvSpPr txBox="1"/>
          <p:nvPr/>
        </p:nvSpPr>
        <p:spPr>
          <a:xfrm>
            <a:off x="1640755" y="5740905"/>
            <a:ext cx="10893351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The progress of protein design</a:t>
            </a:r>
          </a:p>
        </p:txBody>
      </p:sp>
      <p:pic>
        <p:nvPicPr>
          <p:cNvPr id="19" name="Picture 18" descr="Several different colored tubes&#10;&#10;Description automatically generated">
            <a:extLst>
              <a:ext uri="{FF2B5EF4-FFF2-40B4-BE49-F238E27FC236}">
                <a16:creationId xmlns:a16="http://schemas.microsoft.com/office/drawing/2014/main" id="{EBF62A77-F783-D007-EEFF-EE607FE0D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98" y="674112"/>
            <a:ext cx="7493201" cy="2683221"/>
          </a:xfrm>
          <a:prstGeom prst="rect">
            <a:avLst/>
          </a:prstGeom>
        </p:spPr>
      </p:pic>
      <p:pic>
        <p:nvPicPr>
          <p:cNvPr id="21" name="Picture 20" descr="A close-up of several spirals&#10;&#10;Description automatically generated">
            <a:extLst>
              <a:ext uri="{FF2B5EF4-FFF2-40B4-BE49-F238E27FC236}">
                <a16:creationId xmlns:a16="http://schemas.microsoft.com/office/drawing/2014/main" id="{35446D70-F14B-FE89-BE48-57A06B6322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/>
          <a:stretch/>
        </p:blipFill>
        <p:spPr>
          <a:xfrm>
            <a:off x="1950720" y="3500668"/>
            <a:ext cx="8960254" cy="221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20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62C3A4E-D2ED-A4CD-C5B4-AFA63CADF148}"/>
              </a:ext>
            </a:extLst>
          </p:cNvPr>
          <p:cNvSpPr txBox="1"/>
          <p:nvPr/>
        </p:nvSpPr>
        <p:spPr>
          <a:xfrm>
            <a:off x="216816" y="143970"/>
            <a:ext cx="402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Protein structures in cell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6">
            <a:extLst>
              <a:ext uri="{FF2B5EF4-FFF2-40B4-BE49-F238E27FC236}">
                <a16:creationId xmlns:a16="http://schemas.microsoft.com/office/drawing/2014/main" id="{5C229434-1403-1ED4-CCDD-E95342978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11372"/>
            <a:ext cx="504727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Kendrew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(1958)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Williamson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Journal of Molecular Biology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(1985)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Ellis,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Trends in Biomedical Science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(2001)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C3734061-2E62-B763-15A7-B8AFBD91D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79B5-5859-4274-800F-9FE6FBE19154}" type="slidenum">
              <a:rPr lang="zh-CN" altLang="en-US" smtClean="0"/>
              <a:t>28</a:t>
            </a:fld>
            <a:endParaRPr lang="zh-CN" altLang="en-US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C7ED520E-3533-4753-8D91-5F87FF3C966F}"/>
              </a:ext>
            </a:extLst>
          </p:cNvPr>
          <p:cNvGrpSpPr/>
          <p:nvPr/>
        </p:nvGrpSpPr>
        <p:grpSpPr>
          <a:xfrm>
            <a:off x="699363" y="552587"/>
            <a:ext cx="5560969" cy="4784415"/>
            <a:chOff x="2981692" y="150892"/>
            <a:chExt cx="5560969" cy="4784415"/>
          </a:xfrm>
        </p:grpSpPr>
        <p:pic>
          <p:nvPicPr>
            <p:cNvPr id="21" name="Picture 8" descr="A picture containing drawing, light, shirt&#10;&#10;Description automatically generated">
              <a:extLst>
                <a:ext uri="{FF2B5EF4-FFF2-40B4-BE49-F238E27FC236}">
                  <a16:creationId xmlns:a16="http://schemas.microsoft.com/office/drawing/2014/main" id="{1A5DD833-85BA-D799-3C44-C261F0EC3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9651" y="150892"/>
              <a:ext cx="2203010" cy="220301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7B5AC08-51D5-C92F-2952-9AE0E62A9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7" t="10553" r="65304" b="26145"/>
            <a:stretch/>
          </p:blipFill>
          <p:spPr>
            <a:xfrm>
              <a:off x="4759849" y="2059268"/>
              <a:ext cx="1681167" cy="125995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FD7ABD4-5A0E-ABF6-0603-E30806340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14" y="728595"/>
              <a:ext cx="1286121" cy="1047604"/>
            </a:xfrm>
            <a:prstGeom prst="rect">
              <a:avLst/>
            </a:prstGeom>
          </p:spPr>
        </p:pic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65D1651E-AA8A-AC1C-BC24-BA3002E7615F}"/>
                </a:ext>
              </a:extLst>
            </p:cNvPr>
            <p:cNvCxnSpPr>
              <a:cxnSpLocks/>
            </p:cNvCxnSpPr>
            <p:nvPr/>
          </p:nvCxnSpPr>
          <p:spPr>
            <a:xfrm>
              <a:off x="6292761" y="1252397"/>
              <a:ext cx="43779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E6AB8B4-B111-639F-8C67-CA8CC0D857B6}"/>
                </a:ext>
              </a:extLst>
            </p:cNvPr>
            <p:cNvSpPr txBox="1"/>
            <p:nvPr/>
          </p:nvSpPr>
          <p:spPr>
            <a:xfrm>
              <a:off x="2981692" y="2473016"/>
              <a:ext cx="19264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NMR spectroscopy</a:t>
              </a:r>
              <a:endParaRPr lang="zh-CN" altLang="en-US" sz="1600" dirty="0"/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542E207-A89F-F4FF-03E9-1A9A7B8E7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18" t="5312" r="2558" b="26146"/>
            <a:stretch/>
          </p:blipFill>
          <p:spPr>
            <a:xfrm>
              <a:off x="6665407" y="2008780"/>
              <a:ext cx="1785538" cy="1267026"/>
            </a:xfrm>
            <a:prstGeom prst="rect">
              <a:avLst/>
            </a:prstGeom>
          </p:spPr>
        </p:pic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4B6187E9-F1F9-58D5-B941-D907C9FAF68F}"/>
                </a:ext>
              </a:extLst>
            </p:cNvPr>
            <p:cNvCxnSpPr>
              <a:cxnSpLocks/>
            </p:cNvCxnSpPr>
            <p:nvPr/>
          </p:nvCxnSpPr>
          <p:spPr>
            <a:xfrm>
              <a:off x="6292760" y="2684176"/>
              <a:ext cx="43779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140833C-5C76-DC1B-6A85-15BED4CDCAA3}"/>
                </a:ext>
              </a:extLst>
            </p:cNvPr>
            <p:cNvSpPr txBox="1"/>
            <p:nvPr/>
          </p:nvSpPr>
          <p:spPr>
            <a:xfrm>
              <a:off x="2981692" y="1010660"/>
              <a:ext cx="19264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X-ray crystallography</a:t>
              </a:r>
              <a:endParaRPr lang="zh-CN" altLang="en-US" sz="1600" dirty="0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2EE55AB2-49F1-AD4F-6697-12BB2EC0EDFB}"/>
                </a:ext>
              </a:extLst>
            </p:cNvPr>
            <p:cNvSpPr txBox="1"/>
            <p:nvPr/>
          </p:nvSpPr>
          <p:spPr>
            <a:xfrm>
              <a:off x="2981692" y="4018191"/>
              <a:ext cx="186400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Cryo-EM</a:t>
              </a:r>
              <a:endParaRPr lang="zh-CN" altLang="en-US" sz="1600" dirty="0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F7457E5-C4FB-B999-74FB-D5AF80BD0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686" y="3704281"/>
              <a:ext cx="982066" cy="1008254"/>
            </a:xfrm>
            <a:prstGeom prst="rect">
              <a:avLst/>
            </a:prstGeom>
          </p:spPr>
        </p:pic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C0814955-E917-815F-0837-65609E377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92759" y="4208408"/>
              <a:ext cx="43779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F1A1433-9BB7-36E6-5E55-813681A2C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558" y="3559589"/>
              <a:ext cx="1421196" cy="1375718"/>
            </a:xfrm>
            <a:prstGeom prst="rect">
              <a:avLst/>
            </a:prstGeom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07BF0F12-C1E3-B358-7B05-7C958F4CB1DD}"/>
              </a:ext>
            </a:extLst>
          </p:cNvPr>
          <p:cNvSpPr txBox="1"/>
          <p:nvPr/>
        </p:nvSpPr>
        <p:spPr>
          <a:xfrm>
            <a:off x="805738" y="5445645"/>
            <a:ext cx="10390160" cy="56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Over 200,000 protein structures are solved </a:t>
            </a:r>
            <a:r>
              <a:rPr lang="en-US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in vitro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, while only 3 proteins are solved in vivo at atomistic detail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What are the protein structures in cell?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889A23A-9CF5-5A66-85BB-EBB796D4B1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00"/>
          <a:stretch/>
        </p:blipFill>
        <p:spPr>
          <a:xfrm>
            <a:off x="6734957" y="1463320"/>
            <a:ext cx="4460941" cy="349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23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Protein mutations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71006"/>
            <a:ext cx="549639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Prabantu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Front Mol </a:t>
            </a:r>
            <a:r>
              <a:rPr lang="en-US" altLang="zh-CN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Biosci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Ramadas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Front Med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Prabhakaran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Biopolymers (1993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60E51A1B-A7DD-9000-F20C-9B4CEA376D85}"/>
              </a:ext>
            </a:extLst>
          </p:cNvPr>
          <p:cNvSpPr txBox="1"/>
          <p:nvPr/>
        </p:nvSpPr>
        <p:spPr>
          <a:xfrm>
            <a:off x="838200" y="5041374"/>
            <a:ext cx="10515600" cy="11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arding"/>
              </a:rPr>
              <a:t>Point mutation</a:t>
            </a:r>
            <a:r>
              <a:rPr lang="en-US" sz="1400" dirty="0">
                <a:solidFill>
                  <a:srgbClr val="222222"/>
                </a:solidFill>
                <a:highlight>
                  <a:srgbClr val="FFFFFF"/>
                </a:highlight>
                <a:latin typeface="Harding"/>
              </a:rPr>
              <a:t>s can cause significant structural change, misfolding and aggregation, thus associated with disease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arding"/>
              </a:rPr>
              <a:t>The mutant of hemoglobin protein changes the shape of the protein, leading to abnormal aggregation of hemoglobin that deforms red blood cells into a sickle shape.</a:t>
            </a:r>
          </a:p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arding"/>
              </a:rPr>
              <a:t>The mutant of Human prion protein is associated with degeneration of neurons and amyloid plaque formation due to protein aggregation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CB80FC-03BC-DA69-9679-940EEA708D5A}"/>
              </a:ext>
            </a:extLst>
          </p:cNvPr>
          <p:cNvGrpSpPr/>
          <p:nvPr/>
        </p:nvGrpSpPr>
        <p:grpSpPr>
          <a:xfrm>
            <a:off x="7505283" y="767157"/>
            <a:ext cx="3167622" cy="4273311"/>
            <a:chOff x="7690771" y="914592"/>
            <a:chExt cx="3167622" cy="4273311"/>
          </a:xfrm>
        </p:grpSpPr>
        <p:pic>
          <p:nvPicPr>
            <p:cNvPr id="7" name="Picture 6" descr="A diagram of a protein&#10;&#10;Description automatically generated with medium confidence">
              <a:extLst>
                <a:ext uri="{FF2B5EF4-FFF2-40B4-BE49-F238E27FC236}">
                  <a16:creationId xmlns:a16="http://schemas.microsoft.com/office/drawing/2014/main" id="{07524895-CC6D-4A1B-C7D3-00EAF5A09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80" r="1514"/>
            <a:stretch/>
          </p:blipFill>
          <p:spPr>
            <a:xfrm>
              <a:off x="7690771" y="2937972"/>
              <a:ext cx="3167622" cy="2249931"/>
            </a:xfrm>
            <a:prstGeom prst="rect">
              <a:avLst/>
            </a:prstGeom>
          </p:spPr>
        </p:pic>
        <p:pic>
          <p:nvPicPr>
            <p:cNvPr id="5" name="Picture 4" descr="A diagram of a protein&#10;&#10;Description automatically generated with medium confidence">
              <a:extLst>
                <a:ext uri="{FF2B5EF4-FFF2-40B4-BE49-F238E27FC236}">
                  <a16:creationId xmlns:a16="http://schemas.microsoft.com/office/drawing/2014/main" id="{081FA9B3-0B50-A412-CD0B-08979B88C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9" r="52570"/>
            <a:stretch/>
          </p:blipFill>
          <p:spPr>
            <a:xfrm>
              <a:off x="7849581" y="914592"/>
              <a:ext cx="2850003" cy="224993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1CFC1E-9151-D996-EA59-ABA38CC30F0F}"/>
              </a:ext>
            </a:extLst>
          </p:cNvPr>
          <p:cNvGrpSpPr/>
          <p:nvPr/>
        </p:nvGrpSpPr>
        <p:grpSpPr>
          <a:xfrm>
            <a:off x="988022" y="876427"/>
            <a:ext cx="5061481" cy="1809481"/>
            <a:chOff x="-121736" y="882988"/>
            <a:chExt cx="5684890" cy="20323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130D8FA-6766-D30C-ACEC-E55B04F8F87E}"/>
                </a:ext>
              </a:extLst>
            </p:cNvPr>
            <p:cNvGrpSpPr/>
            <p:nvPr/>
          </p:nvGrpSpPr>
          <p:grpSpPr>
            <a:xfrm>
              <a:off x="-121736" y="882988"/>
              <a:ext cx="3698294" cy="2032351"/>
              <a:chOff x="-665185" y="741073"/>
              <a:chExt cx="4147629" cy="2279278"/>
            </a:xfrm>
          </p:grpSpPr>
          <p:pic>
            <p:nvPicPr>
              <p:cNvPr id="11" name="Picture 10" descr="A diagram of a protein&#10;&#10;Description automatically generated with medium confidence">
                <a:extLst>
                  <a:ext uri="{FF2B5EF4-FFF2-40B4-BE49-F238E27FC236}">
                    <a16:creationId xmlns:a16="http://schemas.microsoft.com/office/drawing/2014/main" id="{DD43356C-203B-493E-344D-962E212098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69" t="4121" r="51151" b="20524"/>
              <a:stretch/>
            </p:blipFill>
            <p:spPr>
              <a:xfrm>
                <a:off x="188536" y="741073"/>
                <a:ext cx="3293908" cy="2279278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8FAAE6B-C197-E559-5685-044784ED7038}"/>
                  </a:ext>
                </a:extLst>
              </p:cNvPr>
              <p:cNvSpPr/>
              <p:nvPr/>
            </p:nvSpPr>
            <p:spPr>
              <a:xfrm>
                <a:off x="2727894" y="2426208"/>
                <a:ext cx="754550" cy="3110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BD98C8B-1D3C-9E4F-B6D8-948FFAC332F8}"/>
                  </a:ext>
                </a:extLst>
              </p:cNvPr>
              <p:cNvSpPr/>
              <p:nvPr/>
            </p:nvSpPr>
            <p:spPr>
              <a:xfrm>
                <a:off x="176344" y="2270667"/>
                <a:ext cx="297870" cy="3110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文本框 5">
                <a:extLst>
                  <a:ext uri="{FF2B5EF4-FFF2-40B4-BE49-F238E27FC236}">
                    <a16:creationId xmlns:a16="http://schemas.microsoft.com/office/drawing/2014/main" id="{410F9FB4-41E8-A1C1-0FE8-1A46B6C867F0}"/>
                  </a:ext>
                </a:extLst>
              </p:cNvPr>
              <p:cNvSpPr txBox="1"/>
              <p:nvPr/>
            </p:nvSpPr>
            <p:spPr>
              <a:xfrm>
                <a:off x="-665185" y="2273026"/>
                <a:ext cx="1209534" cy="406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880"/>
                  </a:lnSpc>
                </a:pPr>
                <a:r>
                  <a:rPr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Glutamate</a:t>
                </a:r>
                <a:endPara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" name="Picture 21" descr="A diagram of a molecule&#10;&#10;Description automatically generated with medium confidence">
              <a:extLst>
                <a:ext uri="{FF2B5EF4-FFF2-40B4-BE49-F238E27FC236}">
                  <a16:creationId xmlns:a16="http://schemas.microsoft.com/office/drawing/2014/main" id="{B4BC9FF0-3694-D265-8DB5-58EAF18A2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594" b="24453"/>
            <a:stretch/>
          </p:blipFill>
          <p:spPr>
            <a:xfrm>
              <a:off x="3158482" y="1225941"/>
              <a:ext cx="1517729" cy="1298312"/>
            </a:xfrm>
            <a:prstGeom prst="rect">
              <a:avLst/>
            </a:prstGeom>
          </p:spPr>
        </p:pic>
        <p:pic>
          <p:nvPicPr>
            <p:cNvPr id="25" name="Picture 24" descr="Red blood cells on a white background&#10;&#10;Description automatically generated">
              <a:extLst>
                <a:ext uri="{FF2B5EF4-FFF2-40B4-BE49-F238E27FC236}">
                  <a16:creationId xmlns:a16="http://schemas.microsoft.com/office/drawing/2014/main" id="{9806BFD5-A32D-400E-BFEB-DBB9AB9EC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31" y="1437683"/>
              <a:ext cx="799823" cy="94324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4F055A-C599-7BD5-2324-9BED65AE1FEF}"/>
              </a:ext>
            </a:extLst>
          </p:cNvPr>
          <p:cNvGrpSpPr/>
          <p:nvPr/>
        </p:nvGrpSpPr>
        <p:grpSpPr>
          <a:xfrm>
            <a:off x="1403652" y="2988974"/>
            <a:ext cx="4650956" cy="1766958"/>
            <a:chOff x="286072" y="3177146"/>
            <a:chExt cx="5223803" cy="19845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78EAE33-0895-4DB0-F058-1DF57E33351E}"/>
                </a:ext>
              </a:extLst>
            </p:cNvPr>
            <p:cNvGrpSpPr/>
            <p:nvPr/>
          </p:nvGrpSpPr>
          <p:grpSpPr>
            <a:xfrm>
              <a:off x="286072" y="3177146"/>
              <a:ext cx="3051619" cy="1984590"/>
              <a:chOff x="1217371" y="2838056"/>
              <a:chExt cx="3516052" cy="2286629"/>
            </a:xfrm>
          </p:grpSpPr>
          <p:pic>
            <p:nvPicPr>
              <p:cNvPr id="12" name="Picture 11" descr="A diagram of a protein&#10;&#10;Description automatically generated with medium confidence">
                <a:extLst>
                  <a:ext uri="{FF2B5EF4-FFF2-40B4-BE49-F238E27FC236}">
                    <a16:creationId xmlns:a16="http://schemas.microsoft.com/office/drawing/2014/main" id="{4C1DEBF1-40BE-8A97-F6BF-92D7C8D3D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38" t="3307" r="8335" b="21094"/>
              <a:stretch/>
            </p:blipFill>
            <p:spPr>
              <a:xfrm>
                <a:off x="1492416" y="2838056"/>
                <a:ext cx="3048869" cy="2286629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295C99-CF8D-6288-5E21-6843D4445B58}"/>
                  </a:ext>
                </a:extLst>
              </p:cNvPr>
              <p:cNvSpPr/>
              <p:nvPr/>
            </p:nvSpPr>
            <p:spPr>
              <a:xfrm>
                <a:off x="1492416" y="4645152"/>
                <a:ext cx="474109" cy="2468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106F47B-A469-845A-AA24-18EA7113AA34}"/>
                  </a:ext>
                </a:extLst>
              </p:cNvPr>
              <p:cNvSpPr/>
              <p:nvPr/>
            </p:nvSpPr>
            <p:spPr>
              <a:xfrm>
                <a:off x="4456075" y="4596690"/>
                <a:ext cx="277348" cy="2468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文本框 5">
                <a:extLst>
                  <a:ext uri="{FF2B5EF4-FFF2-40B4-BE49-F238E27FC236}">
                    <a16:creationId xmlns:a16="http://schemas.microsoft.com/office/drawing/2014/main" id="{5F5DC532-0F2D-767D-F510-6EC218C13A37}"/>
                  </a:ext>
                </a:extLst>
              </p:cNvPr>
              <p:cNvSpPr txBox="1"/>
              <p:nvPr/>
            </p:nvSpPr>
            <p:spPr>
              <a:xfrm>
                <a:off x="1217371" y="4500170"/>
                <a:ext cx="901768" cy="391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880"/>
                  </a:lnSpc>
                </a:pPr>
                <a:r>
                  <a:rPr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Valine</a:t>
                </a:r>
                <a:endPara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3" name="Picture 22" descr="A diagram of a molecule&#10;&#10;Description automatically generated with medium confidence">
              <a:extLst>
                <a:ext uri="{FF2B5EF4-FFF2-40B4-BE49-F238E27FC236}">
                  <a16:creationId xmlns:a16="http://schemas.microsoft.com/office/drawing/2014/main" id="{3B6AA0A2-A924-EEDA-5E0F-6C9603B45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83" r="54" b="22354"/>
            <a:stretch/>
          </p:blipFill>
          <p:spPr>
            <a:xfrm>
              <a:off x="3170932" y="3467168"/>
              <a:ext cx="1388876" cy="1359684"/>
            </a:xfrm>
            <a:prstGeom prst="rect">
              <a:avLst/>
            </a:prstGeom>
          </p:spPr>
        </p:pic>
        <p:pic>
          <p:nvPicPr>
            <p:cNvPr id="27" name="Picture 26" descr="A red object with a white background&#10;&#10;Description automatically generated">
              <a:extLst>
                <a:ext uri="{FF2B5EF4-FFF2-40B4-BE49-F238E27FC236}">
                  <a16:creationId xmlns:a16="http://schemas.microsoft.com/office/drawing/2014/main" id="{7863DE8E-3725-04AB-E63A-A530DB76F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993" y="3599921"/>
              <a:ext cx="790882" cy="1095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6828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2484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Protein folding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66616C-D572-8CAB-E0DD-03BB5F7085AC}"/>
              </a:ext>
            </a:extLst>
          </p:cNvPr>
          <p:cNvSpPr txBox="1"/>
          <p:nvPr/>
        </p:nvSpPr>
        <p:spPr>
          <a:xfrm>
            <a:off x="2342924" y="2066738"/>
            <a:ext cx="3753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LINWRCMRVMIKMLKFHDVRWLICC…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53794-41E3-9499-B046-A73FEBFE90AC}"/>
              </a:ext>
            </a:extLst>
          </p:cNvPr>
          <p:cNvSpPr txBox="1"/>
          <p:nvPr/>
        </p:nvSpPr>
        <p:spPr>
          <a:xfrm>
            <a:off x="1172729" y="2006115"/>
            <a:ext cx="1842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Sequence: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AC2294-B31E-4992-6D51-001A823F56F6}"/>
              </a:ext>
            </a:extLst>
          </p:cNvPr>
          <p:cNvCxnSpPr>
            <a:cxnSpLocks/>
          </p:cNvCxnSpPr>
          <p:nvPr/>
        </p:nvCxnSpPr>
        <p:spPr>
          <a:xfrm>
            <a:off x="3549207" y="2466356"/>
            <a:ext cx="0" cy="9626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0362F4F-7F13-2745-574A-24E6B776DC36}"/>
              </a:ext>
            </a:extLst>
          </p:cNvPr>
          <p:cNvSpPr txBox="1"/>
          <p:nvPr/>
        </p:nvSpPr>
        <p:spPr>
          <a:xfrm>
            <a:off x="3622886" y="2719952"/>
            <a:ext cx="910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Folding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EA8100-EC48-6092-5CF9-DF781A505F48}"/>
              </a:ext>
            </a:extLst>
          </p:cNvPr>
          <p:cNvSpPr txBox="1"/>
          <p:nvPr/>
        </p:nvSpPr>
        <p:spPr>
          <a:xfrm>
            <a:off x="1172729" y="3250895"/>
            <a:ext cx="1657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Structure:</a:t>
            </a:r>
          </a:p>
        </p:txBody>
      </p:sp>
      <p:pic>
        <p:nvPicPr>
          <p:cNvPr id="13" name="Picture 12" descr="A picture containing toy, necklace, food&#10;&#10;Description automatically generated">
            <a:extLst>
              <a:ext uri="{FF2B5EF4-FFF2-40B4-BE49-F238E27FC236}">
                <a16:creationId xmlns:a16="http://schemas.microsoft.com/office/drawing/2014/main" id="{5DDF99E2-5178-7043-FD87-CA9656655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60" t="16082" r="8187" b="14672"/>
          <a:stretch/>
        </p:blipFill>
        <p:spPr>
          <a:xfrm>
            <a:off x="2194770" y="3403943"/>
            <a:ext cx="3066756" cy="2106961"/>
          </a:xfrm>
          <a:prstGeom prst="rect">
            <a:avLst/>
          </a:prstGeom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id="{AF067D34-B2BD-487A-EE38-23041B438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035" y="981252"/>
            <a:ext cx="83242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0000"/>
                </a:solidFill>
                <a:latin typeface="Gill Sans" panose="020B0502020104020203" pitchFamily="34" charset="-79"/>
                <a:ea typeface="ヒラギノ角ゴ Pro W3" pitchFamily="-84" charset="-128"/>
                <a:sym typeface="Gill Sans" panose="020B0502020104020203" pitchFamily="34" charset="-79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anose="020B0502020104020203" pitchFamily="34" charset="-79"/>
                <a:ea typeface="ヒラギノ角ゴ Pro W3" pitchFamily="-84" charset="-128"/>
                <a:sym typeface="Gill Sans" panose="020B0502020104020203" pitchFamily="34" charset="-79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anose="020B0502020104020203" pitchFamily="34" charset="-79"/>
                <a:ea typeface="ヒラギノ角ゴ Pro W3" pitchFamily="-84" charset="-128"/>
                <a:sym typeface="Gill Sans" panose="020B0502020104020203" pitchFamily="34" charset="-79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anose="020B0502020104020203" pitchFamily="34" charset="-79"/>
                <a:ea typeface="ヒラギノ角ゴ Pro W3" pitchFamily="-84" charset="-128"/>
                <a:sym typeface="Gill Sans" panose="020B0502020104020203" pitchFamily="34" charset="-79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anose="020B0502020104020203" pitchFamily="34" charset="-79"/>
                <a:ea typeface="ヒラギノ角ゴ Pro W3" pitchFamily="-8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anose="020B0502020104020203" pitchFamily="34" charset="-79"/>
                <a:ea typeface="ヒラギノ角ゴ Pro W3" pitchFamily="-8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anose="020B0502020104020203" pitchFamily="34" charset="-79"/>
                <a:ea typeface="ヒラギノ角ゴ Pro W3" pitchFamily="-8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anose="020B0502020104020203" pitchFamily="34" charset="-79"/>
                <a:ea typeface="ヒラギノ角ゴ Pro W3" pitchFamily="-8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anose="020B0502020104020203" pitchFamily="34" charset="-79"/>
                <a:ea typeface="ヒラギノ角ゴ Pro W3" pitchFamily="-84" charset="-128"/>
                <a:sym typeface="Gill Sans" panose="020B0502020104020203" pitchFamily="34" charset="-79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ja-JP" altLang="en-US" sz="1600"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unique</a:t>
            </a:r>
            <a:r>
              <a:rPr lang="ja-JP" altLang="en-US" sz="160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folded 3D structure of a protein based on its amino acid 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sequence? 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diagram of a structure&#10;&#10;Description automatically generated">
            <a:extLst>
              <a:ext uri="{FF2B5EF4-FFF2-40B4-BE49-F238E27FC236}">
                <a16:creationId xmlns:a16="http://schemas.microsoft.com/office/drawing/2014/main" id="{97D8CA78-516B-754A-3E42-39232E9F8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28" y="1919225"/>
            <a:ext cx="4094231" cy="334044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7F7BD66-CB85-30B4-F7A1-3B02F09A0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2711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Dill and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Maccallum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1103153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D47E02E-8D82-A4A4-57F1-DFB09D5AEAC2}"/>
              </a:ext>
            </a:extLst>
          </p:cNvPr>
          <p:cNvSpPr txBox="1"/>
          <p:nvPr/>
        </p:nvSpPr>
        <p:spPr>
          <a:xfrm>
            <a:off x="715348" y="960720"/>
            <a:ext cx="11222915" cy="2615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Alphafold2 can be used to solve protein monomer folding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Alphafold3 can solve protein complexes structures from sequence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Scoring function is still needed to evaluate the structures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Future directions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There is much to be done in the field of protein design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Protein in-cell structures need to be determined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effect of mutations is not well-understood</a:t>
            </a: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44D4AA62-503C-4E50-4FCC-1247F31118CD}"/>
              </a:ext>
            </a:extLst>
          </p:cNvPr>
          <p:cNvSpPr txBox="1"/>
          <p:nvPr/>
        </p:nvSpPr>
        <p:spPr>
          <a:xfrm>
            <a:off x="216816" y="143970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095F4-3D6D-BC7C-4C26-6186C669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609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red and blue spheres&#10;&#10;Description automatically generated">
            <a:extLst>
              <a:ext uri="{FF2B5EF4-FFF2-40B4-BE49-F238E27FC236}">
                <a16:creationId xmlns:a16="http://schemas.microsoft.com/office/drawing/2014/main" id="{E9C3EDDA-6F80-ED91-93C8-39DA1D6F8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3" t="25411" r="26624" b="18710"/>
          <a:stretch/>
        </p:blipFill>
        <p:spPr>
          <a:xfrm>
            <a:off x="8692475" y="2423030"/>
            <a:ext cx="2377228" cy="2400699"/>
          </a:xfrm>
          <a:prstGeom prst="rect">
            <a:avLst/>
          </a:prstGeom>
        </p:spPr>
      </p:pic>
      <p:pic>
        <p:nvPicPr>
          <p:cNvPr id="121" name="Picture 120" descr="A black square and square symbols&#10;&#10;Description automatically generated with medium confidence">
            <a:extLst>
              <a:ext uri="{FF2B5EF4-FFF2-40B4-BE49-F238E27FC236}">
                <a16:creationId xmlns:a16="http://schemas.microsoft.com/office/drawing/2014/main" id="{19C807EB-0D07-1742-E006-163A4CA2C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50" y="1014348"/>
            <a:ext cx="4031295" cy="92336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304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Local deformation metrics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4750"/>
            <a:ext cx="827902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Olechnovic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Proteins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(2017)</a:t>
            </a:r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60E51A1B-A7DD-9000-F20C-9B4CEA376D85}"/>
              </a:ext>
            </a:extLst>
          </p:cNvPr>
          <p:cNvSpPr txBox="1"/>
          <p:nvPr/>
        </p:nvSpPr>
        <p:spPr>
          <a:xfrm>
            <a:off x="310017" y="4652548"/>
            <a:ext cx="6336054" cy="1204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RMSD is a global metric that needs alignment</a:t>
            </a:r>
          </a:p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Duplicates can undergo large scale motion with little local deformation</a:t>
            </a:r>
          </a:p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We calculate the alignment free local deformation D for each residue </a:t>
            </a:r>
            <a:r>
              <a:rPr lang="en-US" altLang="zh-CN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by comparing their local environments between two structures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362A0FB-D545-D66B-330F-73C663D87C32}"/>
              </a:ext>
            </a:extLst>
          </p:cNvPr>
          <p:cNvGrpSpPr/>
          <p:nvPr/>
        </p:nvGrpSpPr>
        <p:grpSpPr>
          <a:xfrm>
            <a:off x="456080" y="1855975"/>
            <a:ext cx="2681603" cy="2544031"/>
            <a:chOff x="667646" y="1622262"/>
            <a:chExt cx="2681603" cy="25440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59B9EE6-E680-F9C5-76EA-FCF0EEE65ADD}"/>
                </a:ext>
              </a:extLst>
            </p:cNvPr>
            <p:cNvSpPr/>
            <p:nvPr/>
          </p:nvSpPr>
          <p:spPr>
            <a:xfrm>
              <a:off x="1837420" y="3140195"/>
              <a:ext cx="210065" cy="21006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6F388B-12EC-4E6F-20D2-D01A77393D7E}"/>
                </a:ext>
              </a:extLst>
            </p:cNvPr>
            <p:cNvSpPr/>
            <p:nvPr/>
          </p:nvSpPr>
          <p:spPr>
            <a:xfrm>
              <a:off x="2525151" y="1939144"/>
              <a:ext cx="210065" cy="21006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8080293-8257-41B6-A931-EB8B25CAC30F}"/>
                </a:ext>
              </a:extLst>
            </p:cNvPr>
            <p:cNvSpPr/>
            <p:nvPr/>
          </p:nvSpPr>
          <p:spPr>
            <a:xfrm>
              <a:off x="1494671" y="1622262"/>
              <a:ext cx="210065" cy="21006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0A6C37C-7EC4-A127-D0E4-B556A9EBE057}"/>
                </a:ext>
              </a:extLst>
            </p:cNvPr>
            <p:cNvSpPr/>
            <p:nvPr/>
          </p:nvSpPr>
          <p:spPr>
            <a:xfrm>
              <a:off x="857419" y="2276286"/>
              <a:ext cx="210065" cy="21006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46F6D13-A887-9DE3-605A-830B388725C0}"/>
                </a:ext>
              </a:extLst>
            </p:cNvPr>
            <p:cNvSpPr/>
            <p:nvPr/>
          </p:nvSpPr>
          <p:spPr>
            <a:xfrm>
              <a:off x="667646" y="3263713"/>
              <a:ext cx="210065" cy="21006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9C8D204-E523-7FE7-E52C-38A2FC371818}"/>
                </a:ext>
              </a:extLst>
            </p:cNvPr>
            <p:cNvSpPr/>
            <p:nvPr/>
          </p:nvSpPr>
          <p:spPr>
            <a:xfrm>
              <a:off x="1128086" y="3956228"/>
              <a:ext cx="210065" cy="21006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3424F4F-4B51-A5E0-B0C7-DD2E27781A08}"/>
                </a:ext>
              </a:extLst>
            </p:cNvPr>
            <p:cNvSpPr/>
            <p:nvPr/>
          </p:nvSpPr>
          <p:spPr>
            <a:xfrm>
              <a:off x="3025728" y="3447105"/>
              <a:ext cx="210065" cy="21006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AB1B515-5512-1B86-386C-4D7F67C07A10}"/>
                </a:ext>
              </a:extLst>
            </p:cNvPr>
            <p:cNvSpPr/>
            <p:nvPr/>
          </p:nvSpPr>
          <p:spPr>
            <a:xfrm>
              <a:off x="2811544" y="2693193"/>
              <a:ext cx="210065" cy="21006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DAB0985-3770-2ACB-4A88-76518F9DDD78}"/>
                </a:ext>
              </a:extLst>
            </p:cNvPr>
            <p:cNvCxnSpPr>
              <a:cxnSpLocks/>
              <a:stCxn id="4" idx="7"/>
              <a:endCxn id="5" idx="3"/>
            </p:cNvCxnSpPr>
            <p:nvPr/>
          </p:nvCxnSpPr>
          <p:spPr>
            <a:xfrm flipV="1">
              <a:off x="2016722" y="2118446"/>
              <a:ext cx="539192" cy="10525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FC6E335-36EE-B4B4-A670-8069B0EE1C97}"/>
                </a:ext>
              </a:extLst>
            </p:cNvPr>
            <p:cNvCxnSpPr>
              <a:cxnSpLocks/>
              <a:stCxn id="4" idx="0"/>
              <a:endCxn id="7" idx="4"/>
            </p:cNvCxnSpPr>
            <p:nvPr/>
          </p:nvCxnSpPr>
          <p:spPr>
            <a:xfrm flipH="1" flipV="1">
              <a:off x="1599704" y="1832327"/>
              <a:ext cx="342749" cy="130786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F901018-AE7B-D91F-E874-256CF7D64D6C}"/>
                </a:ext>
              </a:extLst>
            </p:cNvPr>
            <p:cNvCxnSpPr>
              <a:cxnSpLocks/>
              <a:stCxn id="4" idx="1"/>
              <a:endCxn id="8" idx="5"/>
            </p:cNvCxnSpPr>
            <p:nvPr/>
          </p:nvCxnSpPr>
          <p:spPr>
            <a:xfrm flipH="1" flipV="1">
              <a:off x="1036721" y="2455588"/>
              <a:ext cx="831462" cy="7153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B0565F5-06C4-9903-3798-AC88FC61F18F}"/>
                </a:ext>
              </a:extLst>
            </p:cNvPr>
            <p:cNvCxnSpPr>
              <a:cxnSpLocks/>
              <a:stCxn id="4" idx="2"/>
              <a:endCxn id="9" idx="6"/>
            </p:cNvCxnSpPr>
            <p:nvPr/>
          </p:nvCxnSpPr>
          <p:spPr>
            <a:xfrm flipH="1">
              <a:off x="877711" y="3245228"/>
              <a:ext cx="959709" cy="12351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09BCFA8-C760-226C-BD61-8FD471298853}"/>
                </a:ext>
              </a:extLst>
            </p:cNvPr>
            <p:cNvCxnSpPr>
              <a:cxnSpLocks/>
              <a:stCxn id="4" idx="3"/>
              <a:endCxn id="11" idx="0"/>
            </p:cNvCxnSpPr>
            <p:nvPr/>
          </p:nvCxnSpPr>
          <p:spPr>
            <a:xfrm flipH="1">
              <a:off x="1233119" y="3319497"/>
              <a:ext cx="635064" cy="6367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AF05ACE-934C-3EB7-99DC-DDEFD86148F8}"/>
                </a:ext>
              </a:extLst>
            </p:cNvPr>
            <p:cNvCxnSpPr>
              <a:cxnSpLocks/>
              <a:stCxn id="4" idx="6"/>
              <a:endCxn id="13" idx="3"/>
            </p:cNvCxnSpPr>
            <p:nvPr/>
          </p:nvCxnSpPr>
          <p:spPr>
            <a:xfrm flipV="1">
              <a:off x="2047485" y="2872495"/>
              <a:ext cx="794822" cy="37273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25428F8-1263-2F41-B3EE-7EDE19082CC8}"/>
                </a:ext>
              </a:extLst>
            </p:cNvPr>
            <p:cNvCxnSpPr>
              <a:cxnSpLocks/>
              <a:stCxn id="4" idx="6"/>
              <a:endCxn id="12" idx="2"/>
            </p:cNvCxnSpPr>
            <p:nvPr/>
          </p:nvCxnSpPr>
          <p:spPr>
            <a:xfrm>
              <a:off x="2047485" y="3245228"/>
              <a:ext cx="978243" cy="3069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2E62548-8D8B-30D2-2567-5B7C96110E8E}"/>
                    </a:ext>
                  </a:extLst>
                </p:cNvPr>
                <p:cNvSpPr txBox="1"/>
                <p:nvPr/>
              </p:nvSpPr>
              <p:spPr>
                <a:xfrm>
                  <a:off x="1973216" y="3368745"/>
                  <a:ext cx="1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2E62548-8D8B-30D2-2567-5B7C96110E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3216" y="3368745"/>
                  <a:ext cx="14356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0769" r="-23077"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8029EB2-9F18-CABF-4F92-DB74A0DF7522}"/>
                    </a:ext>
                  </a:extLst>
                </p:cNvPr>
                <p:cNvSpPr txBox="1"/>
                <p:nvPr/>
              </p:nvSpPr>
              <p:spPr>
                <a:xfrm>
                  <a:off x="3199400" y="3637862"/>
                  <a:ext cx="149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8029EB2-9F18-CABF-4F92-DB74A0DF75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9400" y="3637862"/>
                  <a:ext cx="149849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46154" r="-38462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8879E3F-0F90-3E0E-CE8C-3F907BF3A92C}"/>
                    </a:ext>
                  </a:extLst>
                </p:cNvPr>
                <p:cNvSpPr txBox="1"/>
                <p:nvPr/>
              </p:nvSpPr>
              <p:spPr>
                <a:xfrm>
                  <a:off x="2393575" y="3492239"/>
                  <a:ext cx="339131" cy="3411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8879E3F-0F90-3E0E-CE8C-3F907BF3A9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3575" y="3492239"/>
                  <a:ext cx="339131" cy="341119"/>
                </a:xfrm>
                <a:prstGeom prst="rect">
                  <a:avLst/>
                </a:prstGeom>
                <a:blipFill>
                  <a:blip r:embed="rId6"/>
                  <a:stretch>
                    <a:fillRect l="-7143" r="-10714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9FE2BB6-1F22-0E7A-7A39-64DD2951A49E}"/>
              </a:ext>
            </a:extLst>
          </p:cNvPr>
          <p:cNvGrpSpPr/>
          <p:nvPr/>
        </p:nvGrpSpPr>
        <p:grpSpPr>
          <a:xfrm>
            <a:off x="3353788" y="1728019"/>
            <a:ext cx="2930911" cy="2619685"/>
            <a:chOff x="3941781" y="1583088"/>
            <a:chExt cx="2930911" cy="2619685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CD98867-7207-B66F-1702-B030E3DAAD87}"/>
                </a:ext>
              </a:extLst>
            </p:cNvPr>
            <p:cNvSpPr/>
            <p:nvPr/>
          </p:nvSpPr>
          <p:spPr>
            <a:xfrm>
              <a:off x="5360863" y="3026752"/>
              <a:ext cx="210065" cy="21006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D521CEC-9D56-1473-AD57-60B10B72B091}"/>
                </a:ext>
              </a:extLst>
            </p:cNvPr>
            <p:cNvSpPr/>
            <p:nvPr/>
          </p:nvSpPr>
          <p:spPr>
            <a:xfrm>
              <a:off x="5945362" y="1583088"/>
              <a:ext cx="210065" cy="21006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E67360C-9805-4354-D655-F1006008B844}"/>
                </a:ext>
              </a:extLst>
            </p:cNvPr>
            <p:cNvSpPr/>
            <p:nvPr/>
          </p:nvSpPr>
          <p:spPr>
            <a:xfrm>
              <a:off x="5137807" y="2068034"/>
              <a:ext cx="210065" cy="21006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412F348-CFEF-1C90-E6C3-B71F9FB1173F}"/>
                </a:ext>
              </a:extLst>
            </p:cNvPr>
            <p:cNvSpPr/>
            <p:nvPr/>
          </p:nvSpPr>
          <p:spPr>
            <a:xfrm>
              <a:off x="4450076" y="2434637"/>
              <a:ext cx="210065" cy="21006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183D8BD-2618-5414-3443-CE63C9FCEBF3}"/>
                </a:ext>
              </a:extLst>
            </p:cNvPr>
            <p:cNvSpPr/>
            <p:nvPr/>
          </p:nvSpPr>
          <p:spPr>
            <a:xfrm>
              <a:off x="3941781" y="3137210"/>
              <a:ext cx="210065" cy="21006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F57A96C-0018-3499-2F9F-FD4407DF518D}"/>
                </a:ext>
              </a:extLst>
            </p:cNvPr>
            <p:cNvSpPr/>
            <p:nvPr/>
          </p:nvSpPr>
          <p:spPr>
            <a:xfrm>
              <a:off x="4492377" y="3992708"/>
              <a:ext cx="210065" cy="21006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04790F7-E2D3-A112-281E-BA7638162B04}"/>
                </a:ext>
              </a:extLst>
            </p:cNvPr>
            <p:cNvSpPr/>
            <p:nvPr/>
          </p:nvSpPr>
          <p:spPr>
            <a:xfrm>
              <a:off x="6549171" y="3333662"/>
              <a:ext cx="210065" cy="21006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43C89D3-F74A-7E1D-A1E6-B36ECE15D8F5}"/>
                </a:ext>
              </a:extLst>
            </p:cNvPr>
            <p:cNvSpPr/>
            <p:nvPr/>
          </p:nvSpPr>
          <p:spPr>
            <a:xfrm>
              <a:off x="6386691" y="2715461"/>
              <a:ext cx="210065" cy="21006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6F45285-9E8E-92D4-FA05-0A7F6D714839}"/>
                </a:ext>
              </a:extLst>
            </p:cNvPr>
            <p:cNvCxnSpPr>
              <a:cxnSpLocks/>
              <a:stCxn id="75" idx="7"/>
              <a:endCxn id="76" idx="3"/>
            </p:cNvCxnSpPr>
            <p:nvPr/>
          </p:nvCxnSpPr>
          <p:spPr>
            <a:xfrm flipV="1">
              <a:off x="5540165" y="1762390"/>
              <a:ext cx="435960" cy="12951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7066413A-0717-3BCF-D402-183F58D76F40}"/>
                </a:ext>
              </a:extLst>
            </p:cNvPr>
            <p:cNvCxnSpPr>
              <a:cxnSpLocks/>
              <a:stCxn id="75" idx="0"/>
              <a:endCxn id="77" idx="4"/>
            </p:cNvCxnSpPr>
            <p:nvPr/>
          </p:nvCxnSpPr>
          <p:spPr>
            <a:xfrm flipH="1" flipV="1">
              <a:off x="5242840" y="2278099"/>
              <a:ext cx="223056" cy="7486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C029378F-281B-1859-BBA5-EA86E9B26D34}"/>
                </a:ext>
              </a:extLst>
            </p:cNvPr>
            <p:cNvCxnSpPr>
              <a:cxnSpLocks/>
              <a:stCxn id="75" idx="1"/>
              <a:endCxn id="78" idx="5"/>
            </p:cNvCxnSpPr>
            <p:nvPr/>
          </p:nvCxnSpPr>
          <p:spPr>
            <a:xfrm flipH="1" flipV="1">
              <a:off x="4629378" y="2613939"/>
              <a:ext cx="762248" cy="4435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423E0C43-2EC8-E77D-C0F3-D2B161470E45}"/>
                </a:ext>
              </a:extLst>
            </p:cNvPr>
            <p:cNvCxnSpPr>
              <a:cxnSpLocks/>
              <a:stCxn id="75" idx="2"/>
              <a:endCxn id="79" idx="6"/>
            </p:cNvCxnSpPr>
            <p:nvPr/>
          </p:nvCxnSpPr>
          <p:spPr>
            <a:xfrm flipH="1">
              <a:off x="4151846" y="3131785"/>
              <a:ext cx="1209017" cy="1104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3A86C836-9E77-5DF7-2595-0E9222F7B176}"/>
                </a:ext>
              </a:extLst>
            </p:cNvPr>
            <p:cNvCxnSpPr>
              <a:cxnSpLocks/>
              <a:stCxn id="75" idx="3"/>
              <a:endCxn id="80" idx="7"/>
            </p:cNvCxnSpPr>
            <p:nvPr/>
          </p:nvCxnSpPr>
          <p:spPr>
            <a:xfrm flipH="1">
              <a:off x="4671679" y="3206054"/>
              <a:ext cx="719947" cy="8174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33413992-ADD2-32A4-DF79-7912EF4EFD61}"/>
                </a:ext>
              </a:extLst>
            </p:cNvPr>
            <p:cNvCxnSpPr>
              <a:cxnSpLocks/>
              <a:stCxn id="75" idx="6"/>
              <a:endCxn id="82" idx="3"/>
            </p:cNvCxnSpPr>
            <p:nvPr/>
          </p:nvCxnSpPr>
          <p:spPr>
            <a:xfrm flipV="1">
              <a:off x="5570928" y="2894763"/>
              <a:ext cx="846526" cy="2370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374DF29A-E9D0-1FFB-0CE5-363B7FA8DCAE}"/>
                </a:ext>
              </a:extLst>
            </p:cNvPr>
            <p:cNvCxnSpPr>
              <a:cxnSpLocks/>
              <a:stCxn id="75" idx="6"/>
              <a:endCxn id="81" idx="2"/>
            </p:cNvCxnSpPr>
            <p:nvPr/>
          </p:nvCxnSpPr>
          <p:spPr>
            <a:xfrm>
              <a:off x="5570928" y="3131785"/>
              <a:ext cx="978243" cy="3069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E928F8EF-2853-15FE-AB77-4026725A97B3}"/>
                    </a:ext>
                  </a:extLst>
                </p:cNvPr>
                <p:cNvSpPr txBox="1"/>
                <p:nvPr/>
              </p:nvSpPr>
              <p:spPr>
                <a:xfrm>
                  <a:off x="5496659" y="3255302"/>
                  <a:ext cx="1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E928F8EF-2853-15FE-AB77-4026725A97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659" y="3255302"/>
                  <a:ext cx="14356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3333" r="-25000"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10F51D31-070D-6D4D-4419-2E5E59C46444}"/>
                    </a:ext>
                  </a:extLst>
                </p:cNvPr>
                <p:cNvSpPr txBox="1"/>
                <p:nvPr/>
              </p:nvSpPr>
              <p:spPr>
                <a:xfrm>
                  <a:off x="6722843" y="3524419"/>
                  <a:ext cx="149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10F51D31-070D-6D4D-4419-2E5E59C464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2843" y="3524419"/>
                  <a:ext cx="149849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8462" r="-46154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93C1027A-A4C0-8283-5BDF-854700F6C33A}"/>
                    </a:ext>
                  </a:extLst>
                </p:cNvPr>
                <p:cNvSpPr txBox="1"/>
                <p:nvPr/>
              </p:nvSpPr>
              <p:spPr>
                <a:xfrm>
                  <a:off x="5917018" y="3378796"/>
                  <a:ext cx="350994" cy="347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93C1027A-A4C0-8283-5BDF-854700F6C3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7018" y="3378796"/>
                  <a:ext cx="350994" cy="347788"/>
                </a:xfrm>
                <a:prstGeom prst="rect">
                  <a:avLst/>
                </a:prstGeom>
                <a:blipFill>
                  <a:blip r:embed="rId9"/>
                  <a:stretch>
                    <a:fillRect l="-3448" r="-689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2" name="文本框 5">
            <a:extLst>
              <a:ext uri="{FF2B5EF4-FFF2-40B4-BE49-F238E27FC236}">
                <a16:creationId xmlns:a16="http://schemas.microsoft.com/office/drawing/2014/main" id="{2C640D63-39A1-4A50-56B3-DA01F969980C}"/>
              </a:ext>
            </a:extLst>
          </p:cNvPr>
          <p:cNvSpPr txBox="1"/>
          <p:nvPr/>
        </p:nvSpPr>
        <p:spPr>
          <a:xfrm>
            <a:off x="6538209" y="4652548"/>
            <a:ext cx="5542541" cy="922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Neighbors j are found using Voronoi tessellation</a:t>
            </a:r>
          </a:p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Voronoi cells are bounded to the solvent accessible surface to prevent unphysical contact between domains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1F1B870-44B9-7DA5-EED0-E4383BA7CA9D}"/>
                  </a:ext>
                </a:extLst>
              </p:cNvPr>
              <p:cNvSpPr txBox="1"/>
              <p:nvPr/>
            </p:nvSpPr>
            <p:spPr>
              <a:xfrm>
                <a:off x="834793" y="1903248"/>
                <a:ext cx="291618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1F1B870-44B9-7DA5-EED0-E4383BA7C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93" y="1903248"/>
                <a:ext cx="291618" cy="298415"/>
              </a:xfrm>
              <a:prstGeom prst="rect">
                <a:avLst/>
              </a:prstGeom>
              <a:blipFill>
                <a:blip r:embed="rId10"/>
                <a:stretch>
                  <a:fillRect l="-16667" r="-41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799C2DA-CF9E-9926-4CD5-178A6A218B91}"/>
                  </a:ext>
                </a:extLst>
              </p:cNvPr>
              <p:cNvSpPr txBox="1"/>
              <p:nvPr/>
            </p:nvSpPr>
            <p:spPr>
              <a:xfrm>
                <a:off x="5707680" y="1920186"/>
                <a:ext cx="28982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799C2DA-CF9E-9926-4CD5-178A6A218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7680" y="1920186"/>
                <a:ext cx="289823" cy="298415"/>
              </a:xfrm>
              <a:prstGeom prst="rect">
                <a:avLst/>
              </a:prstGeom>
              <a:blipFill>
                <a:blip r:embed="rId11"/>
                <a:stretch>
                  <a:fillRect l="-16667" r="-4167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6" name="Picture 125">
            <a:extLst>
              <a:ext uri="{FF2B5EF4-FFF2-40B4-BE49-F238E27FC236}">
                <a16:creationId xmlns:a16="http://schemas.microsoft.com/office/drawing/2014/main" id="{5DF39D5D-6A08-213C-EF2F-6D9540A8673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898" t="12500" r="29834" b="13890"/>
          <a:stretch/>
        </p:blipFill>
        <p:spPr>
          <a:xfrm>
            <a:off x="7160677" y="2509999"/>
            <a:ext cx="1754735" cy="2049809"/>
          </a:xfrm>
          <a:prstGeom prst="rect">
            <a:avLst/>
          </a:prstGeom>
        </p:spPr>
      </p:pic>
      <p:pic>
        <p:nvPicPr>
          <p:cNvPr id="128" name="Picture 127" descr="A colorful background with black dots&#10;&#10;Description automatically generated">
            <a:extLst>
              <a:ext uri="{FF2B5EF4-FFF2-40B4-BE49-F238E27FC236}">
                <a16:creationId xmlns:a16="http://schemas.microsoft.com/office/drawing/2014/main" id="{99CDE67F-D500-7A54-65F9-BB12C8752C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881" y="348313"/>
            <a:ext cx="1981977" cy="198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95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black letters&#10;&#10;Description automatically generated">
            <a:extLst>
              <a:ext uri="{FF2B5EF4-FFF2-40B4-BE49-F238E27FC236}">
                <a16:creationId xmlns:a16="http://schemas.microsoft.com/office/drawing/2014/main" id="{2AE8103B-7162-6314-11A9-2A6055AD2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1" b="8675"/>
          <a:stretch/>
        </p:blipFill>
        <p:spPr>
          <a:xfrm>
            <a:off x="225108" y="1185286"/>
            <a:ext cx="3370886" cy="38526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7204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Structural change induced by point mutation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60E51A1B-A7DD-9000-F20C-9B4CEA376D85}"/>
              </a:ext>
            </a:extLst>
          </p:cNvPr>
          <p:cNvSpPr txBox="1"/>
          <p:nvPr/>
        </p:nvSpPr>
        <p:spPr>
          <a:xfrm>
            <a:off x="883118" y="5352830"/>
            <a:ext cx="11107616" cy="35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Benign mutant of Human Glutathione Transferase has no effect on the local structure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F93DD5-FDB2-812B-FA7E-A04E926D4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219" y="1647752"/>
            <a:ext cx="4936268" cy="3705078"/>
          </a:xfrm>
          <a:prstGeom prst="rect">
            <a:avLst/>
          </a:prstGeom>
        </p:spPr>
      </p:pic>
      <p:pic>
        <p:nvPicPr>
          <p:cNvPr id="12" name="Picture 11" descr="A green and red molecule&#10;&#10;Description automatically generated">
            <a:extLst>
              <a:ext uri="{FF2B5EF4-FFF2-40B4-BE49-F238E27FC236}">
                <a16:creationId xmlns:a16="http://schemas.microsoft.com/office/drawing/2014/main" id="{A8AC2FCA-F13B-72A1-6093-57695304F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86" y="0"/>
            <a:ext cx="1922780" cy="1670612"/>
          </a:xfrm>
          <a:prstGeom prst="rect">
            <a:avLst/>
          </a:prstGeom>
        </p:spPr>
      </p:pic>
      <p:pic>
        <p:nvPicPr>
          <p:cNvPr id="17" name="Picture 16" descr="A group of black letters&#10;&#10;Description automatically generated">
            <a:extLst>
              <a:ext uri="{FF2B5EF4-FFF2-40B4-BE49-F238E27FC236}">
                <a16:creationId xmlns:a16="http://schemas.microsoft.com/office/drawing/2014/main" id="{9F7CC655-77BA-EB43-A652-1E8911DBE8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61454"/>
          <a:stretch/>
        </p:blipFill>
        <p:spPr>
          <a:xfrm>
            <a:off x="188536" y="867601"/>
            <a:ext cx="3370882" cy="36399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1164C2A-8EA1-4207-BC24-308F40604A7D}"/>
              </a:ext>
            </a:extLst>
          </p:cNvPr>
          <p:cNvGrpSpPr/>
          <p:nvPr/>
        </p:nvGrpSpPr>
        <p:grpSpPr>
          <a:xfrm>
            <a:off x="153834" y="1624892"/>
            <a:ext cx="7109369" cy="3829870"/>
            <a:chOff x="153834" y="1624892"/>
            <a:chExt cx="7109369" cy="38298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D19EF0-99A5-9A36-E31C-5ED59EFFE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68"/>
            <a:stretch/>
          </p:blipFill>
          <p:spPr>
            <a:xfrm>
              <a:off x="153834" y="1624892"/>
              <a:ext cx="7109369" cy="382987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5B4E9F3-5673-F571-C18C-93F38EBBF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97" t="43370" b="36422"/>
            <a:stretch/>
          </p:blipFill>
          <p:spPr>
            <a:xfrm>
              <a:off x="6019853" y="1752086"/>
              <a:ext cx="1102629" cy="722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386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7204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Structural change induced by point mutation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60E51A1B-A7DD-9000-F20C-9B4CEA376D85}"/>
              </a:ext>
            </a:extLst>
          </p:cNvPr>
          <p:cNvSpPr txBox="1"/>
          <p:nvPr/>
        </p:nvSpPr>
        <p:spPr>
          <a:xfrm>
            <a:off x="846542" y="5261534"/>
            <a:ext cx="11107616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Mutant of KPC-2 shows a peak in local deformation at the mutation site</a:t>
            </a:r>
          </a:p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Deformation induced by point mutation deceases as moved away from the mutation site   </a:t>
            </a:r>
          </a:p>
        </p:txBody>
      </p:sp>
      <p:pic>
        <p:nvPicPr>
          <p:cNvPr id="15" name="Picture 14" descr="A green and red structure&#10;&#10;Description automatically generated">
            <a:extLst>
              <a:ext uri="{FF2B5EF4-FFF2-40B4-BE49-F238E27FC236}">
                <a16:creationId xmlns:a16="http://schemas.microsoft.com/office/drawing/2014/main" id="{09CFCBD1-5BE0-EB54-EAAE-4A4643AD5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937" y="80340"/>
            <a:ext cx="2043679" cy="1518488"/>
          </a:xfrm>
          <a:prstGeom prst="rect">
            <a:avLst/>
          </a:prstGeom>
        </p:spPr>
      </p:pic>
      <p:pic>
        <p:nvPicPr>
          <p:cNvPr id="16" name="Picture 15" descr="A group of black letters&#10;&#10;Description automatically generated">
            <a:extLst>
              <a:ext uri="{FF2B5EF4-FFF2-40B4-BE49-F238E27FC236}">
                <a16:creationId xmlns:a16="http://schemas.microsoft.com/office/drawing/2014/main" id="{6B162DB3-045F-0113-E259-4F2CDF5741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1" b="8675"/>
          <a:stretch/>
        </p:blipFill>
        <p:spPr>
          <a:xfrm>
            <a:off x="225108" y="1185286"/>
            <a:ext cx="3370886" cy="385269"/>
          </a:xfrm>
          <a:prstGeom prst="rect">
            <a:avLst/>
          </a:prstGeom>
        </p:spPr>
      </p:pic>
      <p:pic>
        <p:nvPicPr>
          <p:cNvPr id="17" name="Picture 16" descr="A group of black letters&#10;&#10;Description automatically generated">
            <a:extLst>
              <a:ext uri="{FF2B5EF4-FFF2-40B4-BE49-F238E27FC236}">
                <a16:creationId xmlns:a16="http://schemas.microsoft.com/office/drawing/2014/main" id="{FC68A550-9CD5-F101-A12E-02E327AC0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61454"/>
          <a:stretch/>
        </p:blipFill>
        <p:spPr>
          <a:xfrm>
            <a:off x="188536" y="867601"/>
            <a:ext cx="3370882" cy="36399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D1069AE-4DAC-3AFF-4FA2-00C317509509}"/>
              </a:ext>
            </a:extLst>
          </p:cNvPr>
          <p:cNvGrpSpPr/>
          <p:nvPr/>
        </p:nvGrpSpPr>
        <p:grpSpPr>
          <a:xfrm>
            <a:off x="415713" y="1721572"/>
            <a:ext cx="6749861" cy="3645718"/>
            <a:chOff x="237842" y="1683563"/>
            <a:chExt cx="6749861" cy="364571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D1E1162-F2FD-54FA-97CC-9C516B6CF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7842" y="1683563"/>
              <a:ext cx="6749861" cy="364571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0228676-E3E7-3A6E-ED7D-AB86636D7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97" t="43370" b="36422"/>
            <a:stretch/>
          </p:blipFill>
          <p:spPr>
            <a:xfrm>
              <a:off x="5769174" y="1798145"/>
              <a:ext cx="1102629" cy="722889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50E9BAA-06D2-39DF-2116-C17FA88CF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478" y="1704146"/>
            <a:ext cx="4702488" cy="358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79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7204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Structural change induced by point mutation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60E51A1B-A7DD-9000-F20C-9B4CEA376D85}"/>
              </a:ext>
            </a:extLst>
          </p:cNvPr>
          <p:cNvSpPr txBox="1"/>
          <p:nvPr/>
        </p:nvSpPr>
        <p:spPr>
          <a:xfrm>
            <a:off x="846541" y="5377542"/>
            <a:ext cx="11107616" cy="35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Mutant of KRAS shows large local deformation at and near the mutation site, leading to partially refolding</a:t>
            </a:r>
          </a:p>
        </p:txBody>
      </p:sp>
      <p:pic>
        <p:nvPicPr>
          <p:cNvPr id="7" name="Picture 6" descr="A group of black letters&#10;&#10;Description automatically generated">
            <a:extLst>
              <a:ext uri="{FF2B5EF4-FFF2-40B4-BE49-F238E27FC236}">
                <a16:creationId xmlns:a16="http://schemas.microsoft.com/office/drawing/2014/main" id="{830A0E2C-1CE6-53F1-4C0C-EE3BF3311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1" b="8675"/>
          <a:stretch/>
        </p:blipFill>
        <p:spPr>
          <a:xfrm>
            <a:off x="225108" y="1185286"/>
            <a:ext cx="3370886" cy="385269"/>
          </a:xfrm>
          <a:prstGeom prst="rect">
            <a:avLst/>
          </a:prstGeom>
        </p:spPr>
      </p:pic>
      <p:pic>
        <p:nvPicPr>
          <p:cNvPr id="11" name="Picture 10" descr="A group of black letters&#10;&#10;Description automatically generated">
            <a:extLst>
              <a:ext uri="{FF2B5EF4-FFF2-40B4-BE49-F238E27FC236}">
                <a16:creationId xmlns:a16="http://schemas.microsoft.com/office/drawing/2014/main" id="{81B040C8-C68C-A415-669B-A400C2CF9C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61454"/>
          <a:stretch/>
        </p:blipFill>
        <p:spPr>
          <a:xfrm>
            <a:off x="188536" y="867601"/>
            <a:ext cx="3370882" cy="3639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C9DD78-0FB0-B5A3-94A8-1EE68867F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81" y="1734532"/>
            <a:ext cx="6769102" cy="36347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74BFF1-DF0A-FEF9-982C-885361E7D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0383" y="1742771"/>
            <a:ext cx="4707734" cy="36265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C14BAA-5A7F-868E-8C66-71E5C26D91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7" t="43370" b="36422"/>
          <a:stretch/>
        </p:blipFill>
        <p:spPr>
          <a:xfrm>
            <a:off x="5849035" y="1860538"/>
            <a:ext cx="1102629" cy="722889"/>
          </a:xfrm>
          <a:prstGeom prst="rect">
            <a:avLst/>
          </a:prstGeom>
        </p:spPr>
      </p:pic>
      <p:pic>
        <p:nvPicPr>
          <p:cNvPr id="20" name="Picture 19" descr="A green plant with a red flower&#10;&#10;Description automatically generated">
            <a:extLst>
              <a:ext uri="{FF2B5EF4-FFF2-40B4-BE49-F238E27FC236}">
                <a16:creationId xmlns:a16="http://schemas.microsoft.com/office/drawing/2014/main" id="{D6EF0AD7-6010-1B5A-F60D-ECC4B1F972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39" y="39930"/>
            <a:ext cx="1591721" cy="15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77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773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The local effect of mutations 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60E51A1B-A7DD-9000-F20C-9B4CEA376D85}"/>
              </a:ext>
            </a:extLst>
          </p:cNvPr>
          <p:cNvSpPr txBox="1"/>
          <p:nvPr/>
        </p:nvSpPr>
        <p:spPr>
          <a:xfrm>
            <a:off x="838200" y="4623354"/>
            <a:ext cx="11107616" cy="2050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Find X-ray crystal structures that have &gt;= 5 duplicates and their associated single point mutants, with no nucleic acids, should not be heteromers and have resolution &lt; 3.5A</a:t>
            </a:r>
          </a:p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&gt;7000 duplicates-mutants sequence pairs </a:t>
            </a:r>
          </a:p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β = sequence distance from the mutation site</a:t>
            </a:r>
          </a:p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 = spatial distance from the mutation site, binned at each 1A</a:t>
            </a:r>
          </a:p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level = number of Voronoi shells away from the mutation site</a:t>
            </a:r>
          </a:p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On average, the magnitude of local structural deformation decreases as the distance from the mutation site increases</a:t>
            </a:r>
          </a:p>
        </p:txBody>
      </p:sp>
      <p:pic>
        <p:nvPicPr>
          <p:cNvPr id="8" name="Picture 7" descr="A black and white text&#10;&#10;Description automatically generated">
            <a:extLst>
              <a:ext uri="{FF2B5EF4-FFF2-40B4-BE49-F238E27FC236}">
                <a16:creationId xmlns:a16="http://schemas.microsoft.com/office/drawing/2014/main" id="{8983ACD0-DB96-E472-32C5-084300657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48" y="752824"/>
            <a:ext cx="1658349" cy="417069"/>
          </a:xfrm>
          <a:prstGeom prst="rect">
            <a:avLst/>
          </a:prstGeom>
        </p:spPr>
      </p:pic>
      <p:pic>
        <p:nvPicPr>
          <p:cNvPr id="6" name="Picture 5" descr="A group of black letters&#10;&#10;Description automatically generated">
            <a:extLst>
              <a:ext uri="{FF2B5EF4-FFF2-40B4-BE49-F238E27FC236}">
                <a16:creationId xmlns:a16="http://schemas.microsoft.com/office/drawing/2014/main" id="{7FAB1565-52B8-6D8F-3D50-277FFF1400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1" b="8675"/>
          <a:stretch/>
        </p:blipFill>
        <p:spPr>
          <a:xfrm>
            <a:off x="8635870" y="396920"/>
            <a:ext cx="3370886" cy="385269"/>
          </a:xfrm>
          <a:prstGeom prst="rect">
            <a:avLst/>
          </a:prstGeom>
        </p:spPr>
      </p:pic>
      <p:pic>
        <p:nvPicPr>
          <p:cNvPr id="7" name="Picture 6" descr="A group of black letters&#10;&#10;Description automatically generated">
            <a:extLst>
              <a:ext uri="{FF2B5EF4-FFF2-40B4-BE49-F238E27FC236}">
                <a16:creationId xmlns:a16="http://schemas.microsoft.com/office/drawing/2014/main" id="{C575DA1D-4299-B0C0-E4F2-E5972AAD2E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61454"/>
          <a:stretch/>
        </p:blipFill>
        <p:spPr>
          <a:xfrm>
            <a:off x="8599298" y="79235"/>
            <a:ext cx="3370882" cy="363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C66055-F7A8-19E9-19ED-CE34B00B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33172"/>
            <a:ext cx="4062923" cy="3083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2B2809-8665-776C-FB6C-ED3649DE5A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214" y="1433597"/>
            <a:ext cx="4177834" cy="3064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A10539-A7B0-8DBE-CE97-81B32A775A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5322" y="1396510"/>
            <a:ext cx="4036678" cy="310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27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848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mutation deformation prediction accuracy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F07768C9-406A-9D07-41B9-DF0D9F3FC1CC}"/>
              </a:ext>
            </a:extLst>
          </p:cNvPr>
          <p:cNvSpPr txBox="1"/>
          <p:nvPr/>
        </p:nvSpPr>
        <p:spPr>
          <a:xfrm>
            <a:off x="8986333" y="2861344"/>
            <a:ext cx="3265309" cy="2050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Each data point represents the Pearson correlation of Sequences with Z-score &gt; cutoff between ground truth deformation and AlphaFold predicted deformation</a:t>
            </a:r>
          </a:p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00D0D5-5DEF-042F-8582-9D08664B66CA}"/>
              </a:ext>
            </a:extLst>
          </p:cNvPr>
          <p:cNvGrpSpPr/>
          <p:nvPr/>
        </p:nvGrpSpPr>
        <p:grpSpPr>
          <a:xfrm>
            <a:off x="8987018" y="45718"/>
            <a:ext cx="3044250" cy="1928767"/>
            <a:chOff x="8987018" y="45718"/>
            <a:chExt cx="3044250" cy="1928767"/>
          </a:xfrm>
        </p:grpSpPr>
        <p:pic>
          <p:nvPicPr>
            <p:cNvPr id="5" name="Picture 4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A75DDEA1-1B12-5E83-2319-0E78F2EDF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7099" y="1478377"/>
              <a:ext cx="2733101" cy="496108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9685DDC-D4DF-E224-4A8E-C08C1EF6AC88}"/>
                </a:ext>
              </a:extLst>
            </p:cNvPr>
            <p:cNvGrpSpPr/>
            <p:nvPr/>
          </p:nvGrpSpPr>
          <p:grpSpPr>
            <a:xfrm>
              <a:off x="8987018" y="45718"/>
              <a:ext cx="3044250" cy="1539825"/>
              <a:chOff x="6357512" y="0"/>
              <a:chExt cx="3859940" cy="1952414"/>
            </a:xfrm>
          </p:grpSpPr>
          <p:pic>
            <p:nvPicPr>
              <p:cNvPr id="18" name="Picture 17" descr="A black and white text&#10;&#10;Description automatically generated">
                <a:extLst>
                  <a:ext uri="{FF2B5EF4-FFF2-40B4-BE49-F238E27FC236}">
                    <a16:creationId xmlns:a16="http://schemas.microsoft.com/office/drawing/2014/main" id="{4F8A82A6-0A7D-98C9-2281-9071483D45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1813" y="1479917"/>
                <a:ext cx="1878740" cy="472497"/>
              </a:xfrm>
              <a:prstGeom prst="rect">
                <a:avLst/>
              </a:prstGeom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F69723D-C0AC-1D2D-1B2A-F56DB2A4B5A3}"/>
                  </a:ext>
                </a:extLst>
              </p:cNvPr>
              <p:cNvGrpSpPr/>
              <p:nvPr/>
            </p:nvGrpSpPr>
            <p:grpSpPr>
              <a:xfrm>
                <a:off x="6357512" y="0"/>
                <a:ext cx="3859940" cy="1545821"/>
                <a:chOff x="1169609" y="623181"/>
                <a:chExt cx="3859940" cy="1545821"/>
              </a:xfrm>
            </p:grpSpPr>
            <p:pic>
              <p:nvPicPr>
                <p:cNvPr id="20" name="Picture 19" descr="A black square and square symbol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13A7DFBB-B355-BF00-2736-F891FF3B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5925" y="623181"/>
                  <a:ext cx="3743624" cy="857478"/>
                </a:xfrm>
                <a:prstGeom prst="rect">
                  <a:avLst/>
                </a:prstGeom>
              </p:spPr>
            </p:pic>
            <p:pic>
              <p:nvPicPr>
                <p:cNvPr id="21" name="Picture 20" descr="A group of black letters&#10;&#10;Description automatically generated">
                  <a:extLst>
                    <a:ext uri="{FF2B5EF4-FFF2-40B4-BE49-F238E27FC236}">
                      <a16:creationId xmlns:a16="http://schemas.microsoft.com/office/drawing/2014/main" id="{0858EBA0-0885-02E3-96F5-13B23C7596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7721" b="8675"/>
                <a:stretch/>
              </p:blipFill>
              <p:spPr>
                <a:xfrm>
                  <a:off x="1233109" y="1751371"/>
                  <a:ext cx="3654035" cy="417631"/>
                </a:xfrm>
                <a:prstGeom prst="rect">
                  <a:avLst/>
                </a:prstGeom>
              </p:spPr>
            </p:pic>
            <p:pic>
              <p:nvPicPr>
                <p:cNvPr id="22" name="Picture 21" descr="A group of black letters&#10;&#10;Description automatically generated">
                  <a:extLst>
                    <a:ext uri="{FF2B5EF4-FFF2-40B4-BE49-F238E27FC236}">
                      <a16:creationId xmlns:a16="http://schemas.microsoft.com/office/drawing/2014/main" id="{A7712E8F-C966-8865-ABAC-FFFD23440E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798" b="61454"/>
                <a:stretch/>
              </p:blipFill>
              <p:spPr>
                <a:xfrm>
                  <a:off x="1169609" y="1397336"/>
                  <a:ext cx="3654030" cy="39457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6835A30-6E1C-5FD7-BDB8-023145D22AFD}"/>
              </a:ext>
            </a:extLst>
          </p:cNvPr>
          <p:cNvSpPr txBox="1"/>
          <p:nvPr/>
        </p:nvSpPr>
        <p:spPr>
          <a:xfrm>
            <a:off x="1961360" y="1685963"/>
            <a:ext cx="6929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mut</a:t>
            </a:r>
            <a:endParaRPr lang="en-US" sz="1600" baseline="30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8D0ADC-9FC0-8DAF-E7B7-B078465C6F3D}"/>
              </a:ext>
            </a:extLst>
          </p:cNvPr>
          <p:cNvSpPr txBox="1"/>
          <p:nvPr/>
        </p:nvSpPr>
        <p:spPr>
          <a:xfrm>
            <a:off x="6096000" y="1685963"/>
            <a:ext cx="1612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log(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mut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dup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baseline="30000" dirty="0"/>
          </a:p>
        </p:txBody>
      </p:sp>
      <p:pic>
        <p:nvPicPr>
          <p:cNvPr id="7" name="Picture 6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4E764FF8-E6F9-C7CD-8DBF-77D2356DF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67" y="2024517"/>
            <a:ext cx="4515677" cy="3494274"/>
          </a:xfrm>
          <a:prstGeom prst="rect">
            <a:avLst/>
          </a:prstGeom>
        </p:spPr>
      </p:pic>
      <p:pic>
        <p:nvPicPr>
          <p:cNvPr id="12" name="Picture 11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9531DC7F-FA6B-9272-2119-CA650AE63A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6563"/>
            <a:ext cx="4515677" cy="349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22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9890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Physical features that distinguish the local effect of mutations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60E51A1B-A7DD-9000-F20C-9B4CEA376D85}"/>
              </a:ext>
            </a:extLst>
          </p:cNvPr>
          <p:cNvSpPr txBox="1"/>
          <p:nvPr/>
        </p:nvSpPr>
        <p:spPr>
          <a:xfrm>
            <a:off x="852312" y="5722308"/>
            <a:ext cx="10266791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ratio of aggregate change in </a:t>
            </a:r>
            <a:r>
              <a:rPr lang="en-US" altLang="zh-CN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rSASA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around the mutation site between mutant and duplicates has a ~0.6 correlation with deformation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41B3CC-9A8E-622E-C1CF-265FA28C099D}"/>
              </a:ext>
            </a:extLst>
          </p:cNvPr>
          <p:cNvGrpSpPr/>
          <p:nvPr/>
        </p:nvGrpSpPr>
        <p:grpSpPr>
          <a:xfrm>
            <a:off x="188536" y="2127154"/>
            <a:ext cx="5140305" cy="2142111"/>
            <a:chOff x="531165" y="3033101"/>
            <a:chExt cx="6400800" cy="2667393"/>
          </a:xfrm>
        </p:grpSpPr>
        <p:pic>
          <p:nvPicPr>
            <p:cNvPr id="18" name="Picture 17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CC63D19E-277E-2483-934A-5AB5CD038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22" y="4659094"/>
              <a:ext cx="4508500" cy="10414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737E56F-60D7-C94E-3189-E93992550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99" y="3789575"/>
              <a:ext cx="5880100" cy="5715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7D4B304-466F-14F9-0DDE-15DB997CC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165" y="4244578"/>
              <a:ext cx="6400800" cy="571500"/>
            </a:xfrm>
            <a:prstGeom prst="rect">
              <a:avLst/>
            </a:prstGeom>
          </p:spPr>
        </p:pic>
        <p:pic>
          <p:nvPicPr>
            <p:cNvPr id="21" name="Picture 20" descr="A mathematical equation with numbers and symbols&#10;&#10;Description automatically generated">
              <a:extLst>
                <a:ext uri="{FF2B5EF4-FFF2-40B4-BE49-F238E27FC236}">
                  <a16:creationId xmlns:a16="http://schemas.microsoft.com/office/drawing/2014/main" id="{FC2D71D4-E632-97F8-DDDC-C23B88DB5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99" y="3033101"/>
              <a:ext cx="1854200" cy="889000"/>
            </a:xfrm>
            <a:prstGeom prst="rect">
              <a:avLst/>
            </a:prstGeom>
          </p:spPr>
        </p:pic>
      </p:grpSp>
      <p:pic>
        <p:nvPicPr>
          <p:cNvPr id="22" name="Picture 21" descr="A blue dot diagram with white text&#10;&#10;Description automatically generated">
            <a:extLst>
              <a:ext uri="{FF2B5EF4-FFF2-40B4-BE49-F238E27FC236}">
                <a16:creationId xmlns:a16="http://schemas.microsoft.com/office/drawing/2014/main" id="{49320C74-4438-4F77-38CB-F5BE455FDB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347" y="1301573"/>
            <a:ext cx="5507816" cy="42548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644085C-1774-8B0F-7A28-6E8C9D5CA70D}"/>
              </a:ext>
            </a:extLst>
          </p:cNvPr>
          <p:cNvSpPr txBox="1"/>
          <p:nvPr/>
        </p:nvSpPr>
        <p:spPr>
          <a:xfrm>
            <a:off x="6103915" y="1418193"/>
            <a:ext cx="22517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Pearson = 0.59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8313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6835A30-6E1C-5FD7-BDB8-023145D22AFD}"/>
              </a:ext>
            </a:extLst>
          </p:cNvPr>
          <p:cNvSpPr txBox="1"/>
          <p:nvPr/>
        </p:nvSpPr>
        <p:spPr>
          <a:xfrm>
            <a:off x="2374359" y="1368138"/>
            <a:ext cx="6929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mut</a:t>
            </a:r>
            <a:endParaRPr lang="en-US" sz="1600" baseline="30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8D0ADC-9FC0-8DAF-E7B7-B078465C6F3D}"/>
              </a:ext>
            </a:extLst>
          </p:cNvPr>
          <p:cNvSpPr txBox="1"/>
          <p:nvPr/>
        </p:nvSpPr>
        <p:spPr>
          <a:xfrm>
            <a:off x="6673055" y="1368138"/>
            <a:ext cx="14175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log(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mut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dup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baseline="300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5344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Deformation prediction accuracy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F07768C9-406A-9D07-41B9-DF0D9F3FC1CC}"/>
              </a:ext>
            </a:extLst>
          </p:cNvPr>
          <p:cNvSpPr txBox="1"/>
          <p:nvPr/>
        </p:nvSpPr>
        <p:spPr>
          <a:xfrm>
            <a:off x="757182" y="5483714"/>
            <a:ext cx="10957035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: correlation between ground truth deformation and ground truth delta </a:t>
            </a:r>
            <a:r>
              <a:rPr lang="en-US" altLang="zh-CN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rSASA</a:t>
            </a: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: correlation between ground truth deformation and AlphaFold predicted deformation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685DDC-D4DF-E224-4A8E-C08C1EF6AC88}"/>
              </a:ext>
            </a:extLst>
          </p:cNvPr>
          <p:cNvGrpSpPr/>
          <p:nvPr/>
        </p:nvGrpSpPr>
        <p:grpSpPr>
          <a:xfrm>
            <a:off x="9118948" y="45719"/>
            <a:ext cx="2912320" cy="1435060"/>
            <a:chOff x="6357512" y="0"/>
            <a:chExt cx="3859940" cy="1902005"/>
          </a:xfrm>
        </p:grpSpPr>
        <p:pic>
          <p:nvPicPr>
            <p:cNvPr id="18" name="Picture 17" descr="A black and white text&#10;&#10;Description automatically generated">
              <a:extLst>
                <a:ext uri="{FF2B5EF4-FFF2-40B4-BE49-F238E27FC236}">
                  <a16:creationId xmlns:a16="http://schemas.microsoft.com/office/drawing/2014/main" id="{4F8A82A6-0A7D-98C9-2281-9071483D4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813" y="1429508"/>
              <a:ext cx="1878740" cy="472497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F69723D-C0AC-1D2D-1B2A-F56DB2A4B5A3}"/>
                </a:ext>
              </a:extLst>
            </p:cNvPr>
            <p:cNvGrpSpPr/>
            <p:nvPr/>
          </p:nvGrpSpPr>
          <p:grpSpPr>
            <a:xfrm>
              <a:off x="6357512" y="0"/>
              <a:ext cx="3859940" cy="1495412"/>
              <a:chOff x="1169609" y="623181"/>
              <a:chExt cx="3859940" cy="1495412"/>
            </a:xfrm>
          </p:grpSpPr>
          <p:pic>
            <p:nvPicPr>
              <p:cNvPr id="20" name="Picture 19" descr="A black square and square symbols&#10;&#10;Description automatically generated with medium confidence">
                <a:extLst>
                  <a:ext uri="{FF2B5EF4-FFF2-40B4-BE49-F238E27FC236}">
                    <a16:creationId xmlns:a16="http://schemas.microsoft.com/office/drawing/2014/main" id="{13A7DFBB-B355-BF00-2736-F891FF3B1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5925" y="623181"/>
                <a:ext cx="3743624" cy="857478"/>
              </a:xfrm>
              <a:prstGeom prst="rect">
                <a:avLst/>
              </a:prstGeom>
            </p:spPr>
          </p:pic>
          <p:pic>
            <p:nvPicPr>
              <p:cNvPr id="21" name="Picture 20" descr="A group of black letters&#10;&#10;Description automatically generated">
                <a:extLst>
                  <a:ext uri="{FF2B5EF4-FFF2-40B4-BE49-F238E27FC236}">
                    <a16:creationId xmlns:a16="http://schemas.microsoft.com/office/drawing/2014/main" id="{0858EBA0-0885-02E3-96F5-13B23C7596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721" b="8675"/>
              <a:stretch/>
            </p:blipFill>
            <p:spPr>
              <a:xfrm>
                <a:off x="1233109" y="1700962"/>
                <a:ext cx="3654035" cy="417631"/>
              </a:xfrm>
              <a:prstGeom prst="rect">
                <a:avLst/>
              </a:prstGeom>
            </p:spPr>
          </p:pic>
          <p:pic>
            <p:nvPicPr>
              <p:cNvPr id="22" name="Picture 21" descr="A group of black letters&#10;&#10;Description automatically generated">
                <a:extLst>
                  <a:ext uri="{FF2B5EF4-FFF2-40B4-BE49-F238E27FC236}">
                    <a16:creationId xmlns:a16="http://schemas.microsoft.com/office/drawing/2014/main" id="{A7712E8F-C966-8865-ABAC-FFFD23440E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98" b="61454"/>
              <a:stretch/>
            </p:blipFill>
            <p:spPr>
              <a:xfrm>
                <a:off x="1169609" y="1380533"/>
                <a:ext cx="3654030" cy="394571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58E8A0B-9A6C-DD27-2C86-611FB6F2E56F}"/>
                  </a:ext>
                </a:extLst>
              </p:cNvPr>
              <p:cNvSpPr txBox="1"/>
              <p:nvPr/>
            </p:nvSpPr>
            <p:spPr>
              <a:xfrm>
                <a:off x="9205188" y="1417053"/>
                <a:ext cx="3265309" cy="374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180"/>
                  </a:lnSpc>
                </a:pPr>
                <a:r>
                  <a:rPr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Z-score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sz="1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sz="14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140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𝑚𝑢𝑡</m:t>
                            </m:r>
                          </m:sup>
                        </m:sSub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𝑑𝑢𝑝</m:t>
                            </m:r>
                          </m:sup>
                        </m:sSub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num>
                      <m:den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𝑠𝑡𝑑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𝑑𝑢𝑝</m:t>
                            </m:r>
                          </m:sup>
                        </m:sSub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den>
                    </m:f>
                  </m:oMath>
                </a14:m>
                <a:endPara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58E8A0B-9A6C-DD27-2C86-611FB6F2E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5188" y="1417053"/>
                <a:ext cx="3265309" cy="374461"/>
              </a:xfrm>
              <a:prstGeom prst="rect">
                <a:avLst/>
              </a:prstGeom>
              <a:blipFill>
                <a:blip r:embed="rId6"/>
                <a:stretch>
                  <a:fillRect l="-386" t="-100000" b="-16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B992563C-D696-E674-0EEA-54E8E52CA1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6" y="1706692"/>
            <a:ext cx="4697662" cy="3635095"/>
          </a:xfrm>
          <a:prstGeom prst="rect">
            <a:avLst/>
          </a:prstGeom>
        </p:spPr>
      </p:pic>
      <p:pic>
        <p:nvPicPr>
          <p:cNvPr id="11" name="Picture 10" descr="A graph of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F149D706-A2D6-6C1C-9B0F-2BA6732227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762" y="1723827"/>
            <a:ext cx="4697662" cy="363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50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D47E02E-8D82-A4A4-57F1-DFB09D5AEAC2}"/>
              </a:ext>
            </a:extLst>
          </p:cNvPr>
          <p:cNvSpPr txBox="1"/>
          <p:nvPr/>
        </p:nvSpPr>
        <p:spPr>
          <a:xfrm>
            <a:off x="715348" y="960720"/>
            <a:ext cx="11222915" cy="2050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Local deformation can be used to evaluate the effect of amino acid mutation on protein structure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structural effect of single point mutations is highly localized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AlphaFold3 fails to predict the deformation of single point mutation, especially for high-deforming ones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local deformation induced by mutation correlate well with the change in solvent accessible surface area without bias</a:t>
            </a: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44D4AA62-503C-4E50-4FCC-1247F31118CD}"/>
              </a:ext>
            </a:extLst>
          </p:cNvPr>
          <p:cNvSpPr txBox="1"/>
          <p:nvPr/>
        </p:nvSpPr>
        <p:spPr>
          <a:xfrm>
            <a:off x="216816" y="143970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095F4-3D6D-BC7C-4C26-6186C669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994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642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Diversity in protein structure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www.rcsb.org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5" name="文本框 5">
            <a:extLst>
              <a:ext uri="{FF2B5EF4-FFF2-40B4-BE49-F238E27FC236}">
                <a16:creationId xmlns:a16="http://schemas.microsoft.com/office/drawing/2014/main" id="{D110B30A-784A-71C2-E984-F02DE103765F}"/>
              </a:ext>
            </a:extLst>
          </p:cNvPr>
          <p:cNvSpPr txBox="1"/>
          <p:nvPr/>
        </p:nvSpPr>
        <p:spPr>
          <a:xfrm>
            <a:off x="1570038" y="4757845"/>
            <a:ext cx="9051923" cy="1297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Monomer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Multimers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Protein-nucleic acid complexes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Protein-ligand complexes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Intrinsic disordered proteins</a:t>
            </a:r>
          </a:p>
        </p:txBody>
      </p:sp>
      <p:pic>
        <p:nvPicPr>
          <p:cNvPr id="4" name="Picture 3" descr="A picture containing toy, light, food, flower&#10;&#10;Description automatically generated">
            <a:extLst>
              <a:ext uri="{FF2B5EF4-FFF2-40B4-BE49-F238E27FC236}">
                <a16:creationId xmlns:a16="http://schemas.microsoft.com/office/drawing/2014/main" id="{BA6182CC-4D77-1F43-D770-90FB71590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90" t="13333" r="12380" b="11905"/>
          <a:stretch/>
        </p:blipFill>
        <p:spPr>
          <a:xfrm>
            <a:off x="807044" y="934909"/>
            <a:ext cx="1678318" cy="1756639"/>
          </a:xfrm>
          <a:prstGeom prst="rect">
            <a:avLst/>
          </a:prstGeom>
        </p:spPr>
      </p:pic>
      <p:pic>
        <p:nvPicPr>
          <p:cNvPr id="5" name="Picture 4" descr="A picture containing cable&#10;&#10;Description automatically generated">
            <a:extLst>
              <a:ext uri="{FF2B5EF4-FFF2-40B4-BE49-F238E27FC236}">
                <a16:creationId xmlns:a16="http://schemas.microsoft.com/office/drawing/2014/main" id="{4C7ED4CA-B5F5-C139-D615-98D45DABD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41898">
            <a:off x="-123204" y="2036692"/>
            <a:ext cx="2222180" cy="2222180"/>
          </a:xfrm>
          <a:prstGeom prst="rect">
            <a:avLst/>
          </a:prstGeom>
        </p:spPr>
      </p:pic>
      <p:pic>
        <p:nvPicPr>
          <p:cNvPr id="11" name="Picture 10" descr="A close up of a flower&#10;&#10;Description automatically generated">
            <a:extLst>
              <a:ext uri="{FF2B5EF4-FFF2-40B4-BE49-F238E27FC236}">
                <a16:creationId xmlns:a16="http://schemas.microsoft.com/office/drawing/2014/main" id="{C716A991-68D7-0D6A-5A4E-8F96A88B2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325" y="1348822"/>
            <a:ext cx="2994952" cy="2994952"/>
          </a:xfrm>
          <a:prstGeom prst="rect">
            <a:avLst/>
          </a:prstGeom>
        </p:spPr>
      </p:pic>
      <p:pic>
        <p:nvPicPr>
          <p:cNvPr id="12" name="Picture 11" descr="A red and blue structure&#10;&#10;Description automatically generated">
            <a:extLst>
              <a:ext uri="{FF2B5EF4-FFF2-40B4-BE49-F238E27FC236}">
                <a16:creationId xmlns:a16="http://schemas.microsoft.com/office/drawing/2014/main" id="{48139932-18F1-34DB-63DB-65A7F74CC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71" y="661152"/>
            <a:ext cx="3005882" cy="2767848"/>
          </a:xfrm>
          <a:prstGeom prst="rect">
            <a:avLst/>
          </a:prstGeom>
        </p:spPr>
      </p:pic>
      <p:pic>
        <p:nvPicPr>
          <p:cNvPr id="17" name="Picture 16" descr="A black and orange wire&#10;&#10;Description automatically generated">
            <a:extLst>
              <a:ext uri="{FF2B5EF4-FFF2-40B4-BE49-F238E27FC236}">
                <a16:creationId xmlns:a16="http://schemas.microsoft.com/office/drawing/2014/main" id="{E4805796-EAFE-1894-5C2E-5E2AC7CD5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157" y="674112"/>
            <a:ext cx="2799832" cy="1756583"/>
          </a:xfrm>
          <a:prstGeom prst="rect">
            <a:avLst/>
          </a:prstGeom>
        </p:spPr>
      </p:pic>
      <p:pic>
        <p:nvPicPr>
          <p:cNvPr id="14" name="Picture 13" descr="A dna model with multiple colors&#10;&#10;Description automatically generated with medium confidence">
            <a:extLst>
              <a:ext uri="{FF2B5EF4-FFF2-40B4-BE49-F238E27FC236}">
                <a16:creationId xmlns:a16="http://schemas.microsoft.com/office/drawing/2014/main" id="{BBB32DC0-F335-2C78-19C6-B62585BB12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53" y="1650305"/>
            <a:ext cx="2746141" cy="29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11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EF07B14-F3F1-5E58-E84E-8FACB936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79B5-5859-4274-800F-9FE6FBE19154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29DDA295-880A-EFBF-2CF7-86EA7ADE9BB2}"/>
              </a:ext>
            </a:extLst>
          </p:cNvPr>
          <p:cNvSpPr txBox="1">
            <a:spLocks/>
          </p:cNvSpPr>
          <p:nvPr/>
        </p:nvSpPr>
        <p:spPr>
          <a:xfrm>
            <a:off x="1122783" y="3065681"/>
            <a:ext cx="9946433" cy="7266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265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5104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Protein structure determination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2711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Kendrew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(1958)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675D28C-9385-898F-1B29-91B932D4C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726" y="834006"/>
            <a:ext cx="4794548" cy="4491735"/>
          </a:xfrm>
          <a:prstGeom prst="rect">
            <a:avLst/>
          </a:prstGeom>
        </p:spPr>
      </p:pic>
      <p:sp>
        <p:nvSpPr>
          <p:cNvPr id="22" name="文本框 5">
            <a:extLst>
              <a:ext uri="{FF2B5EF4-FFF2-40B4-BE49-F238E27FC236}">
                <a16:creationId xmlns:a16="http://schemas.microsoft.com/office/drawing/2014/main" id="{72E147D1-509D-B3D7-7B28-2C8E5A6A9AF4}"/>
              </a:ext>
            </a:extLst>
          </p:cNvPr>
          <p:cNvSpPr txBox="1"/>
          <p:nvPr/>
        </p:nvSpPr>
        <p:spPr>
          <a:xfrm>
            <a:off x="3962963" y="5327177"/>
            <a:ext cx="4794548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Myoglobin: first high resolution protein crystal structure</a:t>
            </a:r>
          </a:p>
        </p:txBody>
      </p:sp>
    </p:spTree>
    <p:extLst>
      <p:ext uri="{BB962C8B-B14F-4D97-AF65-F5344CB8AC3E}">
        <p14:creationId xmlns:p14="http://schemas.microsoft.com/office/powerpoint/2010/main" val="3463145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5104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Protein structure determination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48638"/>
            <a:ext cx="504727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Kendrew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(1958)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Williamson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Journal of Molecular Biology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(1985)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Ling et al. Protein Science (2019)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2AE95CC-44C9-80B1-8040-5805898164AB}"/>
              </a:ext>
            </a:extLst>
          </p:cNvPr>
          <p:cNvGrpSpPr/>
          <p:nvPr/>
        </p:nvGrpSpPr>
        <p:grpSpPr>
          <a:xfrm>
            <a:off x="1361007" y="461128"/>
            <a:ext cx="10177156" cy="5459457"/>
            <a:chOff x="1361007" y="318625"/>
            <a:chExt cx="10177156" cy="5459457"/>
          </a:xfrm>
        </p:grpSpPr>
        <p:grpSp>
          <p:nvGrpSpPr>
            <p:cNvPr id="21" name="组合 22">
              <a:extLst>
                <a:ext uri="{FF2B5EF4-FFF2-40B4-BE49-F238E27FC236}">
                  <a16:creationId xmlns:a16="http://schemas.microsoft.com/office/drawing/2014/main" id="{5C79EA77-A393-8986-06E4-720572866404}"/>
                </a:ext>
              </a:extLst>
            </p:cNvPr>
            <p:cNvGrpSpPr/>
            <p:nvPr/>
          </p:nvGrpSpPr>
          <p:grpSpPr>
            <a:xfrm>
              <a:off x="3438816" y="318625"/>
              <a:ext cx="8099347" cy="2203010"/>
              <a:chOff x="4330080" y="1146635"/>
              <a:chExt cx="8099347" cy="2203010"/>
            </a:xfrm>
          </p:grpSpPr>
          <p:pic>
            <p:nvPicPr>
              <p:cNvPr id="33" name="Picture 8" descr="A picture containing drawing, light, shirt&#10;&#10;Description automatically generated">
                <a:extLst>
                  <a:ext uri="{FF2B5EF4-FFF2-40B4-BE49-F238E27FC236}">
                    <a16:creationId xmlns:a16="http://schemas.microsoft.com/office/drawing/2014/main" id="{EE78EF07-E32F-F5A9-1E96-A0FAF0EFA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88990" y="1146635"/>
                <a:ext cx="2203010" cy="2203010"/>
              </a:xfrm>
              <a:prstGeom prst="rect">
                <a:avLst/>
              </a:prstGeom>
            </p:spPr>
          </p:pic>
          <p:pic>
            <p:nvPicPr>
              <p:cNvPr id="23" name="图片 41">
                <a:extLst>
                  <a:ext uri="{FF2B5EF4-FFF2-40B4-BE49-F238E27FC236}">
                    <a16:creationId xmlns:a16="http://schemas.microsoft.com/office/drawing/2014/main" id="{A883CB0A-0B26-A685-1114-4C767BB71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3936" y="1731097"/>
                <a:ext cx="1286121" cy="1047604"/>
              </a:xfrm>
              <a:prstGeom prst="rect">
                <a:avLst/>
              </a:prstGeom>
            </p:spPr>
          </p:pic>
          <p:pic>
            <p:nvPicPr>
              <p:cNvPr id="24" name="图片 46">
                <a:extLst>
                  <a:ext uri="{FF2B5EF4-FFF2-40B4-BE49-F238E27FC236}">
                    <a16:creationId xmlns:a16="http://schemas.microsoft.com/office/drawing/2014/main" id="{472F1184-77C6-AF59-8AD4-4AFF90567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712408" y="1715017"/>
                <a:ext cx="1097409" cy="1095414"/>
              </a:xfrm>
              <a:prstGeom prst="rect">
                <a:avLst/>
              </a:prstGeom>
            </p:spPr>
          </p:pic>
          <p:pic>
            <p:nvPicPr>
              <p:cNvPr id="25" name="图片 48">
                <a:extLst>
                  <a:ext uri="{FF2B5EF4-FFF2-40B4-BE49-F238E27FC236}">
                    <a16:creationId xmlns:a16="http://schemas.microsoft.com/office/drawing/2014/main" id="{16C8AA9A-E52A-294E-FA7C-A31603922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02743" y="1765860"/>
                <a:ext cx="1148820" cy="993729"/>
              </a:xfrm>
              <a:prstGeom prst="rect">
                <a:avLst/>
              </a:prstGeom>
            </p:spPr>
          </p:pic>
          <p:sp>
            <p:nvSpPr>
              <p:cNvPr id="26" name="文本框 50">
                <a:extLst>
                  <a:ext uri="{FF2B5EF4-FFF2-40B4-BE49-F238E27FC236}">
                    <a16:creationId xmlns:a16="http://schemas.microsoft.com/office/drawing/2014/main" id="{079A1F4B-65C1-8D5A-E835-0FC9D2EBD291}"/>
                  </a:ext>
                </a:extLst>
              </p:cNvPr>
              <p:cNvSpPr txBox="1"/>
              <p:nvPr/>
            </p:nvSpPr>
            <p:spPr>
              <a:xfrm>
                <a:off x="4330080" y="2784353"/>
                <a:ext cx="20338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Protein crystallization</a:t>
                </a:r>
                <a:endParaRPr lang="zh-CN" altLang="en-US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文本框 52">
                <a:extLst>
                  <a:ext uri="{FF2B5EF4-FFF2-40B4-BE49-F238E27FC236}">
                    <a16:creationId xmlns:a16="http://schemas.microsoft.com/office/drawing/2014/main" id="{D8C6BC2A-4689-A97F-08F3-91C1BDEFFD5A}"/>
                  </a:ext>
                </a:extLst>
              </p:cNvPr>
              <p:cNvSpPr txBox="1"/>
              <p:nvPr/>
            </p:nvSpPr>
            <p:spPr>
              <a:xfrm>
                <a:off x="6244196" y="2780589"/>
                <a:ext cx="20338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X-ray diffraction</a:t>
                </a:r>
              </a:p>
            </p:txBody>
          </p:sp>
          <p:sp>
            <p:nvSpPr>
              <p:cNvPr id="28" name="文本框 56">
                <a:extLst>
                  <a:ext uri="{FF2B5EF4-FFF2-40B4-BE49-F238E27FC236}">
                    <a16:creationId xmlns:a16="http://schemas.microsoft.com/office/drawing/2014/main" id="{8BA02C75-B4D4-4799-F0A2-0B5D822C990B}"/>
                  </a:ext>
                </a:extLst>
              </p:cNvPr>
              <p:cNvSpPr txBox="1"/>
              <p:nvPr/>
            </p:nvSpPr>
            <p:spPr>
              <a:xfrm>
                <a:off x="7914617" y="2784353"/>
                <a:ext cx="252507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Electron density map</a:t>
                </a:r>
                <a:endParaRPr lang="zh-CN" altLang="en-US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9" name="直接箭头连接符 57">
                <a:extLst>
                  <a:ext uri="{FF2B5EF4-FFF2-40B4-BE49-F238E27FC236}">
                    <a16:creationId xmlns:a16="http://schemas.microsoft.com/office/drawing/2014/main" id="{75824906-F512-D8E0-73A1-8EEA4A1E06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8995" y="2274087"/>
                <a:ext cx="43779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58">
                <a:extLst>
                  <a:ext uri="{FF2B5EF4-FFF2-40B4-BE49-F238E27FC236}">
                    <a16:creationId xmlns:a16="http://schemas.microsoft.com/office/drawing/2014/main" id="{6D07D522-134C-A0B3-C98A-564F90FC27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6496" y="2274087"/>
                <a:ext cx="43779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59">
                <a:extLst>
                  <a:ext uri="{FF2B5EF4-FFF2-40B4-BE49-F238E27FC236}">
                    <a16:creationId xmlns:a16="http://schemas.microsoft.com/office/drawing/2014/main" id="{8BA97DE3-927E-29B8-D973-AFAECEB96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79095" y="2248140"/>
                <a:ext cx="43779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文本框 60">
                <a:extLst>
                  <a:ext uri="{FF2B5EF4-FFF2-40B4-BE49-F238E27FC236}">
                    <a16:creationId xmlns:a16="http://schemas.microsoft.com/office/drawing/2014/main" id="{05A6C37E-3350-48A5-E345-F844317E9646}"/>
                  </a:ext>
                </a:extLst>
              </p:cNvPr>
              <p:cNvSpPr txBox="1"/>
              <p:nvPr/>
            </p:nvSpPr>
            <p:spPr>
              <a:xfrm>
                <a:off x="9904355" y="2784353"/>
                <a:ext cx="252507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Structure determination</a:t>
                </a:r>
                <a:endParaRPr lang="zh-CN" altLang="en-US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5" name="图片 29">
              <a:extLst>
                <a:ext uri="{FF2B5EF4-FFF2-40B4-BE49-F238E27FC236}">
                  <a16:creationId xmlns:a16="http://schemas.microsoft.com/office/drawing/2014/main" id="{AF0C871D-1900-7C51-C51E-35F67E562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7" t="5312" b="26146"/>
            <a:stretch/>
          </p:blipFill>
          <p:spPr>
            <a:xfrm>
              <a:off x="5699386" y="2285121"/>
              <a:ext cx="5814523" cy="1469274"/>
            </a:xfrm>
            <a:prstGeom prst="rect">
              <a:avLst/>
            </a:prstGeom>
          </p:spPr>
        </p:pic>
        <p:sp>
          <p:nvSpPr>
            <p:cNvPr id="36" name="文本框 68">
              <a:extLst>
                <a:ext uri="{FF2B5EF4-FFF2-40B4-BE49-F238E27FC236}">
                  <a16:creationId xmlns:a16="http://schemas.microsoft.com/office/drawing/2014/main" id="{6732FF54-8C79-8F67-2C89-A866E818EF41}"/>
                </a:ext>
              </a:extLst>
            </p:cNvPr>
            <p:cNvSpPr txBox="1"/>
            <p:nvPr/>
          </p:nvSpPr>
          <p:spPr>
            <a:xfrm>
              <a:off x="3587105" y="3808972"/>
              <a:ext cx="19264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altLang="zh-CN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ample preparation</a:t>
              </a:r>
              <a:endParaRPr lang="zh-CN" altLang="en-US" sz="1400" dirty="0"/>
            </a:p>
          </p:txBody>
        </p:sp>
        <p:sp>
          <p:nvSpPr>
            <p:cNvPr id="37" name="文本框 69">
              <a:extLst>
                <a:ext uri="{FF2B5EF4-FFF2-40B4-BE49-F238E27FC236}">
                  <a16:creationId xmlns:a16="http://schemas.microsoft.com/office/drawing/2014/main" id="{67195772-56E0-85AD-0E1A-08AE71CFAD39}"/>
                </a:ext>
              </a:extLst>
            </p:cNvPr>
            <p:cNvSpPr txBox="1"/>
            <p:nvPr/>
          </p:nvSpPr>
          <p:spPr>
            <a:xfrm>
              <a:off x="5436630" y="3813960"/>
              <a:ext cx="19264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NMR data collection</a:t>
              </a:r>
              <a:endPara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文本框 70">
              <a:extLst>
                <a:ext uri="{FF2B5EF4-FFF2-40B4-BE49-F238E27FC236}">
                  <a16:creationId xmlns:a16="http://schemas.microsoft.com/office/drawing/2014/main" id="{826ABE3C-EE4B-70FC-02C0-0FEA483E2515}"/>
                </a:ext>
              </a:extLst>
            </p:cNvPr>
            <p:cNvSpPr txBox="1"/>
            <p:nvPr/>
          </p:nvSpPr>
          <p:spPr>
            <a:xfrm>
              <a:off x="7083958" y="3810406"/>
              <a:ext cx="220862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Signal assignments and restraints generation</a:t>
              </a:r>
              <a:endPara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文本框 71">
              <a:extLst>
                <a:ext uri="{FF2B5EF4-FFF2-40B4-BE49-F238E27FC236}">
                  <a16:creationId xmlns:a16="http://schemas.microsoft.com/office/drawing/2014/main" id="{9DF26097-B115-C40A-D09C-4394CC8AE572}"/>
                </a:ext>
              </a:extLst>
            </p:cNvPr>
            <p:cNvSpPr txBox="1"/>
            <p:nvPr/>
          </p:nvSpPr>
          <p:spPr>
            <a:xfrm>
              <a:off x="9259848" y="3810406"/>
              <a:ext cx="20315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Structure </a:t>
              </a:r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determination based on restraints</a:t>
              </a:r>
              <a:endPara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0" name="直接箭头连接符 72">
              <a:extLst>
                <a:ext uri="{FF2B5EF4-FFF2-40B4-BE49-F238E27FC236}">
                  <a16:creationId xmlns:a16="http://schemas.microsoft.com/office/drawing/2014/main" id="{559064DF-4C9D-D532-F74E-FA82A3B3960B}"/>
                </a:ext>
              </a:extLst>
            </p:cNvPr>
            <p:cNvCxnSpPr>
              <a:cxnSpLocks/>
            </p:cNvCxnSpPr>
            <p:nvPr/>
          </p:nvCxnSpPr>
          <p:spPr>
            <a:xfrm>
              <a:off x="5248086" y="3183441"/>
              <a:ext cx="4146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73">
              <a:extLst>
                <a:ext uri="{FF2B5EF4-FFF2-40B4-BE49-F238E27FC236}">
                  <a16:creationId xmlns:a16="http://schemas.microsoft.com/office/drawing/2014/main" id="{44B8CCA3-466E-B165-A17C-D707BC5B2140}"/>
                </a:ext>
              </a:extLst>
            </p:cNvPr>
            <p:cNvCxnSpPr>
              <a:cxnSpLocks/>
            </p:cNvCxnSpPr>
            <p:nvPr/>
          </p:nvCxnSpPr>
          <p:spPr>
            <a:xfrm>
              <a:off x="7049050" y="3183441"/>
              <a:ext cx="4146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74">
              <a:extLst>
                <a:ext uri="{FF2B5EF4-FFF2-40B4-BE49-F238E27FC236}">
                  <a16:creationId xmlns:a16="http://schemas.microsoft.com/office/drawing/2014/main" id="{10DE23F8-8181-FC9D-51FF-FAFE1BC35D42}"/>
                </a:ext>
              </a:extLst>
            </p:cNvPr>
            <p:cNvCxnSpPr>
              <a:cxnSpLocks/>
            </p:cNvCxnSpPr>
            <p:nvPr/>
          </p:nvCxnSpPr>
          <p:spPr>
            <a:xfrm>
              <a:off x="9019538" y="3183441"/>
              <a:ext cx="4146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23">
              <a:extLst>
                <a:ext uri="{FF2B5EF4-FFF2-40B4-BE49-F238E27FC236}">
                  <a16:creationId xmlns:a16="http://schemas.microsoft.com/office/drawing/2014/main" id="{44730D62-14BE-F619-3841-3C4DE322B500}"/>
                </a:ext>
              </a:extLst>
            </p:cNvPr>
            <p:cNvSpPr txBox="1"/>
            <p:nvPr/>
          </p:nvSpPr>
          <p:spPr>
            <a:xfrm>
              <a:off x="1361007" y="2966884"/>
              <a:ext cx="19264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NMR spectroscopy</a:t>
              </a:r>
              <a:endParaRPr lang="zh-CN" altLang="en-US" sz="1600" dirty="0"/>
            </a:p>
          </p:txBody>
        </p:sp>
        <p:sp>
          <p:nvSpPr>
            <p:cNvPr id="53" name="文本框 33">
              <a:extLst>
                <a:ext uri="{FF2B5EF4-FFF2-40B4-BE49-F238E27FC236}">
                  <a16:creationId xmlns:a16="http://schemas.microsoft.com/office/drawing/2014/main" id="{86850AD8-41D2-74E3-4605-8F2BF5493357}"/>
                </a:ext>
              </a:extLst>
            </p:cNvPr>
            <p:cNvSpPr txBox="1"/>
            <p:nvPr/>
          </p:nvSpPr>
          <p:spPr>
            <a:xfrm>
              <a:off x="1361007" y="1334060"/>
              <a:ext cx="19264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X-ray crystallography</a:t>
              </a:r>
              <a:endParaRPr lang="zh-CN" altLang="en-US" sz="1600" dirty="0"/>
            </a:p>
          </p:txBody>
        </p:sp>
        <p:sp>
          <p:nvSpPr>
            <p:cNvPr id="54" name="文本框 36">
              <a:extLst>
                <a:ext uri="{FF2B5EF4-FFF2-40B4-BE49-F238E27FC236}">
                  <a16:creationId xmlns:a16="http://schemas.microsoft.com/office/drawing/2014/main" id="{3FF6594A-A144-0D9C-7D1E-6D2643F44AFF}"/>
                </a:ext>
              </a:extLst>
            </p:cNvPr>
            <p:cNvSpPr txBox="1"/>
            <p:nvPr/>
          </p:nvSpPr>
          <p:spPr>
            <a:xfrm>
              <a:off x="1361007" y="4637182"/>
              <a:ext cx="186400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Cryo-EM</a:t>
              </a:r>
              <a:endParaRPr lang="zh-CN" altLang="en-US" sz="1600" dirty="0"/>
            </a:p>
          </p:txBody>
        </p:sp>
        <p:pic>
          <p:nvPicPr>
            <p:cNvPr id="55" name="图片 38">
              <a:extLst>
                <a:ext uri="{FF2B5EF4-FFF2-40B4-BE49-F238E27FC236}">
                  <a16:creationId xmlns:a16="http://schemas.microsoft.com/office/drawing/2014/main" id="{259B5BED-EF26-A44B-A352-B5D2B7542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614" y="4434502"/>
              <a:ext cx="982066" cy="1008254"/>
            </a:xfrm>
            <a:prstGeom prst="rect">
              <a:avLst/>
            </a:prstGeom>
          </p:spPr>
        </p:pic>
        <p:cxnSp>
          <p:nvCxnSpPr>
            <p:cNvPr id="56" name="直接箭头连接符 39">
              <a:extLst>
                <a:ext uri="{FF2B5EF4-FFF2-40B4-BE49-F238E27FC236}">
                  <a16:creationId xmlns:a16="http://schemas.microsoft.com/office/drawing/2014/main" id="{59A143DB-B0CA-080F-6C7F-15D081079F1E}"/>
                </a:ext>
              </a:extLst>
            </p:cNvPr>
            <p:cNvCxnSpPr>
              <a:cxnSpLocks/>
            </p:cNvCxnSpPr>
            <p:nvPr/>
          </p:nvCxnSpPr>
          <p:spPr>
            <a:xfrm>
              <a:off x="5224963" y="4883488"/>
              <a:ext cx="43779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图片 41">
              <a:extLst>
                <a:ext uri="{FF2B5EF4-FFF2-40B4-BE49-F238E27FC236}">
                  <a16:creationId xmlns:a16="http://schemas.microsoft.com/office/drawing/2014/main" id="{F9820D84-4CE3-0965-548B-9CFA8EC26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3487" y="4324797"/>
              <a:ext cx="1317015" cy="1274871"/>
            </a:xfrm>
            <a:prstGeom prst="rect">
              <a:avLst/>
            </a:prstGeom>
          </p:spPr>
        </p:pic>
        <p:pic>
          <p:nvPicPr>
            <p:cNvPr id="58" name="图片 29">
              <a:extLst>
                <a:ext uri="{FF2B5EF4-FFF2-40B4-BE49-F238E27FC236}">
                  <a16:creationId xmlns:a16="http://schemas.microsoft.com/office/drawing/2014/main" id="{0540F574-DD5B-B5F3-629E-6BBDFE48C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1" t="5312" r="67391" b="26146"/>
            <a:stretch/>
          </p:blipFill>
          <p:spPr>
            <a:xfrm>
              <a:off x="3726997" y="2319756"/>
              <a:ext cx="1421196" cy="1489216"/>
            </a:xfrm>
            <a:prstGeom prst="rect">
              <a:avLst/>
            </a:prstGeom>
          </p:spPr>
        </p:pic>
        <p:pic>
          <p:nvPicPr>
            <p:cNvPr id="62" name="Picture 61" descr="A close-up of a cell&#10;&#10;Description automatically generated">
              <a:extLst>
                <a:ext uri="{FF2B5EF4-FFF2-40B4-BE49-F238E27FC236}">
                  <a16:creationId xmlns:a16="http://schemas.microsoft.com/office/drawing/2014/main" id="{4A7926A8-C80E-7816-4D79-145ED1785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487" y="4434502"/>
              <a:ext cx="982066" cy="982066"/>
            </a:xfrm>
            <a:prstGeom prst="rect">
              <a:avLst/>
            </a:prstGeom>
          </p:spPr>
        </p:pic>
        <p:cxnSp>
          <p:nvCxnSpPr>
            <p:cNvPr id="63" name="直接箭头连接符 73">
              <a:extLst>
                <a:ext uri="{FF2B5EF4-FFF2-40B4-BE49-F238E27FC236}">
                  <a16:creationId xmlns:a16="http://schemas.microsoft.com/office/drawing/2014/main" id="{63020E51-E76C-34CE-A4DD-FA1EF7EDF005}"/>
                </a:ext>
              </a:extLst>
            </p:cNvPr>
            <p:cNvCxnSpPr>
              <a:cxnSpLocks/>
            </p:cNvCxnSpPr>
            <p:nvPr/>
          </p:nvCxnSpPr>
          <p:spPr>
            <a:xfrm>
              <a:off x="7083071" y="4906566"/>
              <a:ext cx="4146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8">
              <a:extLst>
                <a:ext uri="{FF2B5EF4-FFF2-40B4-BE49-F238E27FC236}">
                  <a16:creationId xmlns:a16="http://schemas.microsoft.com/office/drawing/2014/main" id="{93759425-2546-DA07-5BA5-69BDC140C36F}"/>
                </a:ext>
              </a:extLst>
            </p:cNvPr>
            <p:cNvSpPr txBox="1"/>
            <p:nvPr/>
          </p:nvSpPr>
          <p:spPr>
            <a:xfrm>
              <a:off x="3546236" y="5470305"/>
              <a:ext cx="19264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altLang="zh-CN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ample preparation</a:t>
              </a:r>
              <a:endParaRPr lang="zh-CN" altLang="en-US" sz="1400" dirty="0"/>
            </a:p>
          </p:txBody>
        </p:sp>
        <p:sp>
          <p:nvSpPr>
            <p:cNvPr id="65" name="文本框 69">
              <a:extLst>
                <a:ext uri="{FF2B5EF4-FFF2-40B4-BE49-F238E27FC236}">
                  <a16:creationId xmlns:a16="http://schemas.microsoft.com/office/drawing/2014/main" id="{A1292C01-6425-8980-BB51-FC969228ABBA}"/>
                </a:ext>
              </a:extLst>
            </p:cNvPr>
            <p:cNvSpPr txBox="1"/>
            <p:nvPr/>
          </p:nvSpPr>
          <p:spPr>
            <a:xfrm>
              <a:off x="5511617" y="5470305"/>
              <a:ext cx="19264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Cryo-EM imaging</a:t>
              </a:r>
              <a:endPara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文本框 69">
              <a:extLst>
                <a:ext uri="{FF2B5EF4-FFF2-40B4-BE49-F238E27FC236}">
                  <a16:creationId xmlns:a16="http://schemas.microsoft.com/office/drawing/2014/main" id="{79169AA2-B894-6E5C-C324-398D9E2CA701}"/>
                </a:ext>
              </a:extLst>
            </p:cNvPr>
            <p:cNvSpPr txBox="1"/>
            <p:nvPr/>
          </p:nvSpPr>
          <p:spPr>
            <a:xfrm>
              <a:off x="9138404" y="5470305"/>
              <a:ext cx="230717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Structure reconstruction</a:t>
              </a:r>
              <a:endPara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文本框 69">
              <a:extLst>
                <a:ext uri="{FF2B5EF4-FFF2-40B4-BE49-F238E27FC236}">
                  <a16:creationId xmlns:a16="http://schemas.microsoft.com/office/drawing/2014/main" id="{34FC2033-7FE0-5507-B3A2-2EC0578C11DE}"/>
                </a:ext>
              </a:extLst>
            </p:cNvPr>
            <p:cNvSpPr txBox="1"/>
            <p:nvPr/>
          </p:nvSpPr>
          <p:spPr>
            <a:xfrm>
              <a:off x="7352622" y="5455607"/>
              <a:ext cx="19264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Data processing</a:t>
              </a:r>
              <a:endPara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8" name="直接箭头连接符 74">
              <a:extLst>
                <a:ext uri="{FF2B5EF4-FFF2-40B4-BE49-F238E27FC236}">
                  <a16:creationId xmlns:a16="http://schemas.microsoft.com/office/drawing/2014/main" id="{D3B70E4A-82E6-6633-9632-279F8A726F71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10" y="4938841"/>
              <a:ext cx="4146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 descr="A grid of blue ovals&#10;&#10;Description automatically generated">
              <a:extLst>
                <a:ext uri="{FF2B5EF4-FFF2-40B4-BE49-F238E27FC236}">
                  <a16:creationId xmlns:a16="http://schemas.microsoft.com/office/drawing/2014/main" id="{4C17EAB8-FB77-FAE2-1A89-452096509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3550" y="4372761"/>
              <a:ext cx="1044678" cy="11317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9087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PDB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www.rcsb.org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pic>
        <p:nvPicPr>
          <p:cNvPr id="7" name="Picture 6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8274B316-1AE8-8C95-A495-F1912EC48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93" y="1517427"/>
            <a:ext cx="8934611" cy="43559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9476E1-F7EA-2944-A728-4021218F7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932" y="809000"/>
            <a:ext cx="8945775" cy="708427"/>
          </a:xfrm>
          <a:prstGeom prst="rect">
            <a:avLst/>
          </a:prstGeom>
        </p:spPr>
      </p:pic>
      <p:sp>
        <p:nvSpPr>
          <p:cNvPr id="13" name="文本框 5">
            <a:extLst>
              <a:ext uri="{FF2B5EF4-FFF2-40B4-BE49-F238E27FC236}">
                <a16:creationId xmlns:a16="http://schemas.microsoft.com/office/drawing/2014/main" id="{90ED2C00-BF12-7C75-EAB8-B1BBA7FB52FE}"/>
              </a:ext>
            </a:extLst>
          </p:cNvPr>
          <p:cNvSpPr txBox="1"/>
          <p:nvPr/>
        </p:nvSpPr>
        <p:spPr>
          <a:xfrm>
            <a:off x="1102564" y="5801737"/>
            <a:ext cx="10251236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The number of total number of structures being solved </a:t>
            </a:r>
          </a:p>
        </p:txBody>
      </p:sp>
    </p:spTree>
    <p:extLst>
      <p:ext uri="{BB962C8B-B14F-4D97-AF65-F5344CB8AC3E}">
        <p14:creationId xmlns:p14="http://schemas.microsoft.com/office/powerpoint/2010/main" val="2361459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PDB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www.rcsb.org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pic>
        <p:nvPicPr>
          <p:cNvPr id="5" name="Picture 4" descr="A screenshot of a data&#10;&#10;Description automatically generated">
            <a:extLst>
              <a:ext uri="{FF2B5EF4-FFF2-40B4-BE49-F238E27FC236}">
                <a16:creationId xmlns:a16="http://schemas.microsoft.com/office/drawing/2014/main" id="{DDC0C6D4-7F88-4817-34C4-6F3795011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9" y="1828800"/>
            <a:ext cx="11297182" cy="2496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3EC33E-F8DF-B5FA-B568-3460FA28E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932" y="809000"/>
            <a:ext cx="8945775" cy="70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37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1160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CASP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66167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deepmind.google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/discover/blog/alphafold-a-solution-to-a-50-year-old-grand-challenge-in-biology/</a:t>
            </a:r>
          </a:p>
        </p:txBody>
      </p:sp>
      <p:pic>
        <p:nvPicPr>
          <p:cNvPr id="5" name="Picture 4" descr="A graph of a bar graph&#10;&#10;Description automatically generated with medium confidence">
            <a:extLst>
              <a:ext uri="{FF2B5EF4-FFF2-40B4-BE49-F238E27FC236}">
                <a16:creationId xmlns:a16="http://schemas.microsoft.com/office/drawing/2014/main" id="{88947EA5-D667-47B9-F24C-93E08153B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43" y="776160"/>
            <a:ext cx="7772400" cy="4821650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id="{C9126265-B546-7568-5AD7-AC6CCD8FE1FB}"/>
              </a:ext>
            </a:extLst>
          </p:cNvPr>
          <p:cNvSpPr txBox="1"/>
          <p:nvPr/>
        </p:nvSpPr>
        <p:spPr>
          <a:xfrm>
            <a:off x="1102564" y="5597810"/>
            <a:ext cx="10251236" cy="5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The Global Distance Test (GDT) is a metric used to compare the structural similarity between the predicted structure and the ground truth, ranging from 0 to 100</a:t>
            </a:r>
          </a:p>
        </p:txBody>
      </p:sp>
    </p:spTree>
    <p:extLst>
      <p:ext uri="{BB962C8B-B14F-4D97-AF65-F5344CB8AC3E}">
        <p14:creationId xmlns:p14="http://schemas.microsoft.com/office/powerpoint/2010/main" val="3710952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14816</TotalTime>
  <Words>1647</Words>
  <Application>Microsoft Macintosh PowerPoint</Application>
  <PresentationFormat>Widescreen</PresentationFormat>
  <Paragraphs>297</Paragraphs>
  <Slides>40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等线</vt:lpstr>
      <vt:lpstr>等线 Light</vt:lpstr>
      <vt:lpstr>Harding</vt:lpstr>
      <vt:lpstr>Arial</vt:lpstr>
      <vt:lpstr>Calibri</vt:lpstr>
      <vt:lpstr>Cambria Math</vt:lpstr>
      <vt:lpstr>Office 主题​​</vt:lpstr>
      <vt:lpstr>Computational modeling of protein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minimal and optimal sets of restraints for FRET-assisted protein structural modeling</dc:title>
  <dc:creator>Zhuoyi Liu</dc:creator>
  <cp:lastModifiedBy>Zhuoyi Liu</cp:lastModifiedBy>
  <cp:revision>85</cp:revision>
  <dcterms:created xsi:type="dcterms:W3CDTF">2024-02-26T16:01:29Z</dcterms:created>
  <dcterms:modified xsi:type="dcterms:W3CDTF">2026-04-15T18:05:39Z</dcterms:modified>
</cp:coreProperties>
</file>