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42"/>
  </p:notesMasterIdLst>
  <p:sldIdLst>
    <p:sldId id="301" r:id="rId2"/>
    <p:sldId id="302" r:id="rId3"/>
    <p:sldId id="303" r:id="rId4"/>
    <p:sldId id="304" r:id="rId5"/>
    <p:sldId id="305" r:id="rId6"/>
    <p:sldId id="307" r:id="rId7"/>
    <p:sldId id="308" r:id="rId8"/>
    <p:sldId id="309" r:id="rId9"/>
    <p:sldId id="310" r:id="rId10"/>
    <p:sldId id="312" r:id="rId11"/>
    <p:sldId id="313" r:id="rId12"/>
    <p:sldId id="315" r:id="rId13"/>
    <p:sldId id="317" r:id="rId14"/>
    <p:sldId id="318" r:id="rId15"/>
    <p:sldId id="319" r:id="rId16"/>
    <p:sldId id="321" r:id="rId17"/>
    <p:sldId id="320" r:id="rId18"/>
    <p:sldId id="322" r:id="rId19"/>
    <p:sldId id="323" r:id="rId20"/>
    <p:sldId id="324" r:id="rId21"/>
    <p:sldId id="344" r:id="rId22"/>
    <p:sldId id="325" r:id="rId23"/>
    <p:sldId id="326" r:id="rId24"/>
    <p:sldId id="328" r:id="rId25"/>
    <p:sldId id="329" r:id="rId26"/>
    <p:sldId id="330" r:id="rId27"/>
    <p:sldId id="331" r:id="rId28"/>
    <p:sldId id="332" r:id="rId29"/>
    <p:sldId id="333" r:id="rId30"/>
    <p:sldId id="334" r:id="rId31"/>
    <p:sldId id="335" r:id="rId32"/>
    <p:sldId id="336" r:id="rId33"/>
    <p:sldId id="337" r:id="rId34"/>
    <p:sldId id="338" r:id="rId35"/>
    <p:sldId id="339" r:id="rId36"/>
    <p:sldId id="340" r:id="rId37"/>
    <p:sldId id="341" r:id="rId38"/>
    <p:sldId id="342" r:id="rId39"/>
    <p:sldId id="343" r:id="rId40"/>
    <p:sldId id="26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90" autoAdjust="0"/>
    <p:restoredTop sz="96679" autoAdjust="0"/>
  </p:normalViewPr>
  <p:slideViewPr>
    <p:cSldViewPr snapToGrid="0">
      <p:cViewPr varScale="1">
        <p:scale>
          <a:sx n="129" d="100"/>
          <a:sy n="129" d="100"/>
        </p:scale>
        <p:origin x="2096" y="488"/>
      </p:cViewPr>
      <p:guideLst/>
    </p:cSldViewPr>
  </p:slideViewPr>
  <p:outlineViewPr>
    <p:cViewPr>
      <p:scale>
        <a:sx n="33" d="100"/>
        <a:sy n="33" d="100"/>
      </p:scale>
      <p:origin x="0" y="-690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C6BF1D-03D2-47E6-8657-3856328F7BCC}" type="datetimeFigureOut">
              <a:rPr lang="en-US" smtClean="0"/>
              <a:t>3/6/26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20F1D6-C382-4D66-98D6-B9FDAEC8A00E}" type="slidenum">
              <a:rPr lang="en-US" smtClean="0"/>
              <a:t>‹#›</a:t>
            </a:fld>
            <a:endParaRPr lang="en-US"/>
          </a:p>
        </p:txBody>
      </p:sp>
    </p:spTree>
    <p:extLst>
      <p:ext uri="{BB962C8B-B14F-4D97-AF65-F5344CB8AC3E}">
        <p14:creationId xmlns:p14="http://schemas.microsoft.com/office/powerpoint/2010/main" val="1729146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920F1D6-C382-4D66-98D6-B9FDAEC8A00E}" type="slidenum">
              <a:rPr lang="en-US" smtClean="0"/>
              <a:t>1</a:t>
            </a:fld>
            <a:endParaRPr lang="en-US"/>
          </a:p>
        </p:txBody>
      </p:sp>
    </p:spTree>
    <p:extLst>
      <p:ext uri="{BB962C8B-B14F-4D97-AF65-F5344CB8AC3E}">
        <p14:creationId xmlns:p14="http://schemas.microsoft.com/office/powerpoint/2010/main" val="2955342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Sequence</a:t>
            </a:r>
            <a:r>
              <a:rPr kumimoji="1" lang="zh-CN" altLang="en-US" dirty="0"/>
              <a:t> </a:t>
            </a:r>
            <a:r>
              <a:rPr kumimoji="1" lang="en-US" altLang="zh-CN" dirty="0"/>
              <a:t>information</a:t>
            </a:r>
            <a:r>
              <a:rPr kumimoji="1" lang="zh-CN" altLang="en-US" dirty="0"/>
              <a:t> </a:t>
            </a:r>
            <a:r>
              <a:rPr kumimoji="1" lang="en-US" altLang="zh-CN" dirty="0"/>
              <a:t>as</a:t>
            </a:r>
            <a:r>
              <a:rPr kumimoji="1" lang="zh-CN" altLang="en-US" dirty="0"/>
              <a:t> </a:t>
            </a:r>
            <a:r>
              <a:rPr kumimoji="1" lang="en-US" altLang="zh-CN" dirty="0"/>
              <a:t>in</a:t>
            </a:r>
            <a:r>
              <a:rPr kumimoji="1" lang="zh-CN" altLang="en-US" dirty="0"/>
              <a:t> </a:t>
            </a:r>
            <a:r>
              <a:rPr kumimoji="1" lang="en-US" altLang="zh-CN" dirty="0"/>
              <a:t>natural</a:t>
            </a:r>
            <a:r>
              <a:rPr kumimoji="1" lang="zh-CN" altLang="en-US" dirty="0"/>
              <a:t> </a:t>
            </a:r>
            <a:r>
              <a:rPr kumimoji="1" lang="en-US" altLang="zh-CN" dirty="0"/>
              <a:t>language,</a:t>
            </a:r>
            <a:r>
              <a:rPr kumimoji="1" lang="zh-CN" altLang="en-US" dirty="0"/>
              <a:t> </a:t>
            </a:r>
            <a:r>
              <a:rPr kumimoji="1" lang="en-US" altLang="zh-CN" dirty="0"/>
              <a:t>time-series</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biological</a:t>
            </a:r>
            <a:r>
              <a:rPr kumimoji="1" lang="zh-CN" altLang="en-US" dirty="0"/>
              <a:t> </a:t>
            </a:r>
            <a:r>
              <a:rPr kumimoji="1" lang="en-US" altLang="zh-CN" dirty="0"/>
              <a:t>sequences</a:t>
            </a:r>
            <a:endParaRPr kumimoji="1" lang="zh-CN" altLang="en-US" dirty="0"/>
          </a:p>
        </p:txBody>
      </p:sp>
      <p:sp>
        <p:nvSpPr>
          <p:cNvPr id="4" name="灯片编号占位符 3"/>
          <p:cNvSpPr>
            <a:spLocks noGrp="1"/>
          </p:cNvSpPr>
          <p:nvPr>
            <p:ph type="sldNum" sz="quarter" idx="5"/>
          </p:nvPr>
        </p:nvSpPr>
        <p:spPr/>
        <p:txBody>
          <a:bodyPr/>
          <a:lstStyle/>
          <a:p>
            <a:fld id="{0920F1D6-C382-4D66-98D6-B9FDAEC8A00E}" type="slidenum">
              <a:rPr lang="en-US" smtClean="0"/>
              <a:t>4</a:t>
            </a:fld>
            <a:endParaRPr lang="en-US"/>
          </a:p>
        </p:txBody>
      </p:sp>
    </p:spTree>
    <p:extLst>
      <p:ext uri="{BB962C8B-B14F-4D97-AF65-F5344CB8AC3E}">
        <p14:creationId xmlns:p14="http://schemas.microsoft.com/office/powerpoint/2010/main" val="2346949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They</a:t>
            </a:r>
            <a:r>
              <a:rPr kumimoji="1" lang="zh-CN" altLang="en-US" dirty="0"/>
              <a:t> </a:t>
            </a:r>
            <a:r>
              <a:rPr kumimoji="1" lang="en-US" altLang="zh-CN" dirty="0"/>
              <a:t>deal</a:t>
            </a:r>
            <a:r>
              <a:rPr kumimoji="1" lang="zh-CN" altLang="en-US" dirty="0"/>
              <a:t> </a:t>
            </a:r>
            <a:r>
              <a:rPr kumimoji="1" lang="en-US" altLang="zh-CN" dirty="0"/>
              <a:t>with</a:t>
            </a:r>
            <a:r>
              <a:rPr kumimoji="1" lang="zh-CN" altLang="en-US" dirty="0"/>
              <a:t> </a:t>
            </a:r>
            <a:r>
              <a:rPr kumimoji="1" lang="en-US" altLang="zh-CN" dirty="0"/>
              <a:t>fixed</a:t>
            </a:r>
            <a:r>
              <a:rPr kumimoji="1" lang="zh-CN" altLang="en-US" dirty="0"/>
              <a:t> </a:t>
            </a:r>
            <a:r>
              <a:rPr kumimoji="1" lang="en-US" altLang="zh-CN" dirty="0"/>
              <a:t>length/size</a:t>
            </a:r>
            <a:r>
              <a:rPr kumimoji="1" lang="zh-CN" altLang="en-US" dirty="0"/>
              <a:t> </a:t>
            </a:r>
            <a:r>
              <a:rPr kumimoji="1" lang="en-US" altLang="zh-CN" dirty="0"/>
              <a:t>input</a:t>
            </a:r>
            <a:r>
              <a:rPr kumimoji="1" lang="zh-CN" altLang="en-US" dirty="0"/>
              <a:t> </a:t>
            </a:r>
            <a:r>
              <a:rPr kumimoji="1" lang="en-US" altLang="zh-CN" dirty="0"/>
              <a:t>dataset,</a:t>
            </a:r>
            <a:r>
              <a:rPr kumimoji="1" lang="zh-CN" altLang="en-US" dirty="0"/>
              <a:t> </a:t>
            </a:r>
            <a:r>
              <a:rPr kumimoji="1" lang="en-US" altLang="zh-CN" dirty="0"/>
              <a:t>which</a:t>
            </a:r>
            <a:r>
              <a:rPr kumimoji="1" lang="zh-CN" altLang="en-US" dirty="0"/>
              <a:t> </a:t>
            </a:r>
            <a:r>
              <a:rPr kumimoji="1" lang="en-US" altLang="zh-CN" dirty="0"/>
              <a:t>have</a:t>
            </a:r>
            <a:r>
              <a:rPr kumimoji="1" lang="zh-CN" altLang="en-US" dirty="0"/>
              <a:t> </a:t>
            </a:r>
            <a:r>
              <a:rPr kumimoji="1" lang="en-US" altLang="zh-CN" dirty="0"/>
              <a:t>an</a:t>
            </a:r>
            <a:r>
              <a:rPr kumimoji="1" lang="zh-CN" altLang="en-US" dirty="0"/>
              <a:t> </a:t>
            </a:r>
            <a:r>
              <a:rPr kumimoji="1" lang="en-US" altLang="zh-CN" dirty="0"/>
              <a:t>upper</a:t>
            </a:r>
            <a:r>
              <a:rPr kumimoji="1" lang="zh-CN" altLang="en-US" dirty="0"/>
              <a:t> </a:t>
            </a:r>
            <a:r>
              <a:rPr kumimoji="1" lang="en-US" altLang="zh-CN" dirty="0"/>
              <a:t>limit.</a:t>
            </a:r>
            <a:endParaRPr kumimoji="1" lang="zh-CN" altLang="en-US" dirty="0"/>
          </a:p>
        </p:txBody>
      </p:sp>
      <p:sp>
        <p:nvSpPr>
          <p:cNvPr id="4" name="灯片编号占位符 3"/>
          <p:cNvSpPr>
            <a:spLocks noGrp="1"/>
          </p:cNvSpPr>
          <p:nvPr>
            <p:ph type="sldNum" sz="quarter" idx="5"/>
          </p:nvPr>
        </p:nvSpPr>
        <p:spPr/>
        <p:txBody>
          <a:bodyPr/>
          <a:lstStyle/>
          <a:p>
            <a:fld id="{0920F1D6-C382-4D66-98D6-B9FDAEC8A00E}" type="slidenum">
              <a:rPr lang="en-US" smtClean="0"/>
              <a:t>5</a:t>
            </a:fld>
            <a:endParaRPr lang="en-US"/>
          </a:p>
        </p:txBody>
      </p:sp>
    </p:spTree>
    <p:extLst>
      <p:ext uri="{BB962C8B-B14F-4D97-AF65-F5344CB8AC3E}">
        <p14:creationId xmlns:p14="http://schemas.microsoft.com/office/powerpoint/2010/main" val="3180864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CEBE7-528E-D17A-730F-4E48775BFA4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CA7ECB5-517D-776E-EC57-47EBD07044E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D7BC8D9-6225-DE10-E3B6-E2E0C9655910}"/>
              </a:ext>
            </a:extLst>
          </p:cNvPr>
          <p:cNvSpPr>
            <a:spLocks noGrp="1"/>
          </p:cNvSpPr>
          <p:nvPr>
            <p:ph type="body" idx="1"/>
          </p:nvPr>
        </p:nvSpPr>
        <p:spPr/>
        <p:txBody>
          <a:bodyPr/>
          <a:lstStyle/>
          <a:p>
            <a:r>
              <a:rPr kumimoji="1" lang="en-US" altLang="zh-CN" dirty="0"/>
              <a:t>Start</a:t>
            </a:r>
            <a:r>
              <a:rPr kumimoji="1" lang="zh-CN" altLang="en-US" dirty="0"/>
              <a:t> </a:t>
            </a:r>
            <a:r>
              <a:rPr kumimoji="1" lang="en-US" altLang="zh-CN" dirty="0"/>
              <a:t>with</a:t>
            </a:r>
            <a:r>
              <a:rPr kumimoji="1" lang="zh-CN" altLang="en-US" dirty="0"/>
              <a:t> </a:t>
            </a:r>
            <a:r>
              <a:rPr kumimoji="1" lang="en-US" altLang="zh-CN" dirty="0"/>
              <a:t>a</a:t>
            </a:r>
            <a:r>
              <a:rPr kumimoji="1" lang="zh-CN" altLang="en-US" dirty="0"/>
              <a:t> </a:t>
            </a:r>
            <a:r>
              <a:rPr kumimoji="1" lang="en-US" altLang="zh-CN" dirty="0"/>
              <a:t>hidden</a:t>
            </a:r>
            <a:r>
              <a:rPr kumimoji="1" lang="zh-CN" altLang="en-US" dirty="0"/>
              <a:t> </a:t>
            </a:r>
            <a:r>
              <a:rPr kumimoji="1" lang="en-US" altLang="zh-CN" dirty="0"/>
              <a:t>state,</a:t>
            </a:r>
            <a:r>
              <a:rPr kumimoji="1" lang="zh-CN" altLang="en-US" dirty="0"/>
              <a:t> </a:t>
            </a:r>
            <a:r>
              <a:rPr kumimoji="1" lang="en-US" altLang="zh-CN" dirty="0"/>
              <a:t>given</a:t>
            </a:r>
            <a:r>
              <a:rPr kumimoji="1" lang="zh-CN" altLang="en-US" dirty="0"/>
              <a:t> </a:t>
            </a:r>
            <a:r>
              <a:rPr kumimoji="1" lang="en-US" altLang="zh-CN" dirty="0"/>
              <a:t>one</a:t>
            </a:r>
            <a:r>
              <a:rPr kumimoji="1" lang="zh-CN" altLang="en-US" dirty="0"/>
              <a:t> </a:t>
            </a:r>
            <a:r>
              <a:rPr kumimoji="1" lang="en-US" altLang="zh-CN" dirty="0"/>
              <a:t>input</a:t>
            </a:r>
            <a:r>
              <a:rPr kumimoji="1" lang="zh-CN" altLang="en-US" dirty="0"/>
              <a:t> </a:t>
            </a:r>
            <a:r>
              <a:rPr kumimoji="1" lang="en-US" altLang="zh-CN" dirty="0"/>
              <a:t>token,</a:t>
            </a:r>
            <a:r>
              <a:rPr kumimoji="1" lang="zh-CN" altLang="en-US" dirty="0"/>
              <a:t> </a:t>
            </a:r>
            <a:r>
              <a:rPr kumimoji="1" lang="en-US" altLang="zh-CN" dirty="0"/>
              <a:t>update</a:t>
            </a:r>
            <a:r>
              <a:rPr kumimoji="1" lang="zh-CN" altLang="en-US" dirty="0"/>
              <a:t> </a:t>
            </a:r>
            <a:r>
              <a:rPr kumimoji="1" lang="en-US" altLang="zh-CN" dirty="0"/>
              <a:t>the</a:t>
            </a:r>
            <a:r>
              <a:rPr kumimoji="1" lang="zh-CN" altLang="en-US" dirty="0"/>
              <a:t> </a:t>
            </a:r>
            <a:r>
              <a:rPr kumimoji="1" lang="en-US" altLang="zh-CN" dirty="0"/>
              <a:t>hidden</a:t>
            </a:r>
            <a:r>
              <a:rPr kumimoji="1" lang="zh-CN" altLang="en-US" dirty="0"/>
              <a:t> </a:t>
            </a:r>
            <a:r>
              <a:rPr kumimoji="1" lang="en-US" altLang="zh-CN" dirty="0"/>
              <a:t>state</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output</a:t>
            </a:r>
            <a:r>
              <a:rPr kumimoji="1" lang="zh-CN" altLang="en-US" dirty="0"/>
              <a:t> </a:t>
            </a:r>
            <a:r>
              <a:rPr kumimoji="1" lang="en-US" altLang="zh-CN" dirty="0"/>
              <a:t>token.</a:t>
            </a:r>
          </a:p>
          <a:p>
            <a:r>
              <a:rPr kumimoji="1" lang="en-US" altLang="zh-CN" dirty="0"/>
              <a:t>Encoder</a:t>
            </a:r>
            <a:r>
              <a:rPr kumimoji="1" lang="zh-CN" altLang="en-US" dirty="0"/>
              <a:t> </a:t>
            </a:r>
            <a:r>
              <a:rPr kumimoji="1" lang="en-US" altLang="zh-CN" dirty="0"/>
              <a:t>&amp;</a:t>
            </a:r>
            <a:r>
              <a:rPr kumimoji="1" lang="zh-CN" altLang="en-US" dirty="0"/>
              <a:t> </a:t>
            </a:r>
            <a:r>
              <a:rPr kumimoji="1" lang="en-US" altLang="zh-CN" dirty="0"/>
              <a:t>Decoder</a:t>
            </a:r>
          </a:p>
        </p:txBody>
      </p:sp>
      <p:sp>
        <p:nvSpPr>
          <p:cNvPr id="4" name="灯片编号占位符 3">
            <a:extLst>
              <a:ext uri="{FF2B5EF4-FFF2-40B4-BE49-F238E27FC236}">
                <a16:creationId xmlns:a16="http://schemas.microsoft.com/office/drawing/2014/main" id="{BE007AF6-2C00-9347-5037-13B874AD4D57}"/>
              </a:ext>
            </a:extLst>
          </p:cNvPr>
          <p:cNvSpPr>
            <a:spLocks noGrp="1"/>
          </p:cNvSpPr>
          <p:nvPr>
            <p:ph type="sldNum" sz="quarter" idx="5"/>
          </p:nvPr>
        </p:nvSpPr>
        <p:spPr/>
        <p:txBody>
          <a:bodyPr/>
          <a:lstStyle/>
          <a:p>
            <a:fld id="{0920F1D6-C382-4D66-98D6-B9FDAEC8A00E}" type="slidenum">
              <a:rPr lang="en-US" smtClean="0"/>
              <a:t>6</a:t>
            </a:fld>
            <a:endParaRPr lang="en-US"/>
          </a:p>
        </p:txBody>
      </p:sp>
    </p:spTree>
    <p:extLst>
      <p:ext uri="{BB962C8B-B14F-4D97-AF65-F5344CB8AC3E}">
        <p14:creationId xmlns:p14="http://schemas.microsoft.com/office/powerpoint/2010/main" val="50115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B4FBC-61C9-DACB-8CCB-6274CED4FFA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87BA668-8FFA-CEF4-0C9D-905E2C4C17B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E25D99F-828A-DBF1-936F-D2A7CA657619}"/>
              </a:ext>
            </a:extLst>
          </p:cNvPr>
          <p:cNvSpPr>
            <a:spLocks noGrp="1"/>
          </p:cNvSpPr>
          <p:nvPr>
            <p:ph type="body" idx="1"/>
          </p:nvPr>
        </p:nvSpPr>
        <p:spPr/>
        <p:txBody>
          <a:bodyPr/>
          <a:lstStyle/>
          <a:p>
            <a:r>
              <a:rPr kumimoji="1" lang="en-US" altLang="zh-CN" dirty="0"/>
              <a:t>Depending</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input/output</a:t>
            </a:r>
            <a:r>
              <a:rPr kumimoji="1" lang="zh-CN" altLang="en-US" dirty="0"/>
              <a:t> </a:t>
            </a:r>
            <a:r>
              <a:rPr kumimoji="1" lang="en-US" altLang="zh-CN" dirty="0"/>
              <a:t>sequence</a:t>
            </a:r>
            <a:r>
              <a:rPr kumimoji="1" lang="zh-CN" altLang="en-US" dirty="0"/>
              <a:t> </a:t>
            </a:r>
            <a:r>
              <a:rPr kumimoji="1" lang="en-US" altLang="zh-CN" dirty="0"/>
              <a:t>requirement,</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use</a:t>
            </a:r>
            <a:r>
              <a:rPr kumimoji="1" lang="zh-CN" altLang="en-US" dirty="0"/>
              <a:t> </a:t>
            </a:r>
            <a:r>
              <a:rPr kumimoji="1" lang="en-US" altLang="zh-CN" dirty="0"/>
              <a:t>different</a:t>
            </a:r>
            <a:r>
              <a:rPr kumimoji="1" lang="zh-CN" altLang="en-US" dirty="0"/>
              <a:t> </a:t>
            </a:r>
            <a:r>
              <a:rPr kumimoji="1" lang="en-US" altLang="zh-CN" dirty="0"/>
              <a:t>combinations</a:t>
            </a:r>
            <a:r>
              <a:rPr kumimoji="1" lang="zh-CN" altLang="en-US" dirty="0"/>
              <a:t> </a:t>
            </a:r>
            <a:r>
              <a:rPr kumimoji="1" lang="en-US" altLang="zh-CN" dirty="0"/>
              <a:t>of</a:t>
            </a:r>
            <a:r>
              <a:rPr kumimoji="1" lang="zh-CN" altLang="en-US" dirty="0"/>
              <a:t> </a:t>
            </a:r>
            <a:r>
              <a:rPr kumimoji="1" lang="en-US" altLang="zh-CN" dirty="0"/>
              <a:t>encoder</a:t>
            </a:r>
            <a:r>
              <a:rPr kumimoji="1" lang="zh-CN" altLang="en-US" dirty="0"/>
              <a:t> </a:t>
            </a:r>
            <a:r>
              <a:rPr kumimoji="1" lang="en-US" altLang="zh-CN" dirty="0"/>
              <a:t>and</a:t>
            </a:r>
            <a:r>
              <a:rPr kumimoji="1" lang="zh-CN" altLang="en-US" dirty="0"/>
              <a:t> </a:t>
            </a:r>
            <a:r>
              <a:rPr kumimoji="1" lang="en-US" altLang="zh-CN" dirty="0"/>
              <a:t>decoder</a:t>
            </a:r>
            <a:r>
              <a:rPr kumimoji="1" lang="zh-CN" altLang="en-US" dirty="0"/>
              <a:t> </a:t>
            </a:r>
            <a:r>
              <a:rPr kumimoji="1" lang="en-US" altLang="zh-CN" dirty="0"/>
              <a:t>to</a:t>
            </a:r>
            <a:r>
              <a:rPr kumimoji="1" lang="zh-CN" altLang="en-US" dirty="0"/>
              <a:t> </a:t>
            </a:r>
            <a:r>
              <a:rPr kumimoji="1" lang="en-US" altLang="zh-CN" dirty="0"/>
              <a:t>perform</a:t>
            </a:r>
            <a:r>
              <a:rPr kumimoji="1" lang="zh-CN" altLang="en-US" dirty="0"/>
              <a:t> </a:t>
            </a:r>
            <a:r>
              <a:rPr kumimoji="1" lang="en-US" altLang="zh-CN" dirty="0"/>
              <a:t>different</a:t>
            </a:r>
            <a:r>
              <a:rPr kumimoji="1" lang="zh-CN" altLang="en-US" dirty="0"/>
              <a:t> </a:t>
            </a:r>
            <a:r>
              <a:rPr kumimoji="1" lang="en-US" altLang="zh-CN" dirty="0"/>
              <a:t>kinds</a:t>
            </a:r>
            <a:r>
              <a:rPr kumimoji="1" lang="zh-CN" altLang="en-US" dirty="0"/>
              <a:t> </a:t>
            </a:r>
            <a:r>
              <a:rPr kumimoji="1" lang="en-US" altLang="zh-CN" dirty="0"/>
              <a:t>of</a:t>
            </a:r>
            <a:r>
              <a:rPr kumimoji="1" lang="zh-CN" altLang="en-US" dirty="0"/>
              <a:t> </a:t>
            </a:r>
            <a:r>
              <a:rPr kumimoji="1" lang="en-US" altLang="zh-CN" dirty="0"/>
              <a:t>task</a:t>
            </a:r>
            <a:r>
              <a:rPr kumimoji="1" lang="zh-CN" altLang="en-US" dirty="0"/>
              <a:t> </a:t>
            </a:r>
            <a:r>
              <a:rPr kumimoji="1" lang="en-US" altLang="zh-CN" dirty="0"/>
              <a:t>on</a:t>
            </a:r>
            <a:r>
              <a:rPr kumimoji="1" lang="zh-CN" altLang="en-US" dirty="0"/>
              <a:t> </a:t>
            </a:r>
            <a:r>
              <a:rPr kumimoji="1" lang="en-US" altLang="zh-CN" dirty="0"/>
              <a:t>sequence</a:t>
            </a:r>
            <a:r>
              <a:rPr kumimoji="1" lang="zh-CN" altLang="en-US" dirty="0"/>
              <a:t> </a:t>
            </a:r>
            <a:r>
              <a:rPr kumimoji="1" lang="en-US" altLang="zh-CN" dirty="0"/>
              <a:t>data.</a:t>
            </a:r>
          </a:p>
        </p:txBody>
      </p:sp>
      <p:sp>
        <p:nvSpPr>
          <p:cNvPr id="4" name="灯片编号占位符 3">
            <a:extLst>
              <a:ext uri="{FF2B5EF4-FFF2-40B4-BE49-F238E27FC236}">
                <a16:creationId xmlns:a16="http://schemas.microsoft.com/office/drawing/2014/main" id="{43E158E8-0DEB-BC30-690B-8571090DC5DC}"/>
              </a:ext>
            </a:extLst>
          </p:cNvPr>
          <p:cNvSpPr>
            <a:spLocks noGrp="1"/>
          </p:cNvSpPr>
          <p:nvPr>
            <p:ph type="sldNum" sz="quarter" idx="5"/>
          </p:nvPr>
        </p:nvSpPr>
        <p:spPr/>
        <p:txBody>
          <a:bodyPr/>
          <a:lstStyle/>
          <a:p>
            <a:fld id="{0920F1D6-C382-4D66-98D6-B9FDAEC8A00E}" type="slidenum">
              <a:rPr lang="en-US" smtClean="0"/>
              <a:t>7</a:t>
            </a:fld>
            <a:endParaRPr lang="en-US"/>
          </a:p>
        </p:txBody>
      </p:sp>
    </p:spTree>
    <p:extLst>
      <p:ext uri="{BB962C8B-B14F-4D97-AF65-F5344CB8AC3E}">
        <p14:creationId xmlns:p14="http://schemas.microsoft.com/office/powerpoint/2010/main" val="134930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5DBD0-22D2-2240-54BD-20DCA383407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FC73161-D765-4AF3-F6AB-3163D70CFDD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BFCB7AF-FDF9-D9DB-149C-19BAFB254B5F}"/>
              </a:ext>
            </a:extLst>
          </p:cNvPr>
          <p:cNvSpPr>
            <a:spLocks noGrp="1"/>
          </p:cNvSpPr>
          <p:nvPr>
            <p:ph type="body" idx="1"/>
          </p:nvPr>
        </p:nvSpPr>
        <p:spPr/>
        <p:txBody>
          <a:bodyPr/>
          <a:lstStyle/>
          <a:p>
            <a:r>
              <a:rPr kumimoji="1" lang="en-US" altLang="zh-CN" dirty="0"/>
              <a:t>As</a:t>
            </a:r>
            <a:r>
              <a:rPr kumimoji="1" lang="zh-CN" altLang="en-US" dirty="0"/>
              <a:t> </a:t>
            </a:r>
            <a:r>
              <a:rPr kumimoji="1" lang="en-US" altLang="zh-CN" dirty="0"/>
              <a:t>the</a:t>
            </a:r>
            <a:r>
              <a:rPr kumimoji="1" lang="zh-CN" altLang="en-US" dirty="0"/>
              <a:t> </a:t>
            </a:r>
            <a:r>
              <a:rPr kumimoji="1" lang="en-US" altLang="zh-CN" dirty="0"/>
              <a:t>hidden</a:t>
            </a:r>
            <a:r>
              <a:rPr kumimoji="1" lang="zh-CN" altLang="en-US" dirty="0"/>
              <a:t> </a:t>
            </a:r>
            <a:r>
              <a:rPr kumimoji="1" lang="en-US" altLang="zh-CN" dirty="0"/>
              <a:t>state</a:t>
            </a:r>
            <a:r>
              <a:rPr kumimoji="1" lang="zh-CN" altLang="en-US" dirty="0"/>
              <a:t> </a:t>
            </a:r>
            <a:r>
              <a:rPr kumimoji="1" lang="en-US" altLang="zh-CN" dirty="0"/>
              <a:t>was</a:t>
            </a:r>
            <a:r>
              <a:rPr kumimoji="1" lang="zh-CN" altLang="en-US" dirty="0"/>
              <a:t> </a:t>
            </a:r>
            <a:r>
              <a:rPr kumimoji="1" lang="en-US" altLang="zh-CN" dirty="0"/>
              <a:t>updated</a:t>
            </a:r>
            <a:r>
              <a:rPr kumimoji="1" lang="zh-CN" altLang="en-US" dirty="0"/>
              <a:t> </a:t>
            </a:r>
            <a:r>
              <a:rPr kumimoji="1" lang="en-US" altLang="zh-CN" dirty="0"/>
              <a:t>over</a:t>
            </a:r>
            <a:r>
              <a:rPr kumimoji="1" lang="zh-CN" altLang="en-US" dirty="0"/>
              <a:t> </a:t>
            </a:r>
            <a:r>
              <a:rPr kumimoji="1" lang="en-US" altLang="zh-CN" dirty="0"/>
              <a:t>and</a:t>
            </a:r>
            <a:r>
              <a:rPr kumimoji="1" lang="zh-CN" altLang="en-US" dirty="0"/>
              <a:t> </a:t>
            </a:r>
            <a:r>
              <a:rPr kumimoji="1" lang="en-US" altLang="zh-CN" dirty="0"/>
              <a:t>over</a:t>
            </a:r>
            <a:r>
              <a:rPr kumimoji="1" lang="zh-CN" altLang="en-US" dirty="0"/>
              <a:t> </a:t>
            </a:r>
            <a:r>
              <a:rPr kumimoji="1" lang="en-US" altLang="zh-CN" dirty="0"/>
              <a:t>again,</a:t>
            </a:r>
            <a:r>
              <a:rPr kumimoji="1" lang="zh-CN" altLang="en-US" dirty="0"/>
              <a:t> </a:t>
            </a:r>
            <a:r>
              <a:rPr kumimoji="1" lang="en-US" altLang="zh-CN" dirty="0"/>
              <a:t>earlier</a:t>
            </a:r>
            <a:r>
              <a:rPr kumimoji="1" lang="zh-CN" altLang="en-US" dirty="0"/>
              <a:t> </a:t>
            </a:r>
            <a:r>
              <a:rPr kumimoji="1" lang="en-US" altLang="zh-CN" dirty="0"/>
              <a:t>inputs</a:t>
            </a:r>
            <a:r>
              <a:rPr kumimoji="1" lang="zh-CN" altLang="en-US" dirty="0"/>
              <a:t> </a:t>
            </a:r>
            <a:r>
              <a:rPr kumimoji="1" lang="en-US" altLang="zh-CN" dirty="0"/>
              <a:t>and</a:t>
            </a:r>
            <a:r>
              <a:rPr kumimoji="1" lang="zh-CN" altLang="en-US" dirty="0"/>
              <a:t> </a:t>
            </a:r>
            <a:r>
              <a:rPr kumimoji="1" lang="en-US" altLang="zh-CN" dirty="0"/>
              <a:t>their</a:t>
            </a:r>
            <a:r>
              <a:rPr kumimoji="1" lang="zh-CN" altLang="en-US" dirty="0"/>
              <a:t> </a:t>
            </a:r>
            <a:r>
              <a:rPr kumimoji="1" lang="en-US" altLang="zh-CN" dirty="0"/>
              <a:t>effect</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hidden</a:t>
            </a:r>
            <a:r>
              <a:rPr kumimoji="1" lang="zh-CN" altLang="en-US" dirty="0"/>
              <a:t> </a:t>
            </a:r>
            <a:r>
              <a:rPr kumimoji="1" lang="en-US" altLang="zh-CN" dirty="0"/>
              <a:t>state</a:t>
            </a:r>
            <a:r>
              <a:rPr kumimoji="1" lang="zh-CN" altLang="en-US" dirty="0"/>
              <a:t> </a:t>
            </a:r>
            <a:r>
              <a:rPr kumimoji="1" lang="en-US" altLang="zh-CN" dirty="0"/>
              <a:t>could</a:t>
            </a:r>
            <a:r>
              <a:rPr kumimoji="1" lang="zh-CN" altLang="en-US" dirty="0"/>
              <a:t> </a:t>
            </a:r>
            <a:r>
              <a:rPr kumimoji="1" lang="en-US" altLang="zh-CN" dirty="0"/>
              <a:t>diminish.</a:t>
            </a:r>
            <a:r>
              <a:rPr kumimoji="1" lang="zh-CN" altLang="en-US" dirty="0"/>
              <a:t> </a:t>
            </a:r>
            <a:endParaRPr kumimoji="1" lang="en-US" altLang="zh-CN" dirty="0"/>
          </a:p>
        </p:txBody>
      </p:sp>
      <p:sp>
        <p:nvSpPr>
          <p:cNvPr id="4" name="灯片编号占位符 3">
            <a:extLst>
              <a:ext uri="{FF2B5EF4-FFF2-40B4-BE49-F238E27FC236}">
                <a16:creationId xmlns:a16="http://schemas.microsoft.com/office/drawing/2014/main" id="{C7993FFB-9045-B8FB-385D-D16F2AB25174}"/>
              </a:ext>
            </a:extLst>
          </p:cNvPr>
          <p:cNvSpPr>
            <a:spLocks noGrp="1"/>
          </p:cNvSpPr>
          <p:nvPr>
            <p:ph type="sldNum" sz="quarter" idx="5"/>
          </p:nvPr>
        </p:nvSpPr>
        <p:spPr/>
        <p:txBody>
          <a:bodyPr/>
          <a:lstStyle/>
          <a:p>
            <a:fld id="{0920F1D6-C382-4D66-98D6-B9FDAEC8A00E}" type="slidenum">
              <a:rPr lang="en-US" smtClean="0"/>
              <a:t>8</a:t>
            </a:fld>
            <a:endParaRPr lang="en-US"/>
          </a:p>
        </p:txBody>
      </p:sp>
    </p:spTree>
    <p:extLst>
      <p:ext uri="{BB962C8B-B14F-4D97-AF65-F5344CB8AC3E}">
        <p14:creationId xmlns:p14="http://schemas.microsoft.com/office/powerpoint/2010/main" val="1597049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AC7A0-9DFC-0DA0-B7D8-C7AC409E3F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0C8825A-7DFD-BE41-5666-D9DCF60CED2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252CB3D-656E-14D4-2EC2-F4679F970C1E}"/>
              </a:ext>
            </a:extLst>
          </p:cNvPr>
          <p:cNvSpPr>
            <a:spLocks noGrp="1"/>
          </p:cNvSpPr>
          <p:nvPr>
            <p:ph type="body" idx="1"/>
          </p:nvPr>
        </p:nvSpPr>
        <p:spPr/>
        <p:txBody>
          <a:bodyPr/>
          <a:lstStyle/>
          <a:p>
            <a:r>
              <a:rPr kumimoji="1" lang="en-US" altLang="zh-CN" dirty="0"/>
              <a:t>Different</a:t>
            </a:r>
            <a:r>
              <a:rPr kumimoji="1" lang="zh-CN" altLang="en-US" dirty="0"/>
              <a:t> </a:t>
            </a:r>
            <a:r>
              <a:rPr kumimoji="1" lang="en-US" altLang="zh-CN" dirty="0"/>
              <a:t>levels</a:t>
            </a:r>
            <a:r>
              <a:rPr kumimoji="1" lang="zh-CN" altLang="en-US" dirty="0"/>
              <a:t> </a:t>
            </a:r>
            <a:r>
              <a:rPr kumimoji="1" lang="en-US" altLang="zh-CN" dirty="0"/>
              <a:t>of</a:t>
            </a:r>
            <a:r>
              <a:rPr kumimoji="1" lang="zh-CN" altLang="en-US" dirty="0"/>
              <a:t> </a:t>
            </a:r>
            <a:r>
              <a:rPr kumimoji="1" lang="en-US" altLang="zh-CN" dirty="0"/>
              <a:t>information</a:t>
            </a:r>
            <a:r>
              <a:rPr kumimoji="1" lang="zh-CN" altLang="en-US" dirty="0"/>
              <a:t> </a:t>
            </a:r>
            <a:r>
              <a:rPr kumimoji="1" lang="en-US" altLang="zh-CN" dirty="0"/>
              <a:t>propagation</a:t>
            </a:r>
            <a:r>
              <a:rPr kumimoji="1" lang="zh-CN" altLang="en-US" dirty="0"/>
              <a:t> </a:t>
            </a:r>
            <a:r>
              <a:rPr kumimoji="1" lang="en-US" altLang="zh-CN" dirty="0"/>
              <a:t>help</a:t>
            </a:r>
            <a:r>
              <a:rPr kumimoji="1" lang="zh-CN" altLang="en-US" dirty="0"/>
              <a:t> </a:t>
            </a:r>
            <a:r>
              <a:rPr kumimoji="1" lang="en-US" altLang="zh-CN" dirty="0"/>
              <a:t>to</a:t>
            </a:r>
            <a:r>
              <a:rPr kumimoji="1" lang="zh-CN" altLang="en-US" dirty="0"/>
              <a:t> </a:t>
            </a:r>
            <a:r>
              <a:rPr kumimoji="1" lang="en-US" altLang="zh-CN" dirty="0"/>
              <a:t>memorize</a:t>
            </a:r>
            <a:r>
              <a:rPr kumimoji="1" lang="zh-CN" altLang="en-US" dirty="0"/>
              <a:t> </a:t>
            </a:r>
            <a:r>
              <a:rPr kumimoji="1" lang="en-US" altLang="zh-CN" dirty="0"/>
              <a:t>information</a:t>
            </a:r>
            <a:r>
              <a:rPr kumimoji="1" lang="zh-CN" altLang="en-US" dirty="0"/>
              <a:t> </a:t>
            </a:r>
            <a:r>
              <a:rPr kumimoji="1" lang="en-US" altLang="zh-CN" dirty="0"/>
              <a:t>from</a:t>
            </a:r>
            <a:r>
              <a:rPr kumimoji="1" lang="zh-CN" altLang="en-US" dirty="0"/>
              <a:t> </a:t>
            </a:r>
            <a:r>
              <a:rPr kumimoji="1" lang="en-US" altLang="zh-CN" dirty="0"/>
              <a:t>recent</a:t>
            </a:r>
            <a:r>
              <a:rPr kumimoji="1" lang="zh-CN" altLang="en-US" dirty="0"/>
              <a:t> </a:t>
            </a:r>
            <a:r>
              <a:rPr kumimoji="1" lang="en-US" altLang="zh-CN" dirty="0"/>
              <a:t>tokens</a:t>
            </a:r>
            <a:r>
              <a:rPr kumimoji="1" lang="zh-CN" altLang="en-US" dirty="0"/>
              <a:t> </a:t>
            </a:r>
            <a:r>
              <a:rPr kumimoji="1" lang="en-US" altLang="zh-CN" dirty="0"/>
              <a:t>and</a:t>
            </a:r>
            <a:r>
              <a:rPr kumimoji="1" lang="zh-CN" altLang="en-US" dirty="0"/>
              <a:t> </a:t>
            </a:r>
            <a:r>
              <a:rPr kumimoji="1" lang="en-US" altLang="zh-CN" dirty="0"/>
              <a:t>tokens</a:t>
            </a:r>
            <a:r>
              <a:rPr kumimoji="1" lang="zh-CN" altLang="en-US" dirty="0"/>
              <a:t> </a:t>
            </a:r>
            <a:r>
              <a:rPr kumimoji="1" lang="en-US" altLang="zh-CN" dirty="0"/>
              <a:t>long</a:t>
            </a:r>
            <a:r>
              <a:rPr kumimoji="1" lang="zh-CN" altLang="en-US" dirty="0"/>
              <a:t> </a:t>
            </a:r>
            <a:r>
              <a:rPr kumimoji="1" lang="en-US" altLang="zh-CN" dirty="0"/>
              <a:t>ago.</a:t>
            </a:r>
          </a:p>
        </p:txBody>
      </p:sp>
      <p:sp>
        <p:nvSpPr>
          <p:cNvPr id="4" name="灯片编号占位符 3">
            <a:extLst>
              <a:ext uri="{FF2B5EF4-FFF2-40B4-BE49-F238E27FC236}">
                <a16:creationId xmlns:a16="http://schemas.microsoft.com/office/drawing/2014/main" id="{1F612AC2-2EE8-4F1D-1998-1B3999FF7832}"/>
              </a:ext>
            </a:extLst>
          </p:cNvPr>
          <p:cNvSpPr>
            <a:spLocks noGrp="1"/>
          </p:cNvSpPr>
          <p:nvPr>
            <p:ph type="sldNum" sz="quarter" idx="5"/>
          </p:nvPr>
        </p:nvSpPr>
        <p:spPr/>
        <p:txBody>
          <a:bodyPr/>
          <a:lstStyle/>
          <a:p>
            <a:fld id="{0920F1D6-C382-4D66-98D6-B9FDAEC8A00E}" type="slidenum">
              <a:rPr lang="en-US" smtClean="0"/>
              <a:t>9</a:t>
            </a:fld>
            <a:endParaRPr lang="en-US"/>
          </a:p>
        </p:txBody>
      </p:sp>
    </p:spTree>
    <p:extLst>
      <p:ext uri="{BB962C8B-B14F-4D97-AF65-F5344CB8AC3E}">
        <p14:creationId xmlns:p14="http://schemas.microsoft.com/office/powerpoint/2010/main" val="3475289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98AAD-301F-0C57-503D-AEFC21EEC99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92A9B6B-1FA9-F5AB-0479-7157546308B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6E122C4-A599-1CDE-5F86-6B80645580A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dirty="0"/>
              <a:t>A</a:t>
            </a:r>
            <a:r>
              <a:rPr kumimoji="1" lang="zh-CN" altLang="en-US" dirty="0"/>
              <a:t> </a:t>
            </a:r>
            <a:r>
              <a:rPr kumimoji="1" lang="en-US" altLang="zh-CN" dirty="0"/>
              <a:t>group</a:t>
            </a:r>
            <a:r>
              <a:rPr kumimoji="1" lang="zh-CN" altLang="en-US" dirty="0"/>
              <a:t> </a:t>
            </a:r>
            <a:r>
              <a:rPr kumimoji="1" lang="en-US" altLang="zh-CN" dirty="0"/>
              <a:t>of</a:t>
            </a:r>
            <a:r>
              <a:rPr kumimoji="1" lang="zh-CN" altLang="en-US" dirty="0"/>
              <a:t> </a:t>
            </a:r>
            <a:r>
              <a:rPr kumimoji="1" lang="en-US" altLang="zh-CN" dirty="0"/>
              <a:t>researchers</a:t>
            </a:r>
            <a:r>
              <a:rPr kumimoji="1" lang="zh-CN" altLang="en-US" dirty="0"/>
              <a:t> </a:t>
            </a:r>
            <a:r>
              <a:rPr kumimoji="1" lang="en-US" altLang="zh-CN" dirty="0"/>
              <a:t>utilized</a:t>
            </a:r>
            <a:r>
              <a:rPr kumimoji="1" lang="zh-CN" altLang="en-US" dirty="0"/>
              <a:t> </a:t>
            </a:r>
            <a:r>
              <a:rPr kumimoji="1" lang="en-US" altLang="zh-CN" dirty="0"/>
              <a:t>GRU</a:t>
            </a:r>
            <a:r>
              <a:rPr kumimoji="1" lang="zh-CN" altLang="en-US" dirty="0"/>
              <a:t> </a:t>
            </a:r>
            <a:r>
              <a:rPr kumimoji="1" lang="en-US" altLang="zh-CN" dirty="0"/>
              <a:t>(gated</a:t>
            </a:r>
            <a:r>
              <a:rPr kumimoji="1" lang="zh-CN" altLang="en-US" dirty="0"/>
              <a:t> </a:t>
            </a:r>
            <a:r>
              <a:rPr kumimoji="1" lang="en-US" altLang="zh-CN" dirty="0"/>
              <a:t>recurrent</a:t>
            </a:r>
            <a:r>
              <a:rPr kumimoji="1" lang="zh-CN" altLang="en-US" dirty="0"/>
              <a:t> </a:t>
            </a:r>
            <a:r>
              <a:rPr kumimoji="1" lang="en-US" altLang="zh-CN" dirty="0"/>
              <a:t>unit,</a:t>
            </a:r>
            <a:r>
              <a:rPr kumimoji="1" lang="zh-CN" altLang="en-US" dirty="0"/>
              <a:t> </a:t>
            </a:r>
            <a:r>
              <a:rPr kumimoji="1" lang="en-US" altLang="zh-CN" dirty="0"/>
              <a:t>a</a:t>
            </a:r>
            <a:r>
              <a:rPr kumimoji="1" lang="zh-CN" altLang="en-US" dirty="0"/>
              <a:t> </a:t>
            </a:r>
            <a:r>
              <a:rPr kumimoji="1" lang="en-US" altLang="zh-CN" dirty="0"/>
              <a:t>special</a:t>
            </a:r>
            <a:r>
              <a:rPr kumimoji="1" lang="zh-CN" altLang="en-US" dirty="0"/>
              <a:t> </a:t>
            </a:r>
            <a:r>
              <a:rPr kumimoji="1" lang="en-US" altLang="zh-CN" dirty="0"/>
              <a:t>form</a:t>
            </a:r>
            <a:r>
              <a:rPr kumimoji="1" lang="zh-CN" altLang="en-US" dirty="0"/>
              <a:t> </a:t>
            </a:r>
            <a:r>
              <a:rPr kumimoji="1" lang="en-US" altLang="zh-CN" dirty="0"/>
              <a:t>of</a:t>
            </a:r>
            <a:r>
              <a:rPr kumimoji="1" lang="zh-CN" altLang="en-US" dirty="0"/>
              <a:t> </a:t>
            </a:r>
            <a:r>
              <a:rPr kumimoji="1" lang="en-US" altLang="zh-CN" dirty="0"/>
              <a:t>RNN)</a:t>
            </a:r>
            <a:r>
              <a:rPr kumimoji="1" lang="zh-CN" altLang="en-US" dirty="0"/>
              <a:t> </a:t>
            </a:r>
            <a:r>
              <a:rPr kumimoji="1" lang="en-US" altLang="zh-CN" dirty="0"/>
              <a:t>to</a:t>
            </a:r>
            <a:r>
              <a:rPr kumimoji="1" lang="zh-CN" altLang="en-US" dirty="0"/>
              <a:t> </a:t>
            </a:r>
            <a:r>
              <a:rPr kumimoji="1" lang="en-US" altLang="zh-CN" dirty="0"/>
              <a:t>predict</a:t>
            </a:r>
            <a:r>
              <a:rPr kumimoji="1" lang="zh-CN" altLang="en-US" dirty="0"/>
              <a:t> </a:t>
            </a:r>
            <a:r>
              <a:rPr kumimoji="1" lang="en-US" altLang="zh-CN" dirty="0"/>
              <a:t>transcription</a:t>
            </a:r>
            <a:r>
              <a:rPr kumimoji="1" lang="zh-CN" altLang="en-US" dirty="0"/>
              <a:t> </a:t>
            </a:r>
            <a:r>
              <a:rPr kumimoji="1" lang="en-US" altLang="zh-CN" dirty="0"/>
              <a:t>factor</a:t>
            </a:r>
            <a:r>
              <a:rPr kumimoji="1" lang="zh-CN" altLang="en-US" dirty="0"/>
              <a:t> </a:t>
            </a:r>
            <a:r>
              <a:rPr kumimoji="1" lang="en-US" altLang="zh-CN" dirty="0"/>
              <a:t>binding</a:t>
            </a:r>
            <a:r>
              <a:rPr kumimoji="1" lang="zh-CN" altLang="en-US" dirty="0"/>
              <a:t> </a:t>
            </a:r>
            <a:r>
              <a:rPr kumimoji="1" lang="en-US" altLang="zh-CN" dirty="0"/>
              <a:t>site</a:t>
            </a:r>
            <a:r>
              <a:rPr kumimoji="1" lang="zh-CN" altLang="en-US" dirty="0"/>
              <a:t> </a:t>
            </a:r>
            <a:r>
              <a:rPr kumimoji="1" lang="en-US" altLang="zh-CN" dirty="0"/>
              <a:t>across</a:t>
            </a:r>
            <a:r>
              <a:rPr kumimoji="1" lang="zh-CN" altLang="en-US" dirty="0"/>
              <a:t> </a:t>
            </a:r>
            <a:r>
              <a:rPr kumimoji="1" lang="en-US" altLang="zh-CN" dirty="0"/>
              <a:t>genome.</a:t>
            </a:r>
          </a:p>
        </p:txBody>
      </p:sp>
      <p:sp>
        <p:nvSpPr>
          <p:cNvPr id="4" name="灯片编号占位符 3">
            <a:extLst>
              <a:ext uri="{FF2B5EF4-FFF2-40B4-BE49-F238E27FC236}">
                <a16:creationId xmlns:a16="http://schemas.microsoft.com/office/drawing/2014/main" id="{B4417D90-50AA-0077-2B14-9FD4A2BA8D45}"/>
              </a:ext>
            </a:extLst>
          </p:cNvPr>
          <p:cNvSpPr>
            <a:spLocks noGrp="1"/>
          </p:cNvSpPr>
          <p:nvPr>
            <p:ph type="sldNum" sz="quarter" idx="5"/>
          </p:nvPr>
        </p:nvSpPr>
        <p:spPr/>
        <p:txBody>
          <a:bodyPr/>
          <a:lstStyle/>
          <a:p>
            <a:fld id="{0920F1D6-C382-4D66-98D6-B9FDAEC8A00E}" type="slidenum">
              <a:rPr lang="en-US" smtClean="0"/>
              <a:t>10</a:t>
            </a:fld>
            <a:endParaRPr lang="en-US"/>
          </a:p>
        </p:txBody>
      </p:sp>
    </p:spTree>
    <p:extLst>
      <p:ext uri="{BB962C8B-B14F-4D97-AF65-F5344CB8AC3E}">
        <p14:creationId xmlns:p14="http://schemas.microsoft.com/office/powerpoint/2010/main" val="3266517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50C30-30A6-26C6-8FC6-87982E7AF9C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A9C43B3-F9A1-CBBA-89DE-F0872B7496A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1BAD2D1-27C0-11E2-5E44-7B8A21E14C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As</a:t>
            </a:r>
            <a:r>
              <a:rPr kumimoji="1" lang="zh-CN" altLang="en-US" dirty="0"/>
              <a:t> </a:t>
            </a:r>
            <a:r>
              <a:rPr kumimoji="1" lang="en-US" altLang="zh-CN" dirty="0"/>
              <a:t>the</a:t>
            </a:r>
            <a:r>
              <a:rPr kumimoji="1" lang="zh-CN" altLang="en-US" dirty="0"/>
              <a:t> </a:t>
            </a:r>
            <a:r>
              <a:rPr kumimoji="1" lang="en-US" altLang="zh-CN" dirty="0"/>
              <a:t>hidden</a:t>
            </a:r>
            <a:r>
              <a:rPr kumimoji="1" lang="zh-CN" altLang="en-US" dirty="0"/>
              <a:t> </a:t>
            </a:r>
            <a:r>
              <a:rPr kumimoji="1" lang="en-US" altLang="zh-CN" dirty="0"/>
              <a:t>state</a:t>
            </a:r>
            <a:r>
              <a:rPr kumimoji="1" lang="zh-CN" altLang="en-US" dirty="0"/>
              <a:t> </a:t>
            </a:r>
            <a:r>
              <a:rPr kumimoji="1" lang="en-US" altLang="zh-CN" dirty="0"/>
              <a:t>was</a:t>
            </a:r>
            <a:r>
              <a:rPr kumimoji="1" lang="zh-CN" altLang="en-US" dirty="0"/>
              <a:t> </a:t>
            </a:r>
            <a:r>
              <a:rPr kumimoji="1" lang="en-US" altLang="zh-CN" dirty="0"/>
              <a:t>updated</a:t>
            </a:r>
            <a:r>
              <a:rPr kumimoji="1" lang="zh-CN" altLang="en-US" dirty="0"/>
              <a:t> </a:t>
            </a:r>
            <a:r>
              <a:rPr kumimoji="1" lang="en-US" altLang="zh-CN" dirty="0"/>
              <a:t>over</a:t>
            </a:r>
            <a:r>
              <a:rPr kumimoji="1" lang="zh-CN" altLang="en-US" dirty="0"/>
              <a:t> </a:t>
            </a:r>
            <a:r>
              <a:rPr kumimoji="1" lang="en-US" altLang="zh-CN" dirty="0"/>
              <a:t>and</a:t>
            </a:r>
            <a:r>
              <a:rPr kumimoji="1" lang="zh-CN" altLang="en-US" dirty="0"/>
              <a:t> </a:t>
            </a:r>
            <a:r>
              <a:rPr kumimoji="1" lang="en-US" altLang="zh-CN" dirty="0"/>
              <a:t>over</a:t>
            </a:r>
            <a:r>
              <a:rPr kumimoji="1" lang="zh-CN" altLang="en-US" dirty="0"/>
              <a:t> </a:t>
            </a:r>
            <a:r>
              <a:rPr kumimoji="1" lang="en-US" altLang="zh-CN" dirty="0"/>
              <a:t>again,</a:t>
            </a:r>
            <a:r>
              <a:rPr kumimoji="1" lang="zh-CN" altLang="en-US" dirty="0"/>
              <a:t> </a:t>
            </a:r>
            <a:r>
              <a:rPr kumimoji="1" lang="en-US" altLang="zh-CN" dirty="0"/>
              <a:t>earlier</a:t>
            </a:r>
            <a:r>
              <a:rPr kumimoji="1" lang="zh-CN" altLang="en-US" dirty="0"/>
              <a:t> </a:t>
            </a:r>
            <a:r>
              <a:rPr kumimoji="1" lang="en-US" altLang="zh-CN" dirty="0"/>
              <a:t>inputs</a:t>
            </a:r>
            <a:r>
              <a:rPr kumimoji="1" lang="zh-CN" altLang="en-US" dirty="0"/>
              <a:t> </a:t>
            </a:r>
            <a:r>
              <a:rPr kumimoji="1" lang="en-US" altLang="zh-CN" dirty="0"/>
              <a:t>and</a:t>
            </a:r>
            <a:r>
              <a:rPr kumimoji="1" lang="zh-CN" altLang="en-US" dirty="0"/>
              <a:t> </a:t>
            </a:r>
            <a:r>
              <a:rPr kumimoji="1" lang="en-US" altLang="zh-CN" dirty="0"/>
              <a:t>their</a:t>
            </a:r>
            <a:r>
              <a:rPr kumimoji="1" lang="zh-CN" altLang="en-US" dirty="0"/>
              <a:t> </a:t>
            </a:r>
            <a:r>
              <a:rPr kumimoji="1" lang="en-US" altLang="zh-CN" dirty="0"/>
              <a:t>effect</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hidden</a:t>
            </a:r>
            <a:r>
              <a:rPr kumimoji="1" lang="zh-CN" altLang="en-US" dirty="0"/>
              <a:t> </a:t>
            </a:r>
            <a:r>
              <a:rPr kumimoji="1" lang="en-US" altLang="zh-CN" dirty="0"/>
              <a:t>state</a:t>
            </a:r>
            <a:r>
              <a:rPr kumimoji="1" lang="zh-CN" altLang="en-US" dirty="0"/>
              <a:t> </a:t>
            </a:r>
            <a:r>
              <a:rPr kumimoji="1" lang="en-US" altLang="zh-CN" dirty="0"/>
              <a:t>could</a:t>
            </a:r>
            <a:r>
              <a:rPr kumimoji="1" lang="zh-CN" altLang="en-US" dirty="0"/>
              <a:t> </a:t>
            </a:r>
            <a:r>
              <a:rPr kumimoji="1" lang="en-US" altLang="zh-CN" dirty="0"/>
              <a:t>diminish.</a:t>
            </a:r>
            <a:r>
              <a:rPr kumimoji="1" lang="zh-CN" altLang="en-US" dirty="0"/>
              <a:t> </a:t>
            </a:r>
            <a:r>
              <a:rPr kumimoji="1" lang="en-US" altLang="zh-CN" dirty="0"/>
              <a:t>LSTM</a:t>
            </a:r>
            <a:r>
              <a:rPr kumimoji="1" lang="zh-CN" altLang="en-US" dirty="0"/>
              <a:t> </a:t>
            </a:r>
            <a:r>
              <a:rPr kumimoji="1" lang="en-US" altLang="zh-CN" dirty="0"/>
              <a:t>could</a:t>
            </a:r>
            <a:r>
              <a:rPr kumimoji="1" lang="zh-CN" altLang="en-US" dirty="0"/>
              <a:t> </a:t>
            </a:r>
            <a:r>
              <a:rPr kumimoji="1" lang="en-US" altLang="zh-CN" dirty="0"/>
              <a:t>alleviate,</a:t>
            </a:r>
            <a:r>
              <a:rPr kumimoji="1" lang="zh-CN" altLang="en-US" dirty="0"/>
              <a:t> </a:t>
            </a:r>
            <a:r>
              <a:rPr kumimoji="1" lang="en-US" altLang="zh-CN" dirty="0"/>
              <a:t>but</a:t>
            </a:r>
            <a:r>
              <a:rPr kumimoji="1" lang="zh-CN" altLang="en-US" dirty="0"/>
              <a:t> </a:t>
            </a:r>
            <a:r>
              <a:rPr kumimoji="1" lang="en-US" altLang="zh-CN" dirty="0"/>
              <a:t>cannot</a:t>
            </a:r>
            <a:r>
              <a:rPr kumimoji="1" lang="zh-CN" altLang="en-US" dirty="0"/>
              <a:t> </a:t>
            </a:r>
            <a:r>
              <a:rPr kumimoji="1" lang="en-US" altLang="zh-CN" dirty="0"/>
              <a:t>fully</a:t>
            </a:r>
            <a:r>
              <a:rPr kumimoji="1" lang="zh-CN" altLang="en-US" dirty="0"/>
              <a:t> </a:t>
            </a:r>
            <a:r>
              <a:rPr kumimoji="1" lang="en-US" altLang="zh-CN" dirty="0"/>
              <a:t>solve</a:t>
            </a:r>
            <a:r>
              <a:rPr kumimoji="1" lang="zh-CN" altLang="en-US" dirty="0"/>
              <a:t> </a:t>
            </a:r>
            <a:r>
              <a:rPr kumimoji="1" lang="en-US" altLang="zh-CN" dirty="0"/>
              <a:t>the</a:t>
            </a:r>
            <a:r>
              <a:rPr kumimoji="1" lang="zh-CN" altLang="en-US" dirty="0"/>
              <a:t> </a:t>
            </a:r>
            <a:r>
              <a:rPr kumimoji="1" lang="en-US" altLang="zh-CN" dirty="0"/>
              <a:t>problem.</a:t>
            </a:r>
          </a:p>
          <a:p>
            <a:r>
              <a:rPr kumimoji="1" lang="en-US" altLang="zh-CN" dirty="0"/>
              <a:t>Reason</a:t>
            </a:r>
            <a:r>
              <a:rPr kumimoji="1" lang="zh-CN" altLang="en-US" dirty="0"/>
              <a:t> </a:t>
            </a:r>
            <a:r>
              <a:rPr kumimoji="1" lang="en-US" altLang="zh-CN" dirty="0"/>
              <a:t>for</a:t>
            </a:r>
            <a:r>
              <a:rPr kumimoji="1" lang="zh-CN" altLang="en-US" dirty="0"/>
              <a:t> </a:t>
            </a:r>
            <a:r>
              <a:rPr kumimoji="1" lang="en-US" altLang="zh-CN" dirty="0"/>
              <a:t>forgetting</a:t>
            </a:r>
            <a:r>
              <a:rPr kumimoji="1" lang="zh-CN" altLang="en-US" dirty="0"/>
              <a:t> </a:t>
            </a:r>
            <a:r>
              <a:rPr kumimoji="1" lang="en-US" altLang="zh-CN" dirty="0"/>
              <a:t>the</a:t>
            </a:r>
            <a:r>
              <a:rPr kumimoji="1" lang="zh-CN" altLang="en-US" dirty="0"/>
              <a:t> </a:t>
            </a:r>
            <a:r>
              <a:rPr kumimoji="1" lang="en-US" altLang="zh-CN" dirty="0"/>
              <a:t>earlier</a:t>
            </a:r>
            <a:r>
              <a:rPr kumimoji="1" lang="zh-CN" altLang="en-US" dirty="0"/>
              <a:t> </a:t>
            </a:r>
            <a:r>
              <a:rPr kumimoji="1" lang="en-US" altLang="zh-CN" dirty="0"/>
              <a:t>tokens:</a:t>
            </a:r>
            <a:r>
              <a:rPr kumimoji="1" lang="zh-CN" altLang="en-US" dirty="0"/>
              <a:t> </a:t>
            </a:r>
            <a:r>
              <a:rPr kumimoji="1" lang="en-US" altLang="zh-CN" dirty="0"/>
              <a:t>all</a:t>
            </a:r>
            <a:r>
              <a:rPr kumimoji="1" lang="zh-CN" altLang="en-US" dirty="0"/>
              <a:t> </a:t>
            </a:r>
            <a:r>
              <a:rPr kumimoji="1" lang="en-US" altLang="zh-CN" dirty="0"/>
              <a:t>tokens</a:t>
            </a:r>
            <a:r>
              <a:rPr kumimoji="1" lang="zh-CN" altLang="en-US" dirty="0"/>
              <a:t> </a:t>
            </a:r>
            <a:r>
              <a:rPr kumimoji="1" lang="en-US" altLang="zh-CN" dirty="0"/>
              <a:t>are</a:t>
            </a:r>
            <a:r>
              <a:rPr kumimoji="1" lang="zh-CN" altLang="en-US" dirty="0"/>
              <a:t> </a:t>
            </a:r>
            <a:r>
              <a:rPr kumimoji="1" lang="en-US" altLang="zh-CN" dirty="0"/>
              <a:t>the</a:t>
            </a:r>
            <a:r>
              <a:rPr kumimoji="1" lang="zh-CN" altLang="en-US" dirty="0"/>
              <a:t> </a:t>
            </a:r>
            <a:r>
              <a:rPr kumimoji="1" lang="en-US" altLang="zh-CN" dirty="0"/>
              <a:t>same,</a:t>
            </a:r>
            <a:r>
              <a:rPr kumimoji="1" lang="zh-CN" altLang="en-US" dirty="0"/>
              <a:t> </a:t>
            </a:r>
            <a:r>
              <a:rPr kumimoji="1" lang="en-US" altLang="zh-CN" dirty="0"/>
              <a:t>and</a:t>
            </a:r>
            <a:r>
              <a:rPr kumimoji="1" lang="zh-CN" altLang="en-US" dirty="0"/>
              <a:t> </a:t>
            </a:r>
            <a:r>
              <a:rPr kumimoji="1" lang="en-US" altLang="zh-CN" dirty="0"/>
              <a:t>hidden</a:t>
            </a:r>
            <a:r>
              <a:rPr kumimoji="1" lang="zh-CN" altLang="en-US" dirty="0"/>
              <a:t> </a:t>
            </a:r>
            <a:r>
              <a:rPr kumimoji="1" lang="en-US" altLang="zh-CN" dirty="0"/>
              <a:t>states</a:t>
            </a:r>
            <a:r>
              <a:rPr kumimoji="1" lang="zh-CN" altLang="en-US" dirty="0"/>
              <a:t> </a:t>
            </a:r>
            <a:r>
              <a:rPr kumimoji="1" lang="en-US" altLang="zh-CN" dirty="0"/>
              <a:t>will</a:t>
            </a:r>
            <a:r>
              <a:rPr kumimoji="1" lang="zh-CN" altLang="en-US" dirty="0"/>
              <a:t> </a:t>
            </a:r>
            <a:r>
              <a:rPr kumimoji="1" lang="en-US" altLang="zh-CN" dirty="0"/>
              <a:t>be</a:t>
            </a:r>
            <a:r>
              <a:rPr kumimoji="1" lang="zh-CN" altLang="en-US" dirty="0"/>
              <a:t> </a:t>
            </a:r>
            <a:r>
              <a:rPr kumimoji="1" lang="en-US" altLang="zh-CN" dirty="0"/>
              <a:t>overwritten</a:t>
            </a:r>
          </a:p>
        </p:txBody>
      </p:sp>
      <p:sp>
        <p:nvSpPr>
          <p:cNvPr id="4" name="灯片编号占位符 3">
            <a:extLst>
              <a:ext uri="{FF2B5EF4-FFF2-40B4-BE49-F238E27FC236}">
                <a16:creationId xmlns:a16="http://schemas.microsoft.com/office/drawing/2014/main" id="{6921484B-B3D8-E5AD-581E-EAABDAB8D55C}"/>
              </a:ext>
            </a:extLst>
          </p:cNvPr>
          <p:cNvSpPr>
            <a:spLocks noGrp="1"/>
          </p:cNvSpPr>
          <p:nvPr>
            <p:ph type="sldNum" sz="quarter" idx="5"/>
          </p:nvPr>
        </p:nvSpPr>
        <p:spPr/>
        <p:txBody>
          <a:bodyPr/>
          <a:lstStyle/>
          <a:p>
            <a:fld id="{0920F1D6-C382-4D66-98D6-B9FDAEC8A00E}" type="slidenum">
              <a:rPr lang="en-US" smtClean="0"/>
              <a:t>12</a:t>
            </a:fld>
            <a:endParaRPr lang="en-US"/>
          </a:p>
        </p:txBody>
      </p:sp>
    </p:spTree>
    <p:extLst>
      <p:ext uri="{BB962C8B-B14F-4D97-AF65-F5344CB8AC3E}">
        <p14:creationId xmlns:p14="http://schemas.microsoft.com/office/powerpoint/2010/main" val="2541005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40FA6-FFFB-2A87-ED91-D1F94487F29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D264196-C7DA-F808-F585-DAF798A667B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868FC20-472D-5A34-14F3-60AAD9627104}"/>
              </a:ext>
            </a:extLst>
          </p:cNvPr>
          <p:cNvSpPr>
            <a:spLocks noGrp="1"/>
          </p:cNvSpPr>
          <p:nvPr>
            <p:ph type="body" idx="1"/>
          </p:nvPr>
        </p:nvSpPr>
        <p:spPr/>
        <p:txBody>
          <a:bodyPr/>
          <a:lstStyle/>
          <a:p>
            <a:r>
              <a:rPr kumimoji="1" lang="en-US" altLang="zh-CN" dirty="0"/>
              <a:t>2</a:t>
            </a:r>
            <a:r>
              <a:rPr kumimoji="1" lang="zh-CN" altLang="en-US" dirty="0"/>
              <a:t> </a:t>
            </a:r>
            <a:r>
              <a:rPr kumimoji="1" lang="en-US" altLang="zh-CN" dirty="0"/>
              <a:t>benefits:</a:t>
            </a:r>
          </a:p>
          <a:p>
            <a:pPr marL="228600" indent="-228600">
              <a:buAutoNum type="arabicParenR"/>
            </a:pPr>
            <a:r>
              <a:rPr kumimoji="1" lang="en-US" altLang="zh-CN" dirty="0"/>
              <a:t>Decoder</a:t>
            </a:r>
            <a:r>
              <a:rPr kumimoji="1" lang="zh-CN" altLang="en-US" dirty="0"/>
              <a:t> </a:t>
            </a:r>
            <a:r>
              <a:rPr kumimoji="1" lang="en-US" altLang="zh-CN" dirty="0"/>
              <a:t>can</a:t>
            </a:r>
            <a:r>
              <a:rPr kumimoji="1" lang="zh-CN" altLang="en-US" dirty="0"/>
              <a:t> </a:t>
            </a:r>
            <a:r>
              <a:rPr kumimoji="1" lang="en-US" altLang="zh-CN" dirty="0"/>
              <a:t>have</a:t>
            </a:r>
            <a:r>
              <a:rPr kumimoji="1" lang="zh-CN" altLang="en-US" dirty="0"/>
              <a:t> </a:t>
            </a:r>
            <a:r>
              <a:rPr kumimoji="1" lang="en-US" altLang="zh-CN" dirty="0"/>
              <a:t>access</a:t>
            </a:r>
            <a:r>
              <a:rPr kumimoji="1" lang="zh-CN" altLang="en-US" dirty="0"/>
              <a:t> </a:t>
            </a:r>
            <a:r>
              <a:rPr kumimoji="1" lang="en-US" altLang="zh-CN" dirty="0"/>
              <a:t>to</a:t>
            </a:r>
            <a:r>
              <a:rPr kumimoji="1" lang="zh-CN" altLang="en-US" dirty="0"/>
              <a:t> </a:t>
            </a:r>
            <a:r>
              <a:rPr kumimoji="1" lang="en-US" altLang="zh-CN" dirty="0"/>
              <a:t>previous</a:t>
            </a:r>
            <a:r>
              <a:rPr kumimoji="1" lang="zh-CN" altLang="en-US" dirty="0"/>
              <a:t> </a:t>
            </a:r>
            <a:r>
              <a:rPr kumimoji="1" lang="en-US" altLang="zh-CN" dirty="0"/>
              <a:t>hidden</a:t>
            </a:r>
            <a:r>
              <a:rPr kumimoji="1" lang="zh-CN" altLang="en-US" dirty="0"/>
              <a:t> </a:t>
            </a:r>
            <a:r>
              <a:rPr kumimoji="1" lang="en-US" altLang="zh-CN" dirty="0"/>
              <a:t>layers</a:t>
            </a:r>
            <a:r>
              <a:rPr kumimoji="1" lang="zh-CN" altLang="en-US" dirty="0"/>
              <a:t> </a:t>
            </a:r>
            <a:r>
              <a:rPr kumimoji="1" lang="en-US" altLang="zh-CN" dirty="0"/>
              <a:t>in</a:t>
            </a:r>
            <a:r>
              <a:rPr kumimoji="1" lang="zh-CN" altLang="en-US" dirty="0"/>
              <a:t> </a:t>
            </a:r>
            <a:r>
              <a:rPr kumimoji="1" lang="en-US" altLang="zh-CN" dirty="0"/>
              <a:t>encoders</a:t>
            </a:r>
          </a:p>
          <a:p>
            <a:pPr marL="228600" indent="-228600">
              <a:buAutoNum type="arabicParenR"/>
            </a:pPr>
            <a:r>
              <a:rPr kumimoji="1" lang="en-US" altLang="zh-CN" dirty="0"/>
              <a:t>Attention</a:t>
            </a:r>
            <a:r>
              <a:rPr kumimoji="1" lang="zh-CN" altLang="en-US" dirty="0"/>
              <a:t> </a:t>
            </a:r>
            <a:r>
              <a:rPr kumimoji="1" lang="en-US" altLang="zh-CN" dirty="0"/>
              <a:t>allows</a:t>
            </a:r>
            <a:r>
              <a:rPr kumimoji="1" lang="zh-CN" altLang="en-US" dirty="0"/>
              <a:t> </a:t>
            </a:r>
            <a:r>
              <a:rPr kumimoji="1" lang="en-US" altLang="zh-CN" dirty="0"/>
              <a:t>different</a:t>
            </a:r>
            <a:r>
              <a:rPr kumimoji="1" lang="zh-CN" altLang="en-US" dirty="0"/>
              <a:t> </a:t>
            </a:r>
            <a:r>
              <a:rPr kumimoji="1" lang="en-US" altLang="zh-CN" dirty="0"/>
              <a:t>activity</a:t>
            </a:r>
            <a:r>
              <a:rPr kumimoji="1" lang="zh-CN" altLang="en-US" dirty="0"/>
              <a:t> </a:t>
            </a:r>
            <a:r>
              <a:rPr kumimoji="1" lang="en-US" altLang="zh-CN" dirty="0"/>
              <a:t>of</a:t>
            </a:r>
            <a:r>
              <a:rPr kumimoji="1" lang="zh-CN" altLang="en-US" dirty="0"/>
              <a:t> </a:t>
            </a:r>
            <a:r>
              <a:rPr kumimoji="1" lang="en-US" altLang="zh-CN" dirty="0"/>
              <a:t>previous</a:t>
            </a:r>
            <a:r>
              <a:rPr kumimoji="1" lang="zh-CN" altLang="en-US" dirty="0"/>
              <a:t> </a:t>
            </a:r>
            <a:r>
              <a:rPr kumimoji="1" lang="en-US" altLang="zh-CN" dirty="0"/>
              <a:t>hidden</a:t>
            </a:r>
            <a:r>
              <a:rPr kumimoji="1" lang="zh-CN" altLang="en-US" dirty="0"/>
              <a:t> </a:t>
            </a:r>
            <a:r>
              <a:rPr kumimoji="1" lang="en-US" altLang="zh-CN" dirty="0"/>
              <a:t>layers</a:t>
            </a:r>
          </a:p>
        </p:txBody>
      </p:sp>
      <p:sp>
        <p:nvSpPr>
          <p:cNvPr id="4" name="灯片编号占位符 3">
            <a:extLst>
              <a:ext uri="{FF2B5EF4-FFF2-40B4-BE49-F238E27FC236}">
                <a16:creationId xmlns:a16="http://schemas.microsoft.com/office/drawing/2014/main" id="{9D1FC9B5-F68C-B312-8FDB-A05C519F7B20}"/>
              </a:ext>
            </a:extLst>
          </p:cNvPr>
          <p:cNvSpPr>
            <a:spLocks noGrp="1"/>
          </p:cNvSpPr>
          <p:nvPr>
            <p:ph type="sldNum" sz="quarter" idx="5"/>
          </p:nvPr>
        </p:nvSpPr>
        <p:spPr/>
        <p:txBody>
          <a:bodyPr/>
          <a:lstStyle/>
          <a:p>
            <a:fld id="{0920F1D6-C382-4D66-98D6-B9FDAEC8A00E}" type="slidenum">
              <a:rPr lang="en-US" smtClean="0"/>
              <a:t>13</a:t>
            </a:fld>
            <a:endParaRPr lang="en-US"/>
          </a:p>
        </p:txBody>
      </p:sp>
    </p:spTree>
    <p:extLst>
      <p:ext uri="{BB962C8B-B14F-4D97-AF65-F5344CB8AC3E}">
        <p14:creationId xmlns:p14="http://schemas.microsoft.com/office/powerpoint/2010/main" val="3360934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21FBC-E980-5E47-12A0-AA9C5A0A84D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17C41F6-B6B6-7EE0-E9D0-796896EBBBF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F7513E7-3580-D298-8E16-892198C04420}"/>
              </a:ext>
            </a:extLst>
          </p:cNvPr>
          <p:cNvSpPr>
            <a:spLocks noGrp="1"/>
          </p:cNvSpPr>
          <p:nvPr>
            <p:ph type="body" idx="1"/>
          </p:nvPr>
        </p:nvSpPr>
        <p:spPr/>
        <p:txBody>
          <a:bodyPr/>
          <a:lstStyle/>
          <a:p>
            <a:r>
              <a:rPr kumimoji="1" lang="en-US" altLang="zh-CN" dirty="0"/>
              <a:t>Attention</a:t>
            </a:r>
            <a:r>
              <a:rPr kumimoji="1" lang="zh-CN" altLang="en-US" dirty="0"/>
              <a:t> </a:t>
            </a:r>
            <a:r>
              <a:rPr kumimoji="1" lang="en-US" altLang="zh-CN" dirty="0"/>
              <a:t>is</a:t>
            </a:r>
            <a:r>
              <a:rPr kumimoji="1" lang="zh-CN" altLang="en-US" dirty="0"/>
              <a:t> </a:t>
            </a:r>
            <a:r>
              <a:rPr kumimoji="1" lang="en-US" altLang="zh-CN" dirty="0"/>
              <a:t>calculated</a:t>
            </a:r>
            <a:r>
              <a:rPr kumimoji="1" lang="zh-CN" altLang="en-US" dirty="0"/>
              <a:t> </a:t>
            </a:r>
            <a:r>
              <a:rPr kumimoji="1" lang="en-US" altLang="zh-CN" dirty="0"/>
              <a:t>by</a:t>
            </a:r>
            <a:r>
              <a:rPr kumimoji="1" lang="zh-CN" altLang="en-US" dirty="0"/>
              <a:t> </a:t>
            </a:r>
            <a:r>
              <a:rPr kumimoji="1" lang="en-US" altLang="zh-CN" dirty="0"/>
              <a:t>two</a:t>
            </a:r>
            <a:r>
              <a:rPr kumimoji="1" lang="zh-CN" altLang="en-US" dirty="0"/>
              <a:t> </a:t>
            </a:r>
            <a:r>
              <a:rPr kumimoji="1" lang="en-US" altLang="zh-CN" dirty="0"/>
              <a:t>steps:</a:t>
            </a:r>
          </a:p>
          <a:p>
            <a:pPr marL="228600" indent="-228600">
              <a:buAutoNum type="arabicParenR"/>
            </a:pPr>
            <a:r>
              <a:rPr kumimoji="1" lang="en-US" altLang="zh-CN" dirty="0"/>
              <a:t>Get</a:t>
            </a:r>
            <a:r>
              <a:rPr kumimoji="1" lang="zh-CN" altLang="en-US" dirty="0"/>
              <a:t> </a:t>
            </a:r>
            <a:r>
              <a:rPr kumimoji="1" lang="en-US" altLang="zh-CN" dirty="0"/>
              <a:t>the</a:t>
            </a:r>
            <a:r>
              <a:rPr kumimoji="1" lang="zh-CN" altLang="en-US" dirty="0"/>
              <a:t> </a:t>
            </a:r>
            <a:r>
              <a:rPr kumimoji="1" lang="en-US" altLang="zh-CN" dirty="0"/>
              <a:t>score</a:t>
            </a:r>
            <a:r>
              <a:rPr kumimoji="1" lang="zh-CN" altLang="en-US" dirty="0"/>
              <a:t> </a:t>
            </a:r>
            <a:r>
              <a:rPr kumimoji="1" lang="en-US" altLang="zh-CN" dirty="0"/>
              <a:t>between</a:t>
            </a:r>
            <a:r>
              <a:rPr kumimoji="1" lang="zh-CN" altLang="en-US" dirty="0"/>
              <a:t> </a:t>
            </a:r>
            <a:r>
              <a:rPr kumimoji="1" lang="en-US" altLang="zh-CN" dirty="0"/>
              <a:t>previous</a:t>
            </a:r>
            <a:r>
              <a:rPr kumimoji="1" lang="zh-CN" altLang="en-US" dirty="0"/>
              <a:t> </a:t>
            </a:r>
            <a:r>
              <a:rPr kumimoji="1" lang="en-US" altLang="zh-CN" dirty="0"/>
              <a:t>hidden</a:t>
            </a:r>
            <a:r>
              <a:rPr kumimoji="1" lang="zh-CN" altLang="en-US" dirty="0"/>
              <a:t> </a:t>
            </a:r>
            <a:r>
              <a:rPr kumimoji="1" lang="en-US" altLang="zh-CN" dirty="0"/>
              <a:t>layers</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current</a:t>
            </a:r>
            <a:r>
              <a:rPr kumimoji="1" lang="zh-CN" altLang="en-US" dirty="0"/>
              <a:t> </a:t>
            </a:r>
            <a:r>
              <a:rPr kumimoji="1" lang="en-US" altLang="zh-CN" dirty="0"/>
              <a:t>hidden</a:t>
            </a:r>
            <a:r>
              <a:rPr kumimoji="1" lang="zh-CN" altLang="en-US" dirty="0"/>
              <a:t> </a:t>
            </a:r>
            <a:r>
              <a:rPr kumimoji="1" lang="en-US" altLang="zh-CN" dirty="0"/>
              <a:t>layer</a:t>
            </a:r>
            <a:r>
              <a:rPr kumimoji="1" lang="zh-CN" altLang="en-US" dirty="0"/>
              <a:t> </a:t>
            </a:r>
            <a:r>
              <a:rPr kumimoji="1" lang="en-US" altLang="zh-CN" dirty="0"/>
              <a:t>(attention/weight</a:t>
            </a:r>
            <a:r>
              <a:rPr kumimoji="1" lang="zh-CN" altLang="en-US" dirty="0"/>
              <a:t> </a:t>
            </a:r>
            <a:r>
              <a:rPr kumimoji="1" lang="en-US" altLang="zh-CN" dirty="0"/>
              <a:t>by</a:t>
            </a:r>
            <a:r>
              <a:rPr kumimoji="1" lang="zh-CN" altLang="en-US" dirty="0"/>
              <a:t> </a:t>
            </a:r>
            <a:r>
              <a:rPr kumimoji="1" lang="en-US" altLang="zh-CN" dirty="0"/>
              <a:t>neural</a:t>
            </a:r>
            <a:r>
              <a:rPr kumimoji="1" lang="zh-CN" altLang="en-US" dirty="0"/>
              <a:t> </a:t>
            </a:r>
            <a:r>
              <a:rPr kumimoji="1" lang="en-US" altLang="zh-CN" dirty="0"/>
              <a:t>network)</a:t>
            </a:r>
          </a:p>
          <a:p>
            <a:pPr marL="228600" indent="-228600">
              <a:buAutoNum type="arabicParenR"/>
            </a:pPr>
            <a:r>
              <a:rPr kumimoji="1" lang="en-US" altLang="zh-CN" dirty="0"/>
              <a:t>Calculate</a:t>
            </a:r>
            <a:r>
              <a:rPr kumimoji="1" lang="zh-CN" altLang="en-US" dirty="0"/>
              <a:t> </a:t>
            </a:r>
            <a:r>
              <a:rPr kumimoji="1" lang="en-US" altLang="zh-CN" dirty="0"/>
              <a:t>the</a:t>
            </a:r>
            <a:r>
              <a:rPr kumimoji="1" lang="zh-CN" altLang="en-US" dirty="0"/>
              <a:t> </a:t>
            </a:r>
            <a:r>
              <a:rPr kumimoji="1" lang="en-US" altLang="zh-CN" dirty="0"/>
              <a:t>final</a:t>
            </a:r>
            <a:r>
              <a:rPr kumimoji="1" lang="zh-CN" altLang="en-US" dirty="0"/>
              <a:t> </a:t>
            </a:r>
            <a:r>
              <a:rPr kumimoji="1" lang="en-US" altLang="zh-CN" dirty="0"/>
              <a:t>hidden</a:t>
            </a:r>
            <a:r>
              <a:rPr kumimoji="1" lang="zh-CN" altLang="en-US" dirty="0"/>
              <a:t> </a:t>
            </a:r>
            <a:r>
              <a:rPr kumimoji="1" lang="en-US" altLang="zh-CN" dirty="0"/>
              <a:t>context</a:t>
            </a:r>
            <a:r>
              <a:rPr kumimoji="1" lang="zh-CN" altLang="en-US" dirty="0"/>
              <a:t> </a:t>
            </a:r>
            <a:r>
              <a:rPr kumimoji="1" lang="en-US" altLang="zh-CN" dirty="0"/>
              <a:t>for</a:t>
            </a:r>
            <a:r>
              <a:rPr kumimoji="1" lang="zh-CN" altLang="en-US" dirty="0"/>
              <a:t> </a:t>
            </a:r>
            <a:r>
              <a:rPr kumimoji="1" lang="en-US" altLang="zh-CN" dirty="0"/>
              <a:t>the decoder</a:t>
            </a:r>
            <a:r>
              <a:rPr kumimoji="1" lang="zh-CN" altLang="en-US" dirty="0"/>
              <a:t> </a:t>
            </a:r>
            <a:r>
              <a:rPr kumimoji="1" lang="en-US" altLang="zh-CN" dirty="0"/>
              <a:t>by</a:t>
            </a:r>
            <a:r>
              <a:rPr kumimoji="1" lang="zh-CN" altLang="en-US" dirty="0"/>
              <a:t> </a:t>
            </a:r>
            <a:r>
              <a:rPr kumimoji="1" lang="en-US" altLang="zh-CN" dirty="0"/>
              <a:t>averaging</a:t>
            </a:r>
            <a:r>
              <a:rPr kumimoji="1" lang="zh-CN" altLang="en-US" dirty="0"/>
              <a:t> </a:t>
            </a:r>
            <a:r>
              <a:rPr kumimoji="1" lang="en-US" altLang="zh-CN" dirty="0"/>
              <a:t>the</a:t>
            </a:r>
            <a:r>
              <a:rPr kumimoji="1" lang="zh-CN" altLang="en-US" dirty="0"/>
              <a:t> </a:t>
            </a:r>
            <a:r>
              <a:rPr kumimoji="1" lang="en-US" altLang="zh-CN" dirty="0"/>
              <a:t>hidden</a:t>
            </a:r>
            <a:r>
              <a:rPr kumimoji="1" lang="zh-CN" altLang="en-US" dirty="0"/>
              <a:t> </a:t>
            </a:r>
            <a:r>
              <a:rPr kumimoji="1" lang="en-US" altLang="zh-CN" dirty="0"/>
              <a:t>layers</a:t>
            </a:r>
            <a:r>
              <a:rPr kumimoji="1" lang="zh-CN" altLang="en-US" dirty="0"/>
              <a:t> </a:t>
            </a:r>
            <a:r>
              <a:rPr kumimoji="1" lang="en-US" altLang="zh-CN" dirty="0"/>
              <a:t>using</a:t>
            </a:r>
            <a:r>
              <a:rPr kumimoji="1" lang="zh-CN" altLang="en-US" dirty="0"/>
              <a:t> </a:t>
            </a:r>
            <a:r>
              <a:rPr kumimoji="1" lang="en-US" altLang="zh-CN" dirty="0"/>
              <a:t>the</a:t>
            </a:r>
            <a:r>
              <a:rPr kumimoji="1" lang="zh-CN" altLang="en-US" dirty="0"/>
              <a:t> </a:t>
            </a:r>
            <a:r>
              <a:rPr kumimoji="1" lang="en-US" altLang="zh-CN" dirty="0"/>
              <a:t>attention</a:t>
            </a:r>
            <a:r>
              <a:rPr kumimoji="1" lang="zh-CN" altLang="en-US" dirty="0"/>
              <a:t> </a:t>
            </a:r>
            <a:r>
              <a:rPr kumimoji="1" lang="en-US" altLang="zh-CN" dirty="0"/>
              <a:t>weight</a:t>
            </a:r>
            <a:r>
              <a:rPr kumimoji="1" lang="zh-CN" altLang="en-US" dirty="0"/>
              <a:t> </a:t>
            </a:r>
            <a:r>
              <a:rPr kumimoji="1" lang="en-US" altLang="zh-CN" dirty="0"/>
              <a:t>(after</a:t>
            </a:r>
            <a:r>
              <a:rPr kumimoji="1" lang="zh-CN" altLang="en-US" dirty="0"/>
              <a:t> </a:t>
            </a:r>
            <a:r>
              <a:rPr kumimoji="1" lang="en-US" altLang="zh-CN" dirty="0" err="1"/>
              <a:t>softmax</a:t>
            </a:r>
            <a:r>
              <a:rPr kumimoji="1" lang="en-US" altLang="zh-CN" dirty="0"/>
              <a:t>)</a:t>
            </a:r>
          </a:p>
        </p:txBody>
      </p:sp>
      <p:sp>
        <p:nvSpPr>
          <p:cNvPr id="4" name="灯片编号占位符 3">
            <a:extLst>
              <a:ext uri="{FF2B5EF4-FFF2-40B4-BE49-F238E27FC236}">
                <a16:creationId xmlns:a16="http://schemas.microsoft.com/office/drawing/2014/main" id="{8B52523B-C5C2-7CC3-3A97-E65C31C41B21}"/>
              </a:ext>
            </a:extLst>
          </p:cNvPr>
          <p:cNvSpPr>
            <a:spLocks noGrp="1"/>
          </p:cNvSpPr>
          <p:nvPr>
            <p:ph type="sldNum" sz="quarter" idx="5"/>
          </p:nvPr>
        </p:nvSpPr>
        <p:spPr/>
        <p:txBody>
          <a:bodyPr/>
          <a:lstStyle/>
          <a:p>
            <a:fld id="{0920F1D6-C382-4D66-98D6-B9FDAEC8A00E}" type="slidenum">
              <a:rPr lang="en-US" smtClean="0"/>
              <a:t>14</a:t>
            </a:fld>
            <a:endParaRPr lang="en-US"/>
          </a:p>
        </p:txBody>
      </p:sp>
    </p:spTree>
    <p:extLst>
      <p:ext uri="{BB962C8B-B14F-4D97-AF65-F5344CB8AC3E}">
        <p14:creationId xmlns:p14="http://schemas.microsoft.com/office/powerpoint/2010/main" val="3156563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B7210-B40F-75DD-525A-2C4BAEBE118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5C28CB2-4E61-A3D3-65E0-4F08F2D5B7F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AA6F680-E77B-F9C3-5A36-77BFD828F010}"/>
              </a:ext>
            </a:extLst>
          </p:cNvPr>
          <p:cNvSpPr>
            <a:spLocks noGrp="1"/>
          </p:cNvSpPr>
          <p:nvPr>
            <p:ph type="body" idx="1"/>
          </p:nvPr>
        </p:nvSpPr>
        <p:spPr/>
        <p:txBody>
          <a:bodyPr/>
          <a:lstStyle/>
          <a:p>
            <a:r>
              <a:rPr kumimoji="1" lang="en-US" altLang="zh-CN" dirty="0"/>
              <a:t>Attention</a:t>
            </a:r>
            <a:r>
              <a:rPr kumimoji="1" lang="zh-CN" altLang="en-US" dirty="0"/>
              <a:t> </a:t>
            </a:r>
            <a:r>
              <a:rPr kumimoji="1" lang="en-US" altLang="zh-CN" dirty="0"/>
              <a:t>shows</a:t>
            </a:r>
            <a:r>
              <a:rPr kumimoji="1" lang="zh-CN" altLang="en-US" dirty="0"/>
              <a:t> </a:t>
            </a:r>
            <a:r>
              <a:rPr kumimoji="1" lang="en-US" altLang="zh-CN" dirty="0"/>
              <a:t>which</a:t>
            </a:r>
            <a:r>
              <a:rPr kumimoji="1" lang="zh-CN" altLang="en-US" dirty="0"/>
              <a:t> </a:t>
            </a:r>
            <a:r>
              <a:rPr kumimoji="1" lang="en-US" altLang="zh-CN" dirty="0"/>
              <a:t>input</a:t>
            </a:r>
            <a:r>
              <a:rPr kumimoji="1" lang="zh-CN" altLang="en-US" dirty="0"/>
              <a:t> </a:t>
            </a:r>
            <a:r>
              <a:rPr kumimoji="1" lang="en-US" altLang="zh-CN" dirty="0"/>
              <a:t>token</a:t>
            </a:r>
            <a:r>
              <a:rPr kumimoji="1" lang="zh-CN" altLang="en-US" dirty="0"/>
              <a:t> </a:t>
            </a:r>
            <a:r>
              <a:rPr kumimoji="1" lang="en-US" altLang="zh-CN" dirty="0"/>
              <a:t>is</a:t>
            </a:r>
            <a:r>
              <a:rPr kumimoji="1" lang="zh-CN" altLang="en-US" dirty="0"/>
              <a:t> </a:t>
            </a:r>
            <a:r>
              <a:rPr kumimoji="1" lang="en-US" altLang="zh-CN" dirty="0"/>
              <a:t>more</a:t>
            </a:r>
            <a:r>
              <a:rPr kumimoji="1" lang="zh-CN" altLang="en-US" dirty="0"/>
              <a:t> </a:t>
            </a:r>
            <a:r>
              <a:rPr kumimoji="1" lang="en-US" altLang="zh-CN" dirty="0"/>
              <a:t>important</a:t>
            </a:r>
            <a:r>
              <a:rPr kumimoji="1" lang="zh-CN" altLang="en-US" dirty="0"/>
              <a:t> </a:t>
            </a:r>
            <a:r>
              <a:rPr kumimoji="1" lang="en-US" altLang="zh-CN" dirty="0"/>
              <a:t>in</a:t>
            </a:r>
            <a:r>
              <a:rPr kumimoji="1" lang="zh-CN" altLang="en-US" dirty="0"/>
              <a:t> </a:t>
            </a:r>
            <a:r>
              <a:rPr kumimoji="1" lang="en-US" altLang="zh-CN" dirty="0"/>
              <a:t>determining</a:t>
            </a:r>
            <a:r>
              <a:rPr kumimoji="1" lang="zh-CN" altLang="en-US" dirty="0"/>
              <a:t> </a:t>
            </a:r>
            <a:r>
              <a:rPr kumimoji="1" lang="en-US" altLang="zh-CN" dirty="0"/>
              <a:t>the</a:t>
            </a:r>
            <a:r>
              <a:rPr kumimoji="1" lang="zh-CN" altLang="en-US" dirty="0"/>
              <a:t> </a:t>
            </a:r>
            <a:r>
              <a:rPr kumimoji="1" lang="en-US" altLang="zh-CN" dirty="0"/>
              <a:t>corresponding</a:t>
            </a:r>
            <a:r>
              <a:rPr kumimoji="1" lang="zh-CN" altLang="en-US" dirty="0"/>
              <a:t> </a:t>
            </a:r>
            <a:r>
              <a:rPr kumimoji="1" lang="en-US" altLang="zh-CN" dirty="0"/>
              <a:t>output</a:t>
            </a:r>
            <a:r>
              <a:rPr kumimoji="1" lang="zh-CN" altLang="en-US" dirty="0"/>
              <a:t> </a:t>
            </a:r>
            <a:r>
              <a:rPr kumimoji="1" lang="en-US" altLang="zh-CN" dirty="0"/>
              <a:t>token</a:t>
            </a:r>
          </a:p>
        </p:txBody>
      </p:sp>
      <p:sp>
        <p:nvSpPr>
          <p:cNvPr id="4" name="灯片编号占位符 3">
            <a:extLst>
              <a:ext uri="{FF2B5EF4-FFF2-40B4-BE49-F238E27FC236}">
                <a16:creationId xmlns:a16="http://schemas.microsoft.com/office/drawing/2014/main" id="{9F41929E-0D5C-6E2C-B124-A32ABEC5B387}"/>
              </a:ext>
            </a:extLst>
          </p:cNvPr>
          <p:cNvSpPr>
            <a:spLocks noGrp="1"/>
          </p:cNvSpPr>
          <p:nvPr>
            <p:ph type="sldNum" sz="quarter" idx="5"/>
          </p:nvPr>
        </p:nvSpPr>
        <p:spPr/>
        <p:txBody>
          <a:bodyPr/>
          <a:lstStyle/>
          <a:p>
            <a:fld id="{0920F1D6-C382-4D66-98D6-B9FDAEC8A00E}" type="slidenum">
              <a:rPr lang="en-US" smtClean="0"/>
              <a:t>15</a:t>
            </a:fld>
            <a:endParaRPr lang="en-US"/>
          </a:p>
        </p:txBody>
      </p:sp>
    </p:spTree>
    <p:extLst>
      <p:ext uri="{BB962C8B-B14F-4D97-AF65-F5344CB8AC3E}">
        <p14:creationId xmlns:p14="http://schemas.microsoft.com/office/powerpoint/2010/main" val="2275928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D5794-1CE0-32C8-A646-443DBAA31C1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F614B24-6BEA-6307-FACD-4E37C1C9455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A76E5D6-5CDD-25E6-72E8-56F6862DC29E}"/>
              </a:ext>
            </a:extLst>
          </p:cNvPr>
          <p:cNvSpPr>
            <a:spLocks noGrp="1"/>
          </p:cNvSpPr>
          <p:nvPr>
            <p:ph type="body" idx="1"/>
          </p:nvPr>
        </p:nvSpPr>
        <p:spPr/>
        <p:txBody>
          <a:bodyPr/>
          <a:lstStyle/>
          <a:p>
            <a:r>
              <a:rPr kumimoji="1" lang="en-US" altLang="zh-CN" dirty="0"/>
              <a:t>Attention</a:t>
            </a:r>
            <a:r>
              <a:rPr kumimoji="1" lang="zh-CN" altLang="en-US" dirty="0"/>
              <a:t> </a:t>
            </a:r>
            <a:r>
              <a:rPr kumimoji="1" lang="en-US" altLang="zh-CN" dirty="0"/>
              <a:t>is</a:t>
            </a:r>
            <a:r>
              <a:rPr kumimoji="1" lang="zh-CN" altLang="en-US" dirty="0"/>
              <a:t> </a:t>
            </a:r>
            <a:r>
              <a:rPr kumimoji="1" lang="en-US" altLang="zh-CN" dirty="0"/>
              <a:t>more</a:t>
            </a:r>
            <a:r>
              <a:rPr kumimoji="1" lang="zh-CN" altLang="en-US" dirty="0"/>
              <a:t> </a:t>
            </a:r>
            <a:r>
              <a:rPr kumimoji="1" lang="en-US" altLang="zh-CN" dirty="0"/>
              <a:t>important</a:t>
            </a:r>
            <a:r>
              <a:rPr kumimoji="1" lang="zh-CN" altLang="en-US" dirty="0"/>
              <a:t> </a:t>
            </a:r>
            <a:r>
              <a:rPr kumimoji="1" lang="en-US" altLang="zh-CN" dirty="0"/>
              <a:t>than</a:t>
            </a:r>
            <a:r>
              <a:rPr kumimoji="1" lang="zh-CN" altLang="en-US" dirty="0"/>
              <a:t> </a:t>
            </a:r>
            <a:r>
              <a:rPr kumimoji="1" lang="en-US" altLang="zh-CN" dirty="0"/>
              <a:t>we</a:t>
            </a:r>
            <a:r>
              <a:rPr kumimoji="1" lang="zh-CN" altLang="en-US" dirty="0"/>
              <a:t> </a:t>
            </a:r>
            <a:r>
              <a:rPr kumimoji="1" lang="en-US" altLang="zh-CN" dirty="0"/>
              <a:t>thought,</a:t>
            </a:r>
            <a:r>
              <a:rPr kumimoji="1" lang="zh-CN" altLang="en-US" dirty="0"/>
              <a:t> </a:t>
            </a:r>
            <a:r>
              <a:rPr kumimoji="1" lang="en-US" altLang="zh-CN" dirty="0"/>
              <a:t>as</a:t>
            </a:r>
            <a:r>
              <a:rPr kumimoji="1" lang="zh-CN" altLang="en-US" dirty="0"/>
              <a:t> </a:t>
            </a:r>
            <a:r>
              <a:rPr kumimoji="1" lang="en-US" altLang="zh-CN" dirty="0"/>
              <a:t>it</a:t>
            </a:r>
            <a:r>
              <a:rPr kumimoji="1" lang="zh-CN" altLang="en-US" dirty="0"/>
              <a:t> </a:t>
            </a:r>
            <a:r>
              <a:rPr kumimoji="1" lang="en-US" altLang="zh-CN" dirty="0"/>
              <a:t>reveals</a:t>
            </a:r>
            <a:r>
              <a:rPr kumimoji="1" lang="zh-CN" altLang="en-US" dirty="0"/>
              <a:t> </a:t>
            </a:r>
            <a:r>
              <a:rPr kumimoji="1" lang="en-US" altLang="zh-CN" dirty="0"/>
              <a:t>the</a:t>
            </a:r>
            <a:r>
              <a:rPr kumimoji="1" lang="zh-CN" altLang="en-US" dirty="0"/>
              <a:t> </a:t>
            </a:r>
            <a:r>
              <a:rPr kumimoji="1" lang="en-US" altLang="zh-CN" dirty="0"/>
              <a:t>deep</a:t>
            </a:r>
            <a:r>
              <a:rPr kumimoji="1" lang="zh-CN" altLang="en-US" dirty="0"/>
              <a:t> </a:t>
            </a:r>
            <a:r>
              <a:rPr kumimoji="1" lang="en-US" altLang="zh-CN" dirty="0"/>
              <a:t>connection</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and</a:t>
            </a:r>
            <a:r>
              <a:rPr kumimoji="1" lang="zh-CN" altLang="en-US" dirty="0"/>
              <a:t> </a:t>
            </a:r>
            <a:r>
              <a:rPr kumimoji="1" lang="en-US" altLang="zh-CN" dirty="0"/>
              <a:t>output</a:t>
            </a:r>
            <a:r>
              <a:rPr kumimoji="1" lang="zh-CN" altLang="en-US" dirty="0"/>
              <a:t> </a:t>
            </a:r>
            <a:r>
              <a:rPr kumimoji="1" lang="en-US" altLang="zh-CN" dirty="0"/>
              <a:t>sequence,</a:t>
            </a:r>
            <a:r>
              <a:rPr kumimoji="1" lang="zh-CN" altLang="en-US" dirty="0"/>
              <a:t> </a:t>
            </a:r>
            <a:r>
              <a:rPr kumimoji="1" lang="en-US" altLang="zh-CN" dirty="0"/>
              <a:t>and</a:t>
            </a:r>
            <a:r>
              <a:rPr kumimoji="1" lang="zh-CN" altLang="en-US" dirty="0"/>
              <a:t> </a:t>
            </a:r>
            <a:r>
              <a:rPr kumimoji="1" lang="en-US" altLang="zh-CN" dirty="0"/>
              <a:t>sometimes</a:t>
            </a:r>
            <a:r>
              <a:rPr kumimoji="1" lang="zh-CN" altLang="en-US" dirty="0"/>
              <a:t> </a:t>
            </a:r>
            <a:r>
              <a:rPr kumimoji="1" lang="en-US" altLang="zh-CN" dirty="0"/>
              <a:t>within</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sequence</a:t>
            </a:r>
            <a:r>
              <a:rPr kumimoji="1" lang="zh-CN" altLang="en-US" dirty="0"/>
              <a:t> </a:t>
            </a:r>
            <a:r>
              <a:rPr kumimoji="1" lang="en-US" altLang="zh-CN" dirty="0"/>
              <a:t>itself.</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possible</a:t>
            </a:r>
            <a:r>
              <a:rPr kumimoji="1" lang="zh-CN" altLang="en-US" dirty="0"/>
              <a:t> </a:t>
            </a:r>
            <a:r>
              <a:rPr kumimoji="1" lang="en-US" altLang="zh-CN" dirty="0"/>
              <a:t>that</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build</a:t>
            </a:r>
            <a:r>
              <a:rPr kumimoji="1" lang="zh-CN" altLang="en-US" dirty="0"/>
              <a:t> </a:t>
            </a:r>
            <a:r>
              <a:rPr kumimoji="1" lang="en-US" altLang="zh-CN" dirty="0"/>
              <a:t>a</a:t>
            </a:r>
            <a:r>
              <a:rPr kumimoji="1" lang="zh-CN" altLang="en-US" dirty="0"/>
              <a:t> </a:t>
            </a:r>
            <a:r>
              <a:rPr kumimoji="1" lang="en-US" altLang="zh-CN" dirty="0"/>
              <a:t>model</a:t>
            </a:r>
            <a:r>
              <a:rPr kumimoji="1" lang="zh-CN" altLang="en-US" dirty="0"/>
              <a:t> </a:t>
            </a:r>
            <a:r>
              <a:rPr kumimoji="1" lang="en-US" altLang="zh-CN" dirty="0"/>
              <a:t>to</a:t>
            </a:r>
            <a:r>
              <a:rPr kumimoji="1" lang="zh-CN" altLang="en-US" dirty="0"/>
              <a:t> </a:t>
            </a:r>
            <a:r>
              <a:rPr kumimoji="1" lang="en-US" altLang="zh-CN" dirty="0"/>
              <a:t>deal</a:t>
            </a:r>
            <a:r>
              <a:rPr kumimoji="1" lang="zh-CN" altLang="en-US" dirty="0"/>
              <a:t> </a:t>
            </a:r>
            <a:r>
              <a:rPr kumimoji="1" lang="en-US" altLang="zh-CN" dirty="0"/>
              <a:t>with</a:t>
            </a:r>
            <a:r>
              <a:rPr kumimoji="1" lang="zh-CN" altLang="en-US" dirty="0"/>
              <a:t> </a:t>
            </a:r>
            <a:r>
              <a:rPr kumimoji="1" lang="en-US" altLang="zh-CN" dirty="0"/>
              <a:t>sequences</a:t>
            </a:r>
            <a:r>
              <a:rPr kumimoji="1" lang="zh-CN" altLang="en-US" dirty="0"/>
              <a:t> </a:t>
            </a:r>
            <a:r>
              <a:rPr kumimoji="1" lang="en-US" altLang="zh-CN" dirty="0"/>
              <a:t>and</a:t>
            </a:r>
            <a:r>
              <a:rPr kumimoji="1" lang="zh-CN" altLang="en-US" dirty="0"/>
              <a:t> </a:t>
            </a:r>
            <a:r>
              <a:rPr kumimoji="1" lang="en-US" altLang="zh-CN" dirty="0"/>
              <a:t>capture</a:t>
            </a:r>
            <a:r>
              <a:rPr kumimoji="1" lang="zh-CN" altLang="en-US" dirty="0"/>
              <a:t> </a:t>
            </a:r>
            <a:r>
              <a:rPr kumimoji="1" lang="en-US" altLang="zh-CN" dirty="0"/>
              <a:t>their</a:t>
            </a:r>
            <a:r>
              <a:rPr kumimoji="1" lang="zh-CN" altLang="en-US" dirty="0"/>
              <a:t> </a:t>
            </a:r>
            <a:r>
              <a:rPr kumimoji="1" lang="en-US" altLang="zh-CN" dirty="0"/>
              <a:t>essence</a:t>
            </a:r>
            <a:r>
              <a:rPr kumimoji="1" lang="zh-CN" altLang="en-US" dirty="0"/>
              <a:t> </a:t>
            </a:r>
            <a:r>
              <a:rPr kumimoji="1" lang="en-US" altLang="zh-CN" dirty="0"/>
              <a:t>without</a:t>
            </a:r>
            <a:r>
              <a:rPr kumimoji="1" lang="zh-CN" altLang="en-US" dirty="0"/>
              <a:t> </a:t>
            </a:r>
            <a:r>
              <a:rPr kumimoji="1" lang="en-US" altLang="zh-CN" dirty="0"/>
              <a:t>a complex</a:t>
            </a:r>
            <a:r>
              <a:rPr kumimoji="1" lang="zh-CN" altLang="en-US" dirty="0"/>
              <a:t> </a:t>
            </a:r>
            <a:r>
              <a:rPr kumimoji="1" lang="en-US" altLang="zh-CN" dirty="0"/>
              <a:t>structure/labeled</a:t>
            </a:r>
            <a:r>
              <a:rPr kumimoji="1" lang="zh-CN" altLang="en-US" dirty="0"/>
              <a:t> </a:t>
            </a:r>
            <a:r>
              <a:rPr kumimoji="1" lang="en-US" altLang="zh-CN" dirty="0"/>
              <a:t>data?</a:t>
            </a:r>
          </a:p>
        </p:txBody>
      </p:sp>
      <p:sp>
        <p:nvSpPr>
          <p:cNvPr id="4" name="灯片编号占位符 3">
            <a:extLst>
              <a:ext uri="{FF2B5EF4-FFF2-40B4-BE49-F238E27FC236}">
                <a16:creationId xmlns:a16="http://schemas.microsoft.com/office/drawing/2014/main" id="{E82CE5FB-19D9-F506-CC9F-691D07021F5F}"/>
              </a:ext>
            </a:extLst>
          </p:cNvPr>
          <p:cNvSpPr>
            <a:spLocks noGrp="1"/>
          </p:cNvSpPr>
          <p:nvPr>
            <p:ph type="sldNum" sz="quarter" idx="5"/>
          </p:nvPr>
        </p:nvSpPr>
        <p:spPr/>
        <p:txBody>
          <a:bodyPr/>
          <a:lstStyle/>
          <a:p>
            <a:fld id="{0920F1D6-C382-4D66-98D6-B9FDAEC8A00E}" type="slidenum">
              <a:rPr lang="en-US" smtClean="0"/>
              <a:t>16</a:t>
            </a:fld>
            <a:endParaRPr lang="en-US"/>
          </a:p>
        </p:txBody>
      </p:sp>
    </p:spTree>
    <p:extLst>
      <p:ext uri="{BB962C8B-B14F-4D97-AF65-F5344CB8AC3E}">
        <p14:creationId xmlns:p14="http://schemas.microsoft.com/office/powerpoint/2010/main" val="1803195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C0E9A-EFC5-79B7-0EB4-2710A3A887A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0003A92-0A76-6D92-E60E-90A62555355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C89F060-0428-440C-EA45-5980C411B0B4}"/>
              </a:ext>
            </a:extLst>
          </p:cNvPr>
          <p:cNvSpPr>
            <a:spLocks noGrp="1"/>
          </p:cNvSpPr>
          <p:nvPr>
            <p:ph type="body" idx="1"/>
          </p:nvPr>
        </p:nvSpPr>
        <p:spPr/>
        <p:txBody>
          <a:bodyPr/>
          <a:lstStyle/>
          <a:p>
            <a:r>
              <a:rPr kumimoji="1" lang="en-US" altLang="zh-CN" dirty="0"/>
              <a:t>Transformers</a:t>
            </a:r>
            <a:r>
              <a:rPr kumimoji="1" lang="zh-CN" altLang="en-US" dirty="0"/>
              <a:t> </a:t>
            </a:r>
            <a:r>
              <a:rPr kumimoji="1" lang="en-US" altLang="zh-CN" dirty="0"/>
              <a:t>are</a:t>
            </a:r>
            <a:r>
              <a:rPr kumimoji="1" lang="zh-CN" altLang="en-US" dirty="0"/>
              <a:t> </a:t>
            </a:r>
            <a:r>
              <a:rPr kumimoji="1" lang="en-US" altLang="zh-CN" dirty="0"/>
              <a:t>composed</a:t>
            </a:r>
            <a:r>
              <a:rPr kumimoji="1" lang="zh-CN" altLang="en-US" dirty="0"/>
              <a:t> </a:t>
            </a:r>
            <a:r>
              <a:rPr kumimoji="1" lang="en-US" altLang="zh-CN" dirty="0"/>
              <a:t>of</a:t>
            </a:r>
            <a:r>
              <a:rPr kumimoji="1" lang="zh-CN" altLang="en-US" dirty="0"/>
              <a:t> </a:t>
            </a:r>
            <a:r>
              <a:rPr kumimoji="1" lang="en-US" altLang="zh-CN" dirty="0"/>
              <a:t>multiple</a:t>
            </a:r>
            <a:r>
              <a:rPr kumimoji="1" lang="zh-CN" altLang="en-US" dirty="0"/>
              <a:t> </a:t>
            </a:r>
            <a:r>
              <a:rPr kumimoji="1" lang="en-US" altLang="zh-CN" dirty="0"/>
              <a:t>encoders</a:t>
            </a:r>
            <a:r>
              <a:rPr kumimoji="1" lang="zh-CN" altLang="en-US" dirty="0"/>
              <a:t> </a:t>
            </a:r>
            <a:r>
              <a:rPr kumimoji="1" lang="en-US" altLang="zh-CN" dirty="0"/>
              <a:t>and</a:t>
            </a:r>
            <a:r>
              <a:rPr kumimoji="1" lang="zh-CN" altLang="en-US" dirty="0"/>
              <a:t> </a:t>
            </a:r>
            <a:r>
              <a:rPr kumimoji="1" lang="en-US" altLang="zh-CN" dirty="0"/>
              <a:t>decoders,</a:t>
            </a:r>
            <a:r>
              <a:rPr kumimoji="1" lang="zh-CN" altLang="en-US" dirty="0"/>
              <a:t> </a:t>
            </a:r>
            <a:r>
              <a:rPr kumimoji="1" lang="en-US" altLang="zh-CN" dirty="0"/>
              <a:t>and</a:t>
            </a:r>
            <a:r>
              <a:rPr kumimoji="1" lang="zh-CN" altLang="en-US" dirty="0"/>
              <a:t> </a:t>
            </a:r>
            <a:r>
              <a:rPr kumimoji="1" lang="en-US" altLang="zh-CN" dirty="0"/>
              <a:t>they</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stacked</a:t>
            </a:r>
            <a:r>
              <a:rPr kumimoji="1" lang="zh-CN" altLang="en-US" dirty="0"/>
              <a:t> </a:t>
            </a:r>
            <a:r>
              <a:rPr kumimoji="1" lang="en-US" altLang="zh-CN" dirty="0"/>
              <a:t>in</a:t>
            </a:r>
            <a:r>
              <a:rPr kumimoji="1" lang="zh-CN" altLang="en-US" dirty="0"/>
              <a:t> </a:t>
            </a:r>
            <a:r>
              <a:rPr kumimoji="1" lang="en-US" altLang="zh-CN" dirty="0"/>
              <a:t>any</a:t>
            </a:r>
            <a:r>
              <a:rPr kumimoji="1" lang="zh-CN" altLang="en-US" dirty="0"/>
              <a:t> </a:t>
            </a:r>
            <a:r>
              <a:rPr kumimoji="1" lang="en-US" altLang="zh-CN" dirty="0"/>
              <a:t>form</a:t>
            </a:r>
            <a:r>
              <a:rPr kumimoji="1" lang="zh-CN" altLang="en-US" dirty="0"/>
              <a:t> </a:t>
            </a:r>
            <a:r>
              <a:rPr kumimoji="1" lang="en-US" altLang="zh-CN" dirty="0"/>
              <a:t>depending</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sequence</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output</a:t>
            </a:r>
            <a:r>
              <a:rPr kumimoji="1" lang="zh-CN" altLang="en-US" dirty="0"/>
              <a:t> </a:t>
            </a:r>
            <a:r>
              <a:rPr kumimoji="1" lang="en-US" altLang="zh-CN" dirty="0"/>
              <a:t>task.</a:t>
            </a:r>
          </a:p>
        </p:txBody>
      </p:sp>
      <p:sp>
        <p:nvSpPr>
          <p:cNvPr id="4" name="灯片编号占位符 3">
            <a:extLst>
              <a:ext uri="{FF2B5EF4-FFF2-40B4-BE49-F238E27FC236}">
                <a16:creationId xmlns:a16="http://schemas.microsoft.com/office/drawing/2014/main" id="{27160B61-7B80-5A41-9061-18BE10C8258E}"/>
              </a:ext>
            </a:extLst>
          </p:cNvPr>
          <p:cNvSpPr>
            <a:spLocks noGrp="1"/>
          </p:cNvSpPr>
          <p:nvPr>
            <p:ph type="sldNum" sz="quarter" idx="5"/>
          </p:nvPr>
        </p:nvSpPr>
        <p:spPr/>
        <p:txBody>
          <a:bodyPr/>
          <a:lstStyle/>
          <a:p>
            <a:fld id="{0920F1D6-C382-4D66-98D6-B9FDAEC8A00E}" type="slidenum">
              <a:rPr lang="en-US" smtClean="0"/>
              <a:t>17</a:t>
            </a:fld>
            <a:endParaRPr lang="en-US"/>
          </a:p>
        </p:txBody>
      </p:sp>
    </p:spTree>
    <p:extLst>
      <p:ext uri="{BB962C8B-B14F-4D97-AF65-F5344CB8AC3E}">
        <p14:creationId xmlns:p14="http://schemas.microsoft.com/office/powerpoint/2010/main" val="2780906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24DED-A5C3-BB8D-6B7F-1B698F7809B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8F97EBA-0FD6-91F9-D575-FA1A2439E98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BF809D7-F10C-2311-DF9C-9F3CA63201FC}"/>
              </a:ext>
            </a:extLst>
          </p:cNvPr>
          <p:cNvSpPr>
            <a:spLocks noGrp="1"/>
          </p:cNvSpPr>
          <p:nvPr>
            <p:ph type="body" idx="1"/>
          </p:nvPr>
        </p:nvSpPr>
        <p:spPr/>
        <p:txBody>
          <a:bodyPr/>
          <a:lstStyle/>
          <a:p>
            <a:r>
              <a:rPr kumimoji="1" lang="en-US" altLang="zh-CN" dirty="0"/>
              <a:t>Transformers</a:t>
            </a:r>
            <a:r>
              <a:rPr kumimoji="1" lang="zh-CN" altLang="en-US" dirty="0"/>
              <a:t> </a:t>
            </a:r>
            <a:r>
              <a:rPr kumimoji="1" lang="en-US" altLang="zh-CN" dirty="0"/>
              <a:t>are</a:t>
            </a:r>
            <a:r>
              <a:rPr kumimoji="1" lang="zh-CN" altLang="en-US" dirty="0"/>
              <a:t> </a:t>
            </a:r>
            <a:r>
              <a:rPr kumimoji="1" lang="en-US" altLang="zh-CN" dirty="0"/>
              <a:t>composed</a:t>
            </a:r>
            <a:r>
              <a:rPr kumimoji="1" lang="zh-CN" altLang="en-US" dirty="0"/>
              <a:t> </a:t>
            </a:r>
            <a:r>
              <a:rPr kumimoji="1" lang="en-US" altLang="zh-CN" dirty="0"/>
              <a:t>of</a:t>
            </a:r>
            <a:r>
              <a:rPr kumimoji="1" lang="zh-CN" altLang="en-US" dirty="0"/>
              <a:t> </a:t>
            </a:r>
            <a:r>
              <a:rPr kumimoji="1" lang="en-US" altLang="zh-CN" dirty="0"/>
              <a:t>multiple</a:t>
            </a:r>
            <a:r>
              <a:rPr kumimoji="1" lang="zh-CN" altLang="en-US" dirty="0"/>
              <a:t> </a:t>
            </a:r>
            <a:r>
              <a:rPr kumimoji="1" lang="en-US" altLang="zh-CN" dirty="0"/>
              <a:t>encoders</a:t>
            </a:r>
            <a:r>
              <a:rPr kumimoji="1" lang="zh-CN" altLang="en-US" dirty="0"/>
              <a:t> </a:t>
            </a:r>
            <a:r>
              <a:rPr kumimoji="1" lang="en-US" altLang="zh-CN" dirty="0"/>
              <a:t>and</a:t>
            </a:r>
            <a:r>
              <a:rPr kumimoji="1" lang="zh-CN" altLang="en-US" dirty="0"/>
              <a:t> </a:t>
            </a:r>
            <a:r>
              <a:rPr kumimoji="1" lang="en-US" altLang="zh-CN" dirty="0"/>
              <a:t>decoders,</a:t>
            </a:r>
            <a:r>
              <a:rPr kumimoji="1" lang="zh-CN" altLang="en-US" dirty="0"/>
              <a:t> </a:t>
            </a:r>
            <a:r>
              <a:rPr kumimoji="1" lang="en-US" altLang="zh-CN" dirty="0"/>
              <a:t>and</a:t>
            </a:r>
            <a:r>
              <a:rPr kumimoji="1" lang="zh-CN" altLang="en-US" dirty="0"/>
              <a:t> </a:t>
            </a:r>
            <a:r>
              <a:rPr kumimoji="1" lang="en-US" altLang="zh-CN" dirty="0"/>
              <a:t>they</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stacked</a:t>
            </a:r>
            <a:r>
              <a:rPr kumimoji="1" lang="zh-CN" altLang="en-US" dirty="0"/>
              <a:t> </a:t>
            </a:r>
            <a:r>
              <a:rPr kumimoji="1" lang="en-US" altLang="zh-CN" dirty="0"/>
              <a:t>in</a:t>
            </a:r>
            <a:r>
              <a:rPr kumimoji="1" lang="zh-CN" altLang="en-US" dirty="0"/>
              <a:t> </a:t>
            </a:r>
            <a:r>
              <a:rPr kumimoji="1" lang="en-US" altLang="zh-CN" dirty="0"/>
              <a:t>any</a:t>
            </a:r>
            <a:r>
              <a:rPr kumimoji="1" lang="zh-CN" altLang="en-US" dirty="0"/>
              <a:t> </a:t>
            </a:r>
            <a:r>
              <a:rPr kumimoji="1" lang="en-US" altLang="zh-CN" dirty="0"/>
              <a:t>form</a:t>
            </a:r>
            <a:r>
              <a:rPr kumimoji="1" lang="zh-CN" altLang="en-US" dirty="0"/>
              <a:t> </a:t>
            </a:r>
            <a:r>
              <a:rPr kumimoji="1" lang="en-US" altLang="zh-CN" dirty="0"/>
              <a:t>depending</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sequence</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output</a:t>
            </a:r>
            <a:r>
              <a:rPr kumimoji="1" lang="zh-CN" altLang="en-US" dirty="0"/>
              <a:t> </a:t>
            </a:r>
            <a:r>
              <a:rPr kumimoji="1" lang="en-US" altLang="zh-CN" dirty="0"/>
              <a:t>task.</a:t>
            </a:r>
          </a:p>
        </p:txBody>
      </p:sp>
      <p:sp>
        <p:nvSpPr>
          <p:cNvPr id="4" name="灯片编号占位符 3">
            <a:extLst>
              <a:ext uri="{FF2B5EF4-FFF2-40B4-BE49-F238E27FC236}">
                <a16:creationId xmlns:a16="http://schemas.microsoft.com/office/drawing/2014/main" id="{DB07D7E5-13B1-CEC4-D3D7-3BE07105011D}"/>
              </a:ext>
            </a:extLst>
          </p:cNvPr>
          <p:cNvSpPr>
            <a:spLocks noGrp="1"/>
          </p:cNvSpPr>
          <p:nvPr>
            <p:ph type="sldNum" sz="quarter" idx="5"/>
          </p:nvPr>
        </p:nvSpPr>
        <p:spPr/>
        <p:txBody>
          <a:bodyPr/>
          <a:lstStyle/>
          <a:p>
            <a:fld id="{0920F1D6-C382-4D66-98D6-B9FDAEC8A00E}" type="slidenum">
              <a:rPr lang="en-US" smtClean="0"/>
              <a:t>18</a:t>
            </a:fld>
            <a:endParaRPr lang="en-US"/>
          </a:p>
        </p:txBody>
      </p:sp>
    </p:spTree>
    <p:extLst>
      <p:ext uri="{BB962C8B-B14F-4D97-AF65-F5344CB8AC3E}">
        <p14:creationId xmlns:p14="http://schemas.microsoft.com/office/powerpoint/2010/main" val="3663723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1FD07-DBE4-A3BA-4DF5-85B2A352702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51EB41F-FA16-644C-E9E4-D1B993D9972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62BAF74-B91A-5C8A-3ED5-DBD7C0552AC0}"/>
              </a:ext>
            </a:extLst>
          </p:cNvPr>
          <p:cNvSpPr>
            <a:spLocks noGrp="1"/>
          </p:cNvSpPr>
          <p:nvPr>
            <p:ph type="body" idx="1"/>
          </p:nvPr>
        </p:nvSpPr>
        <p:spPr/>
        <p:txBody>
          <a:bodyPr/>
          <a:lstStyle/>
          <a:p>
            <a:r>
              <a:rPr kumimoji="1" lang="en-US" altLang="zh-CN" dirty="0"/>
              <a:t>Matrix</a:t>
            </a:r>
            <a:r>
              <a:rPr kumimoji="1" lang="zh-CN" altLang="en-US" dirty="0"/>
              <a:t> </a:t>
            </a:r>
            <a:r>
              <a:rPr kumimoji="1" lang="en-US" altLang="zh-CN" dirty="0"/>
              <a:t>multiplication</a:t>
            </a:r>
            <a:r>
              <a:rPr kumimoji="1" lang="zh-CN" altLang="en-US" dirty="0"/>
              <a:t> </a:t>
            </a:r>
            <a:r>
              <a:rPr kumimoji="1" lang="en-US" altLang="zh-CN" dirty="0"/>
              <a:t>generates</a:t>
            </a:r>
            <a:r>
              <a:rPr kumimoji="1" lang="zh-CN" altLang="en-US" dirty="0"/>
              <a:t> </a:t>
            </a:r>
            <a:r>
              <a:rPr kumimoji="1" lang="en-US" altLang="zh-CN" dirty="0"/>
              <a:t>queries,</a:t>
            </a:r>
            <a:r>
              <a:rPr kumimoji="1" lang="zh-CN" altLang="en-US" dirty="0"/>
              <a:t> </a:t>
            </a:r>
            <a:r>
              <a:rPr kumimoji="1" lang="en-US" altLang="zh-CN" dirty="0"/>
              <a:t>keys,</a:t>
            </a:r>
            <a:r>
              <a:rPr kumimoji="1" lang="zh-CN" altLang="en-US" dirty="0"/>
              <a:t> </a:t>
            </a:r>
            <a:r>
              <a:rPr kumimoji="1" lang="en-US" altLang="zh-CN" dirty="0"/>
              <a:t>and</a:t>
            </a:r>
            <a:r>
              <a:rPr kumimoji="1" lang="zh-CN" altLang="en-US" dirty="0"/>
              <a:t> </a:t>
            </a:r>
            <a:r>
              <a:rPr kumimoji="1" lang="en-US" altLang="zh-CN" dirty="0"/>
              <a:t>values.</a:t>
            </a:r>
            <a:r>
              <a:rPr kumimoji="1" lang="zh-CN" altLang="en-US" dirty="0"/>
              <a:t> </a:t>
            </a:r>
            <a:r>
              <a:rPr kumimoji="1" lang="en-US" altLang="zh-CN" dirty="0"/>
              <a:t>WQ/WK/WV</a:t>
            </a:r>
            <a:r>
              <a:rPr kumimoji="1" lang="zh-CN" altLang="en-US" dirty="0"/>
              <a:t> </a:t>
            </a:r>
            <a:r>
              <a:rPr kumimoji="1" lang="en-US" altLang="zh-CN" dirty="0"/>
              <a:t>are</a:t>
            </a:r>
            <a:r>
              <a:rPr kumimoji="1" lang="zh-CN" altLang="en-US" dirty="0"/>
              <a:t> </a:t>
            </a:r>
            <a:r>
              <a:rPr kumimoji="1" lang="en-US" altLang="zh-CN" dirty="0"/>
              <a:t>matrices</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trained.</a:t>
            </a:r>
          </a:p>
          <a:p>
            <a:r>
              <a:rPr kumimoji="1" lang="en-US" altLang="zh-CN" dirty="0"/>
              <a:t>Credit</a:t>
            </a:r>
            <a:r>
              <a:rPr kumimoji="1" lang="zh-CN" altLang="en-US" dirty="0"/>
              <a:t> </a:t>
            </a:r>
            <a:r>
              <a:rPr kumimoji="1" lang="en-US" altLang="zh-CN" dirty="0"/>
              <a:t>to</a:t>
            </a:r>
            <a:r>
              <a:rPr kumimoji="1" lang="zh-CN" altLang="en-US" dirty="0"/>
              <a:t> </a:t>
            </a:r>
            <a:r>
              <a:rPr kumimoji="1" lang="en-US" altLang="zh-CN" dirty="0"/>
              <a:t>3Blue1Brown</a:t>
            </a:r>
          </a:p>
          <a:p>
            <a:r>
              <a:rPr kumimoji="1" lang="en-US" altLang="zh-CN" dirty="0"/>
              <a:t>Query</a:t>
            </a:r>
            <a:r>
              <a:rPr kumimoji="1" lang="zh-CN" altLang="en-US" dirty="0"/>
              <a:t> </a:t>
            </a:r>
            <a:r>
              <a:rPr kumimoji="1" lang="en-US" altLang="zh-CN" dirty="0"/>
              <a:t>–</a:t>
            </a:r>
            <a:r>
              <a:rPr kumimoji="1" lang="zh-CN" altLang="en-US" dirty="0"/>
              <a:t> </a:t>
            </a:r>
            <a:r>
              <a:rPr kumimoji="1" lang="en-US" altLang="zh-CN" dirty="0"/>
              <a:t>what</a:t>
            </a:r>
            <a:r>
              <a:rPr kumimoji="1" lang="zh-CN" altLang="en-US" dirty="0"/>
              <a:t> </a:t>
            </a:r>
            <a:r>
              <a:rPr kumimoji="1" lang="en-US" altLang="zh-CN" dirty="0"/>
              <a:t>the</a:t>
            </a:r>
            <a:r>
              <a:rPr kumimoji="1" lang="zh-CN" altLang="en-US" dirty="0"/>
              <a:t> </a:t>
            </a:r>
            <a:r>
              <a:rPr kumimoji="1" lang="en-US" altLang="zh-CN" dirty="0"/>
              <a:t>token</a:t>
            </a:r>
            <a:r>
              <a:rPr kumimoji="1" lang="zh-CN" altLang="en-US" dirty="0"/>
              <a:t> </a:t>
            </a:r>
            <a:r>
              <a:rPr kumimoji="1" lang="en-US" altLang="zh-CN" dirty="0"/>
              <a:t>asks</a:t>
            </a:r>
            <a:r>
              <a:rPr kumimoji="1" lang="zh-CN" altLang="en-US" dirty="0"/>
              <a:t> </a:t>
            </a:r>
            <a:r>
              <a:rPr kumimoji="1" lang="en-US" altLang="zh-CN" dirty="0"/>
              <a:t>for</a:t>
            </a:r>
            <a:r>
              <a:rPr kumimoji="1" lang="zh-CN" altLang="en-US" dirty="0"/>
              <a:t> </a:t>
            </a:r>
            <a:r>
              <a:rPr kumimoji="1" lang="en-US" altLang="zh-CN" dirty="0"/>
              <a:t>(nouns</a:t>
            </a:r>
            <a:r>
              <a:rPr kumimoji="1" lang="zh-CN" altLang="en-US" dirty="0"/>
              <a:t> </a:t>
            </a:r>
            <a:r>
              <a:rPr kumimoji="1" lang="en-US" altLang="zh-CN" dirty="0"/>
              <a:t>asking</a:t>
            </a:r>
            <a:r>
              <a:rPr kumimoji="1" lang="zh-CN" altLang="en-US" dirty="0"/>
              <a:t> </a:t>
            </a:r>
            <a:r>
              <a:rPr kumimoji="1" lang="en-US" altLang="zh-CN" dirty="0"/>
              <a:t>for</a:t>
            </a:r>
            <a:r>
              <a:rPr kumimoji="1" lang="zh-CN" altLang="en-US" dirty="0"/>
              <a:t> </a:t>
            </a:r>
            <a:r>
              <a:rPr kumimoji="1" lang="en-US" altLang="zh-CN" dirty="0"/>
              <a:t>adjectives)</a:t>
            </a:r>
          </a:p>
          <a:p>
            <a:r>
              <a:rPr kumimoji="1" lang="en-US" altLang="zh-CN" dirty="0"/>
              <a:t>Key</a:t>
            </a:r>
            <a:r>
              <a:rPr kumimoji="1" lang="zh-CN" altLang="en-US" dirty="0"/>
              <a:t> </a:t>
            </a:r>
            <a:r>
              <a:rPr kumimoji="1" lang="en-US" altLang="zh-CN" dirty="0"/>
              <a:t>–</a:t>
            </a:r>
            <a:r>
              <a:rPr kumimoji="1" lang="zh-CN" altLang="en-US" dirty="0"/>
              <a:t> </a:t>
            </a:r>
            <a:r>
              <a:rPr kumimoji="1" lang="en-US" altLang="zh-CN" dirty="0"/>
              <a:t>what</a:t>
            </a:r>
            <a:r>
              <a:rPr kumimoji="1" lang="zh-CN" altLang="en-US" dirty="0"/>
              <a:t> </a:t>
            </a:r>
            <a:r>
              <a:rPr kumimoji="1" lang="en-US" altLang="zh-CN" dirty="0"/>
              <a:t>the</a:t>
            </a:r>
            <a:r>
              <a:rPr kumimoji="1" lang="zh-CN" altLang="en-US" dirty="0"/>
              <a:t> </a:t>
            </a:r>
            <a:r>
              <a:rPr kumimoji="1" lang="en-US" altLang="zh-CN" dirty="0"/>
              <a:t>token</a:t>
            </a:r>
            <a:r>
              <a:rPr kumimoji="1" lang="zh-CN" altLang="en-US" dirty="0"/>
              <a:t> </a:t>
            </a:r>
            <a:r>
              <a:rPr kumimoji="1" lang="en-US" altLang="zh-CN" dirty="0"/>
              <a:t>provides</a:t>
            </a:r>
            <a:r>
              <a:rPr kumimoji="1" lang="zh-CN" altLang="en-US" dirty="0"/>
              <a:t> </a:t>
            </a:r>
            <a:r>
              <a:rPr kumimoji="1" lang="en-US" altLang="zh-CN" dirty="0"/>
              <a:t>(I</a:t>
            </a:r>
            <a:r>
              <a:rPr kumimoji="1" lang="zh-CN" altLang="en-US" dirty="0"/>
              <a:t> </a:t>
            </a:r>
            <a:r>
              <a:rPr kumimoji="1" lang="en-US" altLang="zh-CN" dirty="0"/>
              <a:t>am</a:t>
            </a:r>
            <a:r>
              <a:rPr kumimoji="1" lang="zh-CN" altLang="en-US" dirty="0"/>
              <a:t> </a:t>
            </a:r>
            <a:r>
              <a:rPr kumimoji="1" lang="en-US" altLang="zh-CN" dirty="0"/>
              <a:t>an</a:t>
            </a:r>
            <a:r>
              <a:rPr kumimoji="1" lang="zh-CN" altLang="en-US" dirty="0"/>
              <a:t> </a:t>
            </a:r>
            <a:r>
              <a:rPr kumimoji="1" lang="en-US" altLang="zh-CN" dirty="0"/>
              <a:t>adjective)</a:t>
            </a:r>
          </a:p>
          <a:p>
            <a:r>
              <a:rPr kumimoji="1" lang="en-US" altLang="zh-CN" dirty="0"/>
              <a:t>Value</a:t>
            </a:r>
            <a:r>
              <a:rPr kumimoji="1" lang="zh-CN" altLang="en-US" dirty="0"/>
              <a:t> </a:t>
            </a:r>
            <a:r>
              <a:rPr kumimoji="1" lang="en-US" altLang="zh-CN" dirty="0"/>
              <a:t>–</a:t>
            </a:r>
            <a:r>
              <a:rPr kumimoji="1" lang="zh-CN" altLang="en-US" dirty="0"/>
              <a:t> </a:t>
            </a:r>
            <a:r>
              <a:rPr kumimoji="1" lang="en-US" altLang="zh-CN" dirty="0"/>
              <a:t>how</a:t>
            </a:r>
            <a:r>
              <a:rPr kumimoji="1" lang="zh-CN" altLang="en-US" dirty="0"/>
              <a:t> </a:t>
            </a:r>
            <a:r>
              <a:rPr kumimoji="1" lang="en-US" altLang="zh-CN" dirty="0"/>
              <a:t>strong</a:t>
            </a:r>
            <a:r>
              <a:rPr kumimoji="1" lang="zh-CN" altLang="en-US" dirty="0"/>
              <a:t> </a:t>
            </a:r>
            <a:r>
              <a:rPr kumimoji="1" lang="en-US" altLang="zh-CN" dirty="0"/>
              <a:t>should</a:t>
            </a:r>
            <a:r>
              <a:rPr kumimoji="1" lang="zh-CN" altLang="en-US" dirty="0"/>
              <a:t> </a:t>
            </a:r>
            <a:r>
              <a:rPr kumimoji="1" lang="en-US" altLang="zh-CN" dirty="0"/>
              <a:t>the</a:t>
            </a:r>
            <a:r>
              <a:rPr kumimoji="1" lang="zh-CN" altLang="en-US" dirty="0"/>
              <a:t> </a:t>
            </a:r>
            <a:r>
              <a:rPr kumimoji="1" lang="en-US" altLang="zh-CN" dirty="0"/>
              <a:t>connection</a:t>
            </a:r>
            <a:r>
              <a:rPr kumimoji="1" lang="zh-CN" altLang="en-US" dirty="0"/>
              <a:t> </a:t>
            </a:r>
            <a:r>
              <a:rPr kumimoji="1" lang="en-US" altLang="zh-CN" dirty="0"/>
              <a:t>be</a:t>
            </a:r>
          </a:p>
        </p:txBody>
      </p:sp>
      <p:sp>
        <p:nvSpPr>
          <p:cNvPr id="4" name="灯片编号占位符 3">
            <a:extLst>
              <a:ext uri="{FF2B5EF4-FFF2-40B4-BE49-F238E27FC236}">
                <a16:creationId xmlns:a16="http://schemas.microsoft.com/office/drawing/2014/main" id="{23FEC0E1-91B6-0F5E-051F-47B44CB5E1F2}"/>
              </a:ext>
            </a:extLst>
          </p:cNvPr>
          <p:cNvSpPr>
            <a:spLocks noGrp="1"/>
          </p:cNvSpPr>
          <p:nvPr>
            <p:ph type="sldNum" sz="quarter" idx="5"/>
          </p:nvPr>
        </p:nvSpPr>
        <p:spPr/>
        <p:txBody>
          <a:bodyPr/>
          <a:lstStyle/>
          <a:p>
            <a:fld id="{0920F1D6-C382-4D66-98D6-B9FDAEC8A00E}" type="slidenum">
              <a:rPr lang="en-US" smtClean="0"/>
              <a:t>19</a:t>
            </a:fld>
            <a:endParaRPr lang="en-US"/>
          </a:p>
        </p:txBody>
      </p:sp>
    </p:spTree>
    <p:extLst>
      <p:ext uri="{BB962C8B-B14F-4D97-AF65-F5344CB8AC3E}">
        <p14:creationId xmlns:p14="http://schemas.microsoft.com/office/powerpoint/2010/main" val="2334528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F572C-61F5-23D3-EC80-4531A275A93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39CF2AA-96C8-E9F0-22FA-4E2DE8B250A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81AE57B-102F-778B-A7AF-E05363F78839}"/>
              </a:ext>
            </a:extLst>
          </p:cNvPr>
          <p:cNvSpPr>
            <a:spLocks noGrp="1"/>
          </p:cNvSpPr>
          <p:nvPr>
            <p:ph type="body" idx="1"/>
          </p:nvPr>
        </p:nvSpPr>
        <p:spPr/>
        <p:txBody>
          <a:bodyPr/>
          <a:lstStyle/>
          <a:p>
            <a:endParaRPr kumimoji="1" lang="en-US" altLang="zh-CN" dirty="0"/>
          </a:p>
        </p:txBody>
      </p:sp>
      <p:sp>
        <p:nvSpPr>
          <p:cNvPr id="4" name="灯片编号占位符 3">
            <a:extLst>
              <a:ext uri="{FF2B5EF4-FFF2-40B4-BE49-F238E27FC236}">
                <a16:creationId xmlns:a16="http://schemas.microsoft.com/office/drawing/2014/main" id="{E8E723E6-7A52-4C7D-A514-1467487A5D5C}"/>
              </a:ext>
            </a:extLst>
          </p:cNvPr>
          <p:cNvSpPr>
            <a:spLocks noGrp="1"/>
          </p:cNvSpPr>
          <p:nvPr>
            <p:ph type="sldNum" sz="quarter" idx="5"/>
          </p:nvPr>
        </p:nvSpPr>
        <p:spPr/>
        <p:txBody>
          <a:bodyPr/>
          <a:lstStyle/>
          <a:p>
            <a:fld id="{0920F1D6-C382-4D66-98D6-B9FDAEC8A00E}" type="slidenum">
              <a:rPr lang="en-US" smtClean="0"/>
              <a:t>20</a:t>
            </a:fld>
            <a:endParaRPr lang="en-US"/>
          </a:p>
        </p:txBody>
      </p:sp>
    </p:spTree>
    <p:extLst>
      <p:ext uri="{BB962C8B-B14F-4D97-AF65-F5344CB8AC3E}">
        <p14:creationId xmlns:p14="http://schemas.microsoft.com/office/powerpoint/2010/main" val="585099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5EF38-BC4A-2AC0-3549-AF5F5A35D98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0E79CEB-3887-9460-EF3D-3EE6E157D5C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D815AEB-2652-4809-65A2-8F1801CA11BB}"/>
              </a:ext>
            </a:extLst>
          </p:cNvPr>
          <p:cNvSpPr>
            <a:spLocks noGrp="1"/>
          </p:cNvSpPr>
          <p:nvPr>
            <p:ph type="body" idx="1"/>
          </p:nvPr>
        </p:nvSpPr>
        <p:spPr/>
        <p:txBody>
          <a:bodyPr/>
          <a:lstStyle/>
          <a:p>
            <a:endParaRPr kumimoji="1" lang="en-US" altLang="zh-CN" dirty="0"/>
          </a:p>
        </p:txBody>
      </p:sp>
      <p:sp>
        <p:nvSpPr>
          <p:cNvPr id="4" name="灯片编号占位符 3">
            <a:extLst>
              <a:ext uri="{FF2B5EF4-FFF2-40B4-BE49-F238E27FC236}">
                <a16:creationId xmlns:a16="http://schemas.microsoft.com/office/drawing/2014/main" id="{D9608F0B-58B1-D0A8-A95C-2B388DEFC66E}"/>
              </a:ext>
            </a:extLst>
          </p:cNvPr>
          <p:cNvSpPr>
            <a:spLocks noGrp="1"/>
          </p:cNvSpPr>
          <p:nvPr>
            <p:ph type="sldNum" sz="quarter" idx="5"/>
          </p:nvPr>
        </p:nvSpPr>
        <p:spPr/>
        <p:txBody>
          <a:bodyPr/>
          <a:lstStyle/>
          <a:p>
            <a:fld id="{0920F1D6-C382-4D66-98D6-B9FDAEC8A00E}" type="slidenum">
              <a:rPr lang="en-US" smtClean="0"/>
              <a:t>21</a:t>
            </a:fld>
            <a:endParaRPr lang="en-US"/>
          </a:p>
        </p:txBody>
      </p:sp>
    </p:spTree>
    <p:extLst>
      <p:ext uri="{BB962C8B-B14F-4D97-AF65-F5344CB8AC3E}">
        <p14:creationId xmlns:p14="http://schemas.microsoft.com/office/powerpoint/2010/main" val="3924350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45813-C5F9-A9F1-F509-51931C8AA6D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F446C01-092A-7CFA-82B4-89EEDA75623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2284E30-376B-3D22-385E-6284CE349407}"/>
              </a:ext>
            </a:extLst>
          </p:cNvPr>
          <p:cNvSpPr>
            <a:spLocks noGrp="1"/>
          </p:cNvSpPr>
          <p:nvPr>
            <p:ph type="body" idx="1"/>
          </p:nvPr>
        </p:nvSpPr>
        <p:spPr/>
        <p:txBody>
          <a:bodyPr/>
          <a:lstStyle/>
          <a:p>
            <a:endParaRPr kumimoji="1" lang="en-US" altLang="zh-CN" dirty="0"/>
          </a:p>
        </p:txBody>
      </p:sp>
      <p:sp>
        <p:nvSpPr>
          <p:cNvPr id="4" name="灯片编号占位符 3">
            <a:extLst>
              <a:ext uri="{FF2B5EF4-FFF2-40B4-BE49-F238E27FC236}">
                <a16:creationId xmlns:a16="http://schemas.microsoft.com/office/drawing/2014/main" id="{A51654DB-3DA7-544F-1496-6E98A905D194}"/>
              </a:ext>
            </a:extLst>
          </p:cNvPr>
          <p:cNvSpPr>
            <a:spLocks noGrp="1"/>
          </p:cNvSpPr>
          <p:nvPr>
            <p:ph type="sldNum" sz="quarter" idx="5"/>
          </p:nvPr>
        </p:nvSpPr>
        <p:spPr/>
        <p:txBody>
          <a:bodyPr/>
          <a:lstStyle/>
          <a:p>
            <a:fld id="{0920F1D6-C382-4D66-98D6-B9FDAEC8A00E}" type="slidenum">
              <a:rPr lang="en-US" smtClean="0"/>
              <a:t>22</a:t>
            </a:fld>
            <a:endParaRPr lang="en-US"/>
          </a:p>
        </p:txBody>
      </p:sp>
    </p:spTree>
    <p:extLst>
      <p:ext uri="{BB962C8B-B14F-4D97-AF65-F5344CB8AC3E}">
        <p14:creationId xmlns:p14="http://schemas.microsoft.com/office/powerpoint/2010/main" val="1354631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37544-BF07-2586-1A04-10E780F25EB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6FEF5C4-DBB6-E1DA-A1A9-ACBD20FE8D0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D761993-AA60-7CA4-499A-370A750AB6E0}"/>
              </a:ext>
            </a:extLst>
          </p:cNvPr>
          <p:cNvSpPr>
            <a:spLocks noGrp="1"/>
          </p:cNvSpPr>
          <p:nvPr>
            <p:ph type="body" idx="1"/>
          </p:nvPr>
        </p:nvSpPr>
        <p:spPr/>
        <p:txBody>
          <a:bodyPr/>
          <a:lstStyle/>
          <a:p>
            <a:endParaRPr kumimoji="1" lang="en-US" altLang="zh-CN" dirty="0"/>
          </a:p>
        </p:txBody>
      </p:sp>
      <p:sp>
        <p:nvSpPr>
          <p:cNvPr id="4" name="灯片编号占位符 3">
            <a:extLst>
              <a:ext uri="{FF2B5EF4-FFF2-40B4-BE49-F238E27FC236}">
                <a16:creationId xmlns:a16="http://schemas.microsoft.com/office/drawing/2014/main" id="{A6C0EABF-3E40-296D-A605-EEB17D660B9A}"/>
              </a:ext>
            </a:extLst>
          </p:cNvPr>
          <p:cNvSpPr>
            <a:spLocks noGrp="1"/>
          </p:cNvSpPr>
          <p:nvPr>
            <p:ph type="sldNum" sz="quarter" idx="5"/>
          </p:nvPr>
        </p:nvSpPr>
        <p:spPr/>
        <p:txBody>
          <a:bodyPr/>
          <a:lstStyle/>
          <a:p>
            <a:fld id="{0920F1D6-C382-4D66-98D6-B9FDAEC8A00E}" type="slidenum">
              <a:rPr lang="en-US" smtClean="0"/>
              <a:t>23</a:t>
            </a:fld>
            <a:endParaRPr lang="en-US"/>
          </a:p>
        </p:txBody>
      </p:sp>
    </p:spTree>
    <p:extLst>
      <p:ext uri="{BB962C8B-B14F-4D97-AF65-F5344CB8AC3E}">
        <p14:creationId xmlns:p14="http://schemas.microsoft.com/office/powerpoint/2010/main" val="8458312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B9187-098C-2E26-CEF1-E2C54847854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F7DF029-50F6-7A7C-54B3-3CF0D65D353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1F20A18-47F9-17B5-F598-2EB8A272761C}"/>
              </a:ext>
            </a:extLst>
          </p:cNvPr>
          <p:cNvSpPr>
            <a:spLocks noGrp="1"/>
          </p:cNvSpPr>
          <p:nvPr>
            <p:ph type="body" idx="1"/>
          </p:nvPr>
        </p:nvSpPr>
        <p:spPr/>
        <p:txBody>
          <a:bodyPr/>
          <a:lstStyle/>
          <a:p>
            <a:endParaRPr kumimoji="1" lang="en-US" altLang="zh-CN" dirty="0"/>
          </a:p>
        </p:txBody>
      </p:sp>
      <p:sp>
        <p:nvSpPr>
          <p:cNvPr id="4" name="灯片编号占位符 3">
            <a:extLst>
              <a:ext uri="{FF2B5EF4-FFF2-40B4-BE49-F238E27FC236}">
                <a16:creationId xmlns:a16="http://schemas.microsoft.com/office/drawing/2014/main" id="{500F7106-C8BB-5A69-D2CC-611F4DFA5C1B}"/>
              </a:ext>
            </a:extLst>
          </p:cNvPr>
          <p:cNvSpPr>
            <a:spLocks noGrp="1"/>
          </p:cNvSpPr>
          <p:nvPr>
            <p:ph type="sldNum" sz="quarter" idx="5"/>
          </p:nvPr>
        </p:nvSpPr>
        <p:spPr/>
        <p:txBody>
          <a:bodyPr/>
          <a:lstStyle/>
          <a:p>
            <a:fld id="{0920F1D6-C382-4D66-98D6-B9FDAEC8A00E}" type="slidenum">
              <a:rPr lang="en-US" smtClean="0"/>
              <a:t>24</a:t>
            </a:fld>
            <a:endParaRPr lang="en-US"/>
          </a:p>
        </p:txBody>
      </p:sp>
    </p:spTree>
    <p:extLst>
      <p:ext uri="{BB962C8B-B14F-4D97-AF65-F5344CB8AC3E}">
        <p14:creationId xmlns:p14="http://schemas.microsoft.com/office/powerpoint/2010/main" val="766391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838E6-AE18-24CE-51B7-3EC310F1317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904839B-3363-661E-A124-7F5DB9B4DC4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62C53EC-3E39-0A3D-8177-BC7322B71A1F}"/>
              </a:ext>
            </a:extLst>
          </p:cNvPr>
          <p:cNvSpPr>
            <a:spLocks noGrp="1"/>
          </p:cNvSpPr>
          <p:nvPr>
            <p:ph type="body" idx="1"/>
          </p:nvPr>
        </p:nvSpPr>
        <p:spPr/>
        <p:txBody>
          <a:bodyPr/>
          <a:lstStyle/>
          <a:p>
            <a:r>
              <a:rPr kumimoji="1" lang="en-US" altLang="zh-CN" dirty="0"/>
              <a:t>GPT:</a:t>
            </a:r>
            <a:r>
              <a:rPr kumimoji="1" lang="zh-CN" altLang="en-US" dirty="0"/>
              <a:t> </a:t>
            </a:r>
            <a:r>
              <a:rPr kumimoji="1" lang="en-US" altLang="zh-CN" dirty="0"/>
              <a:t>generative</a:t>
            </a:r>
            <a:r>
              <a:rPr kumimoji="1" lang="zh-CN" altLang="en-US" dirty="0"/>
              <a:t> </a:t>
            </a:r>
            <a:r>
              <a:rPr kumimoji="1" lang="en-US" altLang="zh-CN" dirty="0"/>
              <a:t>pre-trained</a:t>
            </a:r>
            <a:r>
              <a:rPr kumimoji="1" lang="zh-CN" altLang="en-US" dirty="0"/>
              <a:t> </a:t>
            </a:r>
            <a:r>
              <a:rPr kumimoji="1" lang="en-US" altLang="zh-CN" dirty="0"/>
              <a:t>transformer</a:t>
            </a:r>
          </a:p>
          <a:p>
            <a:r>
              <a:rPr kumimoji="1" lang="en-US" altLang="zh-CN" dirty="0"/>
              <a:t>Contains</a:t>
            </a:r>
            <a:r>
              <a:rPr kumimoji="1" lang="zh-CN" altLang="en-US" dirty="0"/>
              <a:t> </a:t>
            </a:r>
            <a:r>
              <a:rPr kumimoji="1" lang="en-US" altLang="zh-CN" dirty="0"/>
              <a:t>only</a:t>
            </a:r>
            <a:r>
              <a:rPr kumimoji="1" lang="zh-CN" altLang="en-US" dirty="0"/>
              <a:t> </a:t>
            </a:r>
            <a:r>
              <a:rPr kumimoji="1" lang="en-US" altLang="zh-CN" dirty="0"/>
              <a:t>decoders,</a:t>
            </a:r>
            <a:r>
              <a:rPr kumimoji="1" lang="zh-CN" altLang="en-US" dirty="0"/>
              <a:t> </a:t>
            </a:r>
            <a:r>
              <a:rPr kumimoji="1" lang="en-US" altLang="zh-CN" dirty="0"/>
              <a:t>trained</a:t>
            </a:r>
            <a:r>
              <a:rPr kumimoji="1" lang="zh-CN" altLang="en-US" dirty="0"/>
              <a:t> </a:t>
            </a:r>
            <a:r>
              <a:rPr kumimoji="1" lang="en-US" altLang="zh-CN" dirty="0"/>
              <a:t>to</a:t>
            </a:r>
            <a:r>
              <a:rPr kumimoji="1" lang="zh-CN" altLang="en-US" dirty="0"/>
              <a:t> </a:t>
            </a:r>
            <a:r>
              <a:rPr kumimoji="1" lang="en-US" altLang="zh-CN" dirty="0"/>
              <a:t>predict</a:t>
            </a:r>
            <a:r>
              <a:rPr kumimoji="1" lang="zh-CN" altLang="en-US" dirty="0"/>
              <a:t> </a:t>
            </a:r>
            <a:r>
              <a:rPr kumimoji="1" lang="en-US" altLang="zh-CN" dirty="0"/>
              <a:t>the</a:t>
            </a:r>
            <a:r>
              <a:rPr kumimoji="1" lang="zh-CN" altLang="en-US" dirty="0"/>
              <a:t> </a:t>
            </a:r>
            <a:r>
              <a:rPr kumimoji="1" lang="en-US" altLang="zh-CN" dirty="0"/>
              <a:t>next</a:t>
            </a:r>
            <a:r>
              <a:rPr kumimoji="1" lang="zh-CN" altLang="en-US" dirty="0"/>
              <a:t> </a:t>
            </a:r>
            <a:r>
              <a:rPr kumimoji="1" lang="en-US" altLang="zh-CN" dirty="0"/>
              <a:t>token</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previous</a:t>
            </a:r>
            <a:r>
              <a:rPr kumimoji="1" lang="zh-CN" altLang="en-US" dirty="0"/>
              <a:t> </a:t>
            </a:r>
            <a:r>
              <a:rPr kumimoji="1" lang="en-US" altLang="zh-CN" dirty="0"/>
              <a:t>context</a:t>
            </a:r>
          </a:p>
        </p:txBody>
      </p:sp>
      <p:sp>
        <p:nvSpPr>
          <p:cNvPr id="4" name="灯片编号占位符 3">
            <a:extLst>
              <a:ext uri="{FF2B5EF4-FFF2-40B4-BE49-F238E27FC236}">
                <a16:creationId xmlns:a16="http://schemas.microsoft.com/office/drawing/2014/main" id="{33A88801-239F-B4F8-3FEB-866A32B7FCE8}"/>
              </a:ext>
            </a:extLst>
          </p:cNvPr>
          <p:cNvSpPr>
            <a:spLocks noGrp="1"/>
          </p:cNvSpPr>
          <p:nvPr>
            <p:ph type="sldNum" sz="quarter" idx="5"/>
          </p:nvPr>
        </p:nvSpPr>
        <p:spPr/>
        <p:txBody>
          <a:bodyPr/>
          <a:lstStyle/>
          <a:p>
            <a:fld id="{0920F1D6-C382-4D66-98D6-B9FDAEC8A00E}" type="slidenum">
              <a:rPr lang="en-US" smtClean="0"/>
              <a:t>25</a:t>
            </a:fld>
            <a:endParaRPr lang="en-US"/>
          </a:p>
        </p:txBody>
      </p:sp>
    </p:spTree>
    <p:extLst>
      <p:ext uri="{BB962C8B-B14F-4D97-AF65-F5344CB8AC3E}">
        <p14:creationId xmlns:p14="http://schemas.microsoft.com/office/powerpoint/2010/main" val="3201414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FCAED-3A0A-F287-E530-AA52DB1FA7F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0AE3DED-6DBD-2FE0-96B8-E9634265704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E12C2B0-B3F4-09A6-6AC3-9335E996B71E}"/>
              </a:ext>
            </a:extLst>
          </p:cNvPr>
          <p:cNvSpPr>
            <a:spLocks noGrp="1"/>
          </p:cNvSpPr>
          <p:nvPr>
            <p:ph type="body" idx="1"/>
          </p:nvPr>
        </p:nvSpPr>
        <p:spPr/>
        <p:txBody>
          <a:bodyPr/>
          <a:lstStyle/>
          <a:p>
            <a:r>
              <a:rPr kumimoji="1" lang="en-US" altLang="zh-CN" dirty="0"/>
              <a:t>The transformer</a:t>
            </a:r>
            <a:r>
              <a:rPr kumimoji="1" lang="zh-CN" altLang="en-US" dirty="0"/>
              <a:t> </a:t>
            </a:r>
            <a:r>
              <a:rPr kumimoji="1" lang="en-US" altLang="zh-CN" dirty="0"/>
              <a:t>model</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be</a:t>
            </a:r>
            <a:r>
              <a:rPr kumimoji="1" lang="zh-CN" altLang="en-US" dirty="0"/>
              <a:t> </a:t>
            </a:r>
            <a:r>
              <a:rPr kumimoji="1" lang="en-US" altLang="zh-CN" dirty="0"/>
              <a:t>trained</a:t>
            </a:r>
            <a:r>
              <a:rPr kumimoji="1" lang="zh-CN" altLang="en-US" dirty="0"/>
              <a:t> </a:t>
            </a:r>
            <a:r>
              <a:rPr kumimoji="1" lang="en-US" altLang="zh-CN" dirty="0"/>
              <a:t>on</a:t>
            </a:r>
            <a:r>
              <a:rPr kumimoji="1" lang="zh-CN" altLang="en-US" dirty="0"/>
              <a:t> </a:t>
            </a:r>
            <a:r>
              <a:rPr kumimoji="1" lang="en-US" altLang="zh-CN" dirty="0"/>
              <a:t>single-cell</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perform</a:t>
            </a:r>
            <a:r>
              <a:rPr kumimoji="1" lang="zh-CN" altLang="en-US" dirty="0"/>
              <a:t> </a:t>
            </a:r>
            <a:r>
              <a:rPr kumimoji="1" lang="en-US" altLang="zh-CN" dirty="0"/>
              <a:t>various</a:t>
            </a:r>
            <a:r>
              <a:rPr kumimoji="1" lang="zh-CN" altLang="en-US" dirty="0"/>
              <a:t> </a:t>
            </a:r>
            <a:r>
              <a:rPr kumimoji="1" lang="en-US" altLang="zh-CN" dirty="0"/>
              <a:t>tasks.</a:t>
            </a:r>
          </a:p>
        </p:txBody>
      </p:sp>
      <p:sp>
        <p:nvSpPr>
          <p:cNvPr id="4" name="灯片编号占位符 3">
            <a:extLst>
              <a:ext uri="{FF2B5EF4-FFF2-40B4-BE49-F238E27FC236}">
                <a16:creationId xmlns:a16="http://schemas.microsoft.com/office/drawing/2014/main" id="{84FF5038-F8E4-041D-300E-DEA1BE1AC4F9}"/>
              </a:ext>
            </a:extLst>
          </p:cNvPr>
          <p:cNvSpPr>
            <a:spLocks noGrp="1"/>
          </p:cNvSpPr>
          <p:nvPr>
            <p:ph type="sldNum" sz="quarter" idx="5"/>
          </p:nvPr>
        </p:nvSpPr>
        <p:spPr/>
        <p:txBody>
          <a:bodyPr/>
          <a:lstStyle/>
          <a:p>
            <a:fld id="{0920F1D6-C382-4D66-98D6-B9FDAEC8A00E}" type="slidenum">
              <a:rPr lang="en-US" smtClean="0"/>
              <a:t>26</a:t>
            </a:fld>
            <a:endParaRPr lang="en-US"/>
          </a:p>
        </p:txBody>
      </p:sp>
    </p:spTree>
    <p:extLst>
      <p:ext uri="{BB962C8B-B14F-4D97-AF65-F5344CB8AC3E}">
        <p14:creationId xmlns:p14="http://schemas.microsoft.com/office/powerpoint/2010/main" val="576194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42B1B-427D-96CF-78BD-6265FA9286A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589C56-63BD-711A-6590-AA0BBEDBD73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2CBDBBC-BDBA-1267-FCD6-AD85C761FBCC}"/>
              </a:ext>
            </a:extLst>
          </p:cNvPr>
          <p:cNvSpPr>
            <a:spLocks noGrp="1"/>
          </p:cNvSpPr>
          <p:nvPr>
            <p:ph type="body" idx="1"/>
          </p:nvPr>
        </p:nvSpPr>
        <p:spPr/>
        <p:txBody>
          <a:bodyPr/>
          <a:lstStyle/>
          <a:p>
            <a:r>
              <a:rPr kumimoji="1" lang="en-US" altLang="zh-CN" dirty="0"/>
              <a:t>Citation</a:t>
            </a:r>
            <a:r>
              <a:rPr kumimoji="1" lang="zh-CN" altLang="en-US" dirty="0"/>
              <a:t> </a:t>
            </a:r>
            <a:r>
              <a:rPr kumimoji="1" lang="en-US" altLang="zh-CN" dirty="0"/>
              <a:t>network,</a:t>
            </a:r>
            <a:r>
              <a:rPr kumimoji="1" lang="zh-CN" altLang="en-US" dirty="0"/>
              <a:t> </a:t>
            </a:r>
            <a:r>
              <a:rPr kumimoji="1" lang="en-US" altLang="zh-CN" dirty="0"/>
              <a:t>social</a:t>
            </a:r>
            <a:r>
              <a:rPr kumimoji="1" lang="zh-CN" altLang="en-US" dirty="0"/>
              <a:t> </a:t>
            </a:r>
            <a:r>
              <a:rPr kumimoji="1" lang="en-US" altLang="zh-CN" dirty="0"/>
              <a:t>network,</a:t>
            </a:r>
            <a:r>
              <a:rPr kumimoji="1" lang="zh-CN" altLang="en-US" dirty="0"/>
              <a:t> </a:t>
            </a:r>
            <a:r>
              <a:rPr kumimoji="1" lang="en-US" altLang="zh-CN" dirty="0"/>
              <a:t>molecule</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network,</a:t>
            </a:r>
            <a:r>
              <a:rPr kumimoji="1" lang="zh-CN" altLang="en-US" dirty="0"/>
              <a:t> </a:t>
            </a:r>
            <a:r>
              <a:rPr kumimoji="1" lang="en-US" altLang="zh-CN" dirty="0"/>
              <a:t>gene</a:t>
            </a:r>
            <a:r>
              <a:rPr kumimoji="1" lang="zh-CN" altLang="en-US" dirty="0"/>
              <a:t> </a:t>
            </a:r>
            <a:r>
              <a:rPr kumimoji="1" lang="en-US" altLang="zh-CN" dirty="0"/>
              <a:t>regulatory</a:t>
            </a:r>
            <a:r>
              <a:rPr kumimoji="1" lang="zh-CN" altLang="en-US" dirty="0"/>
              <a:t> </a:t>
            </a:r>
            <a:r>
              <a:rPr kumimoji="1" lang="en-US" altLang="zh-CN" dirty="0"/>
              <a:t>network</a:t>
            </a:r>
            <a:endParaRPr kumimoji="1" lang="zh-CN" altLang="en-US" dirty="0"/>
          </a:p>
        </p:txBody>
      </p:sp>
      <p:sp>
        <p:nvSpPr>
          <p:cNvPr id="4" name="灯片编号占位符 3">
            <a:extLst>
              <a:ext uri="{FF2B5EF4-FFF2-40B4-BE49-F238E27FC236}">
                <a16:creationId xmlns:a16="http://schemas.microsoft.com/office/drawing/2014/main" id="{2DBB1F02-F0A0-E514-51D6-3D23CC919456}"/>
              </a:ext>
            </a:extLst>
          </p:cNvPr>
          <p:cNvSpPr>
            <a:spLocks noGrp="1"/>
          </p:cNvSpPr>
          <p:nvPr>
            <p:ph type="sldNum" sz="quarter" idx="5"/>
          </p:nvPr>
        </p:nvSpPr>
        <p:spPr/>
        <p:txBody>
          <a:bodyPr/>
          <a:lstStyle/>
          <a:p>
            <a:fld id="{0920F1D6-C382-4D66-98D6-B9FDAEC8A00E}" type="slidenum">
              <a:rPr lang="en-US" smtClean="0"/>
              <a:t>28</a:t>
            </a:fld>
            <a:endParaRPr lang="en-US"/>
          </a:p>
        </p:txBody>
      </p:sp>
    </p:spTree>
    <p:extLst>
      <p:ext uri="{BB962C8B-B14F-4D97-AF65-F5344CB8AC3E}">
        <p14:creationId xmlns:p14="http://schemas.microsoft.com/office/powerpoint/2010/main" val="31282594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A4E9B-B7D5-72ED-4418-B0DFD6E2560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9FAB8B7-D98F-4C73-E1E9-2BA73540F85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FD249AA-52A3-FD33-BD5A-0D4B20BC7A06}"/>
              </a:ext>
            </a:extLst>
          </p:cNvPr>
          <p:cNvSpPr>
            <a:spLocks noGrp="1"/>
          </p:cNvSpPr>
          <p:nvPr>
            <p:ph type="body" idx="1"/>
          </p:nvPr>
        </p:nvSpPr>
        <p:spPr/>
        <p:txBody>
          <a:bodyPr/>
          <a:lstStyle/>
          <a:p>
            <a:r>
              <a:rPr kumimoji="1" lang="en-US" altLang="zh-CN" dirty="0"/>
              <a:t>Images</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seen</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network,</a:t>
            </a:r>
            <a:r>
              <a:rPr kumimoji="1" lang="zh-CN" altLang="en-US" dirty="0"/>
              <a:t> </a:t>
            </a:r>
            <a:r>
              <a:rPr kumimoji="1" lang="en-US" altLang="zh-CN" dirty="0"/>
              <a:t>where</a:t>
            </a:r>
            <a:r>
              <a:rPr kumimoji="1" lang="zh-CN" altLang="en-US" dirty="0"/>
              <a:t> </a:t>
            </a:r>
            <a:r>
              <a:rPr kumimoji="1" lang="en-US" altLang="zh-CN" dirty="0"/>
              <a:t>each</a:t>
            </a:r>
            <a:r>
              <a:rPr kumimoji="1" lang="zh-CN" altLang="en-US" dirty="0"/>
              <a:t> </a:t>
            </a:r>
            <a:r>
              <a:rPr kumimoji="1" lang="en-US" altLang="zh-CN" dirty="0"/>
              <a:t>pixel</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node,</a:t>
            </a:r>
            <a:r>
              <a:rPr kumimoji="1" lang="zh-CN" altLang="en-US" dirty="0"/>
              <a:t> </a:t>
            </a:r>
            <a:r>
              <a:rPr kumimoji="1" lang="en-US" altLang="zh-CN" dirty="0"/>
              <a:t>and</a:t>
            </a:r>
            <a:r>
              <a:rPr kumimoji="1" lang="zh-CN" altLang="en-US" dirty="0"/>
              <a:t> </a:t>
            </a:r>
            <a:r>
              <a:rPr kumimoji="1" lang="en-US" altLang="zh-CN" dirty="0"/>
              <a:t>each</a:t>
            </a:r>
            <a:r>
              <a:rPr kumimoji="1" lang="zh-CN" altLang="en-US" dirty="0"/>
              <a:t> </a:t>
            </a:r>
            <a:r>
              <a:rPr kumimoji="1" lang="en-US" altLang="zh-CN" dirty="0"/>
              <a:t>pixel</a:t>
            </a:r>
            <a:r>
              <a:rPr kumimoji="1" lang="zh-CN" altLang="en-US" dirty="0"/>
              <a:t> </a:t>
            </a:r>
            <a:r>
              <a:rPr kumimoji="1" lang="en-US" altLang="zh-CN" dirty="0"/>
              <a:t>is</a:t>
            </a:r>
            <a:r>
              <a:rPr kumimoji="1" lang="zh-CN" altLang="en-US" dirty="0"/>
              <a:t> </a:t>
            </a:r>
            <a:r>
              <a:rPr kumimoji="1" lang="en-US" altLang="zh-CN" dirty="0"/>
              <a:t>connected</a:t>
            </a:r>
            <a:r>
              <a:rPr kumimoji="1" lang="zh-CN" altLang="en-US" dirty="0"/>
              <a:t> </a:t>
            </a:r>
            <a:r>
              <a:rPr kumimoji="1" lang="en-US" altLang="zh-CN" dirty="0"/>
              <a:t>to</a:t>
            </a:r>
            <a:r>
              <a:rPr kumimoji="1" lang="zh-CN" altLang="en-US" dirty="0"/>
              <a:t> </a:t>
            </a:r>
            <a:r>
              <a:rPr kumimoji="1" lang="en-US" altLang="zh-CN" dirty="0"/>
              <a:t>points</a:t>
            </a:r>
            <a:r>
              <a:rPr kumimoji="1" lang="zh-CN" altLang="en-US" dirty="0"/>
              <a:t> </a:t>
            </a:r>
            <a:r>
              <a:rPr kumimoji="1" lang="en-US" altLang="zh-CN" dirty="0"/>
              <a:t>around</a:t>
            </a:r>
            <a:r>
              <a:rPr kumimoji="1" lang="zh-CN" altLang="en-US" dirty="0"/>
              <a:t> </a:t>
            </a:r>
            <a:r>
              <a:rPr kumimoji="1" lang="en-US" altLang="zh-CN" dirty="0"/>
              <a:t>it.</a:t>
            </a:r>
          </a:p>
          <a:p>
            <a:r>
              <a:rPr kumimoji="1" lang="en-US" altLang="zh-CN" dirty="0"/>
              <a:t>Generalize</a:t>
            </a:r>
            <a:r>
              <a:rPr kumimoji="1" lang="zh-CN" altLang="en-US" dirty="0"/>
              <a:t> </a:t>
            </a:r>
            <a:r>
              <a:rPr kumimoji="1" lang="en-US" altLang="zh-CN" dirty="0"/>
              <a:t>convolution</a:t>
            </a:r>
            <a:r>
              <a:rPr kumimoji="1" lang="zh-CN" altLang="en-US" dirty="0"/>
              <a:t> </a:t>
            </a:r>
            <a:r>
              <a:rPr kumimoji="1" lang="en-US" altLang="zh-CN" dirty="0"/>
              <a:t>to</a:t>
            </a:r>
            <a:r>
              <a:rPr kumimoji="1" lang="zh-CN" altLang="en-US" dirty="0"/>
              <a:t> </a:t>
            </a:r>
            <a:r>
              <a:rPr kumimoji="1" lang="en-US" altLang="zh-CN" dirty="0"/>
              <a:t>graph…</a:t>
            </a:r>
            <a:endParaRPr kumimoji="1" lang="zh-CN" altLang="en-US" dirty="0"/>
          </a:p>
        </p:txBody>
      </p:sp>
      <p:sp>
        <p:nvSpPr>
          <p:cNvPr id="4" name="灯片编号占位符 3">
            <a:extLst>
              <a:ext uri="{FF2B5EF4-FFF2-40B4-BE49-F238E27FC236}">
                <a16:creationId xmlns:a16="http://schemas.microsoft.com/office/drawing/2014/main" id="{53439A5C-C6FC-3D37-D0D5-B95DACF005E6}"/>
              </a:ext>
            </a:extLst>
          </p:cNvPr>
          <p:cNvSpPr>
            <a:spLocks noGrp="1"/>
          </p:cNvSpPr>
          <p:nvPr>
            <p:ph type="sldNum" sz="quarter" idx="5"/>
          </p:nvPr>
        </p:nvSpPr>
        <p:spPr/>
        <p:txBody>
          <a:bodyPr/>
          <a:lstStyle/>
          <a:p>
            <a:fld id="{0920F1D6-C382-4D66-98D6-B9FDAEC8A00E}" type="slidenum">
              <a:rPr lang="en-US" smtClean="0"/>
              <a:t>29</a:t>
            </a:fld>
            <a:endParaRPr lang="en-US"/>
          </a:p>
        </p:txBody>
      </p:sp>
    </p:spTree>
    <p:extLst>
      <p:ext uri="{BB962C8B-B14F-4D97-AF65-F5344CB8AC3E}">
        <p14:creationId xmlns:p14="http://schemas.microsoft.com/office/powerpoint/2010/main" val="3816284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E333F-63CA-00B0-E6A1-5740D511F71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6B1D76D-A112-AAC0-65CD-47DEFA87955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AF74F32-95A0-4774-A741-CA81263DBF29}"/>
              </a:ext>
            </a:extLst>
          </p:cNvPr>
          <p:cNvSpPr>
            <a:spLocks noGrp="1"/>
          </p:cNvSpPr>
          <p:nvPr>
            <p:ph type="body" idx="1"/>
          </p:nvPr>
        </p:nvSpPr>
        <p:spPr/>
        <p:txBody>
          <a:bodyPr/>
          <a:lstStyle/>
          <a:p>
            <a:r>
              <a:rPr kumimoji="1" lang="en-US" altLang="zh-CN" dirty="0"/>
              <a:t>Convolutional</a:t>
            </a:r>
            <a:r>
              <a:rPr kumimoji="1" lang="zh-CN" altLang="en-US" dirty="0"/>
              <a:t> </a:t>
            </a:r>
            <a:r>
              <a:rPr kumimoji="1" lang="en-US" altLang="zh-CN" dirty="0"/>
              <a:t>layers</a:t>
            </a:r>
            <a:r>
              <a:rPr kumimoji="1" lang="zh-CN" altLang="en-US" dirty="0"/>
              <a:t> </a:t>
            </a:r>
            <a:r>
              <a:rPr kumimoji="1" lang="en-US" altLang="zh-CN" dirty="0"/>
              <a:t>on graphs must handle</a:t>
            </a:r>
            <a:r>
              <a:rPr kumimoji="1" lang="zh-CN" altLang="en-US" dirty="0"/>
              <a:t> </a:t>
            </a:r>
            <a:r>
              <a:rPr kumimoji="1" lang="en-US" altLang="zh-CN" dirty="0"/>
              <a:t>nodes</a:t>
            </a:r>
            <a:r>
              <a:rPr kumimoji="1" lang="zh-CN" altLang="en-US" dirty="0"/>
              <a:t> </a:t>
            </a:r>
            <a:r>
              <a:rPr kumimoji="1" lang="en-US" altLang="zh-CN" dirty="0"/>
              <a:t>with</a:t>
            </a:r>
            <a:r>
              <a:rPr kumimoji="1" lang="zh-CN" altLang="en-US" dirty="0"/>
              <a:t> </a:t>
            </a:r>
            <a:r>
              <a:rPr kumimoji="1" lang="en-US" altLang="zh-CN" dirty="0"/>
              <a:t>any</a:t>
            </a:r>
            <a:r>
              <a:rPr kumimoji="1" lang="zh-CN" altLang="en-US" dirty="0"/>
              <a:t> </a:t>
            </a:r>
            <a:r>
              <a:rPr kumimoji="1" lang="en-US" altLang="zh-CN" dirty="0"/>
              <a:t>number</a:t>
            </a:r>
            <a:r>
              <a:rPr kumimoji="1" lang="zh-CN" altLang="en-US" dirty="0"/>
              <a:t> </a:t>
            </a:r>
            <a:r>
              <a:rPr kumimoji="1" lang="en-US" altLang="zh-CN" dirty="0"/>
              <a:t>of</a:t>
            </a:r>
            <a:r>
              <a:rPr kumimoji="1" lang="zh-CN" altLang="en-US" dirty="0"/>
              <a:t> </a:t>
            </a:r>
            <a:r>
              <a:rPr kumimoji="1" lang="en-US" altLang="zh-CN" dirty="0"/>
              <a:t>neighbors.</a:t>
            </a:r>
            <a:r>
              <a:rPr kumimoji="1" lang="zh-CN" altLang="en-US" dirty="0"/>
              <a:t> </a:t>
            </a:r>
            <a:r>
              <a:rPr kumimoji="1" lang="en-US" altLang="zh-CN" dirty="0"/>
              <a:t>The</a:t>
            </a:r>
            <a:r>
              <a:rPr kumimoji="1" lang="zh-CN" altLang="en-US" dirty="0"/>
              <a:t> </a:t>
            </a:r>
            <a:r>
              <a:rPr kumimoji="1" lang="en-US" altLang="zh-CN" dirty="0"/>
              <a:t>output</a:t>
            </a:r>
            <a:r>
              <a:rPr kumimoji="1" lang="zh-CN" altLang="en-US" dirty="0"/>
              <a:t> </a:t>
            </a:r>
            <a:r>
              <a:rPr kumimoji="1" lang="en-US" altLang="zh-CN" dirty="0"/>
              <a:t>will</a:t>
            </a:r>
            <a:r>
              <a:rPr kumimoji="1" lang="zh-CN" altLang="en-US" dirty="0"/>
              <a:t> </a:t>
            </a:r>
            <a:r>
              <a:rPr kumimoji="1" lang="en-US" altLang="zh-CN" dirty="0"/>
              <a:t>not</a:t>
            </a:r>
            <a:r>
              <a:rPr kumimoji="1" lang="zh-CN" altLang="en-US" dirty="0"/>
              <a:t> </a:t>
            </a:r>
            <a:r>
              <a:rPr kumimoji="1" lang="en-US" altLang="zh-CN" dirty="0"/>
              <a:t>be</a:t>
            </a:r>
            <a:r>
              <a:rPr kumimoji="1" lang="zh-CN" altLang="en-US" dirty="0"/>
              <a:t> </a:t>
            </a:r>
            <a:r>
              <a:rPr kumimoji="1" lang="en-US" altLang="zh-CN" dirty="0"/>
              <a:t>a</a:t>
            </a:r>
            <a:r>
              <a:rPr kumimoji="1" lang="zh-CN" altLang="en-US" dirty="0"/>
              <a:t> </a:t>
            </a:r>
            <a:r>
              <a:rPr kumimoji="1" lang="en-US" altLang="zh-CN" dirty="0"/>
              <a:t>fixed-size</a:t>
            </a:r>
            <a:r>
              <a:rPr kumimoji="1" lang="zh-CN" altLang="en-US" dirty="0"/>
              <a:t> </a:t>
            </a:r>
            <a:r>
              <a:rPr kumimoji="1" lang="en-US" altLang="zh-CN" dirty="0"/>
              <a:t>matrix.</a:t>
            </a:r>
            <a:r>
              <a:rPr kumimoji="1" lang="zh-CN" altLang="en-US" dirty="0"/>
              <a:t> </a:t>
            </a:r>
            <a:r>
              <a:rPr kumimoji="1" lang="en-US" altLang="zh-CN" dirty="0"/>
              <a:t>Aggregate</a:t>
            </a:r>
            <a:r>
              <a:rPr kumimoji="1" lang="zh-CN" altLang="en-US" dirty="0"/>
              <a:t> </a:t>
            </a:r>
            <a:r>
              <a:rPr kumimoji="1" lang="en-US" altLang="zh-CN" dirty="0"/>
              <a:t>information</a:t>
            </a:r>
            <a:r>
              <a:rPr kumimoji="1" lang="zh-CN" altLang="en-US" dirty="0"/>
              <a:t> </a:t>
            </a:r>
            <a:r>
              <a:rPr kumimoji="1" lang="en-US" altLang="zh-CN" dirty="0"/>
              <a:t>from</a:t>
            </a:r>
            <a:r>
              <a:rPr kumimoji="1" lang="zh-CN" altLang="en-US" dirty="0"/>
              <a:t> </a:t>
            </a:r>
            <a:r>
              <a:rPr kumimoji="1" lang="en-US" altLang="zh-CN" dirty="0"/>
              <a:t>neighboring</a:t>
            </a:r>
            <a:r>
              <a:rPr kumimoji="1" lang="zh-CN" altLang="en-US" dirty="0"/>
              <a:t> </a:t>
            </a:r>
            <a:r>
              <a:rPr kumimoji="1" lang="en-US" altLang="zh-CN" dirty="0"/>
              <a:t>nodes.</a:t>
            </a:r>
            <a:endParaRPr kumimoji="1" lang="zh-CN" altLang="en-US" dirty="0"/>
          </a:p>
        </p:txBody>
      </p:sp>
      <p:sp>
        <p:nvSpPr>
          <p:cNvPr id="4" name="灯片编号占位符 3">
            <a:extLst>
              <a:ext uri="{FF2B5EF4-FFF2-40B4-BE49-F238E27FC236}">
                <a16:creationId xmlns:a16="http://schemas.microsoft.com/office/drawing/2014/main" id="{9BB8CFDB-1F94-00C5-EF4E-ECC92C0E253A}"/>
              </a:ext>
            </a:extLst>
          </p:cNvPr>
          <p:cNvSpPr>
            <a:spLocks noGrp="1"/>
          </p:cNvSpPr>
          <p:nvPr>
            <p:ph type="sldNum" sz="quarter" idx="5"/>
          </p:nvPr>
        </p:nvSpPr>
        <p:spPr/>
        <p:txBody>
          <a:bodyPr/>
          <a:lstStyle/>
          <a:p>
            <a:fld id="{0920F1D6-C382-4D66-98D6-B9FDAEC8A00E}" type="slidenum">
              <a:rPr lang="en-US" smtClean="0"/>
              <a:t>30</a:t>
            </a:fld>
            <a:endParaRPr lang="en-US"/>
          </a:p>
        </p:txBody>
      </p:sp>
    </p:spTree>
    <p:extLst>
      <p:ext uri="{BB962C8B-B14F-4D97-AF65-F5344CB8AC3E}">
        <p14:creationId xmlns:p14="http://schemas.microsoft.com/office/powerpoint/2010/main" val="96661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C66D7-E28D-6B44-1857-0149FED0083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8FF2AF0-CA9A-0385-84E4-374D304AA24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96452A9-3E15-BE17-13C7-ACBB1B3E85B4}"/>
              </a:ext>
            </a:extLst>
          </p:cNvPr>
          <p:cNvSpPr>
            <a:spLocks noGrp="1"/>
          </p:cNvSpPr>
          <p:nvPr>
            <p:ph type="body" idx="1"/>
          </p:nvPr>
        </p:nvSpPr>
        <p:spPr/>
        <p:txBody>
          <a:bodyPr/>
          <a:lstStyle/>
          <a:p>
            <a:r>
              <a:rPr kumimoji="1" lang="en-US" altLang="zh-CN" dirty="0"/>
              <a:t>Each</a:t>
            </a:r>
            <a:r>
              <a:rPr kumimoji="1" lang="zh-CN" altLang="en-US" dirty="0"/>
              <a:t> </a:t>
            </a:r>
            <a:r>
              <a:rPr kumimoji="1" lang="en-US" altLang="zh-CN" dirty="0"/>
              <a:t>node</a:t>
            </a:r>
            <a:r>
              <a:rPr kumimoji="1" lang="zh-CN" altLang="en-US" dirty="0"/>
              <a:t> </a:t>
            </a:r>
            <a:r>
              <a:rPr kumimoji="1" lang="en-US" altLang="zh-CN" dirty="0"/>
              <a:t>of</a:t>
            </a:r>
            <a:r>
              <a:rPr kumimoji="1" lang="zh-CN" altLang="en-US" dirty="0"/>
              <a:t> </a:t>
            </a:r>
            <a:r>
              <a:rPr kumimoji="1" lang="en-US" altLang="zh-CN" dirty="0"/>
              <a:t>a</a:t>
            </a:r>
            <a:r>
              <a:rPr kumimoji="1" lang="zh-CN" altLang="en-US" dirty="0"/>
              <a:t> </a:t>
            </a:r>
            <a:r>
              <a:rPr kumimoji="1" lang="en-US" altLang="zh-CN" dirty="0"/>
              <a:t>graph</a:t>
            </a:r>
            <a:r>
              <a:rPr kumimoji="1" lang="zh-CN" altLang="en-US" dirty="0"/>
              <a:t> </a:t>
            </a:r>
            <a:r>
              <a:rPr kumimoji="1" lang="en-US" altLang="zh-CN" dirty="0"/>
              <a:t>in</a:t>
            </a:r>
            <a:r>
              <a:rPr kumimoji="1" lang="zh-CN" altLang="en-US" dirty="0"/>
              <a:t> </a:t>
            </a:r>
            <a:r>
              <a:rPr kumimoji="1" lang="en-US" altLang="zh-CN" dirty="0"/>
              <a:t>GNN</a:t>
            </a:r>
            <a:r>
              <a:rPr kumimoji="1" lang="zh-CN" altLang="en-US" dirty="0"/>
              <a:t> </a:t>
            </a:r>
            <a:r>
              <a:rPr kumimoji="1" lang="en-US" altLang="zh-CN" dirty="0"/>
              <a:t>has</a:t>
            </a:r>
            <a:r>
              <a:rPr kumimoji="1" lang="zh-CN" altLang="en-US" dirty="0"/>
              <a:t> </a:t>
            </a:r>
            <a:r>
              <a:rPr kumimoji="1" lang="en-US" altLang="zh-CN" dirty="0"/>
              <a:t>a</a:t>
            </a:r>
            <a:r>
              <a:rPr kumimoji="1" lang="zh-CN" altLang="en-US" dirty="0"/>
              <a:t> </a:t>
            </a:r>
            <a:r>
              <a:rPr kumimoji="1" lang="en-US" altLang="zh-CN" dirty="0"/>
              <a:t>vector</a:t>
            </a:r>
            <a:r>
              <a:rPr kumimoji="1" lang="zh-CN" altLang="en-US" dirty="0"/>
              <a:t> </a:t>
            </a:r>
            <a:r>
              <a:rPr kumimoji="1" lang="en-US" altLang="zh-CN" dirty="0"/>
              <a:t>as</a:t>
            </a:r>
            <a:r>
              <a:rPr kumimoji="1" lang="zh-CN" altLang="en-US" dirty="0"/>
              <a:t> </a:t>
            </a:r>
            <a:r>
              <a:rPr kumimoji="1" lang="en-US" altLang="zh-CN" dirty="0"/>
              <a:t>its</a:t>
            </a:r>
            <a:r>
              <a:rPr kumimoji="1" lang="zh-CN" altLang="en-US" dirty="0"/>
              <a:t> </a:t>
            </a:r>
            <a:r>
              <a:rPr kumimoji="1" lang="en-US" altLang="zh-CN" dirty="0"/>
              <a:t>feature,</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information</a:t>
            </a:r>
            <a:r>
              <a:rPr kumimoji="1" lang="zh-CN" altLang="en-US" dirty="0"/>
              <a:t> </a:t>
            </a:r>
            <a:r>
              <a:rPr kumimoji="1" lang="en-US" altLang="zh-CN" dirty="0"/>
              <a:t>will</a:t>
            </a:r>
            <a:r>
              <a:rPr kumimoji="1" lang="zh-CN" altLang="en-US" dirty="0"/>
              <a:t> </a:t>
            </a:r>
            <a:r>
              <a:rPr kumimoji="1" lang="en-US" altLang="zh-CN" dirty="0"/>
              <a:t>be</a:t>
            </a:r>
            <a:r>
              <a:rPr kumimoji="1" lang="zh-CN" altLang="en-US" dirty="0"/>
              <a:t> </a:t>
            </a:r>
            <a:r>
              <a:rPr kumimoji="1" lang="en-US" altLang="zh-CN" dirty="0"/>
              <a:t>aggregated</a:t>
            </a:r>
            <a:r>
              <a:rPr kumimoji="1" lang="zh-CN" altLang="en-US" dirty="0"/>
              <a:t> </a:t>
            </a:r>
            <a:r>
              <a:rPr kumimoji="1" lang="en-US" altLang="zh-CN" dirty="0"/>
              <a:t>by</a:t>
            </a:r>
            <a:r>
              <a:rPr kumimoji="1" lang="zh-CN" altLang="en-US" dirty="0"/>
              <a:t> </a:t>
            </a:r>
            <a:r>
              <a:rPr kumimoji="1" lang="en-US" altLang="zh-CN" dirty="0"/>
              <a:t>a</a:t>
            </a:r>
            <a:r>
              <a:rPr kumimoji="1" lang="zh-CN" altLang="en-US" dirty="0"/>
              <a:t> </a:t>
            </a:r>
            <a:r>
              <a:rPr kumimoji="1" lang="en-US" altLang="zh-CN" dirty="0"/>
              <a:t>neural</a:t>
            </a:r>
            <a:r>
              <a:rPr kumimoji="1" lang="zh-CN" altLang="en-US" dirty="0"/>
              <a:t> </a:t>
            </a:r>
            <a:r>
              <a:rPr kumimoji="1" lang="en-US" altLang="zh-CN" dirty="0"/>
              <a:t>network</a:t>
            </a:r>
            <a:r>
              <a:rPr kumimoji="1" lang="zh-CN" altLang="en-US" dirty="0"/>
              <a:t> </a:t>
            </a:r>
            <a:r>
              <a:rPr kumimoji="1" lang="en-US" altLang="zh-CN" dirty="0"/>
              <a:t>and</a:t>
            </a:r>
            <a:r>
              <a:rPr kumimoji="1" lang="zh-CN" altLang="en-US" dirty="0"/>
              <a:t> </a:t>
            </a:r>
            <a:r>
              <a:rPr kumimoji="1" lang="en-US" altLang="zh-CN" dirty="0"/>
              <a:t>an aggregation</a:t>
            </a:r>
            <a:r>
              <a:rPr kumimoji="1" lang="zh-CN" altLang="en-US" dirty="0"/>
              <a:t> </a:t>
            </a:r>
            <a:r>
              <a:rPr kumimoji="1" lang="en-US" altLang="zh-CN" dirty="0"/>
              <a:t>function</a:t>
            </a:r>
            <a:r>
              <a:rPr kumimoji="1" lang="zh-CN" altLang="en-US" dirty="0"/>
              <a:t> </a:t>
            </a:r>
            <a:r>
              <a:rPr kumimoji="1" lang="en-US" altLang="zh-CN" dirty="0"/>
              <a:t>(usually</a:t>
            </a:r>
            <a:r>
              <a:rPr kumimoji="1" lang="zh-CN" altLang="en-US" dirty="0"/>
              <a:t> </a:t>
            </a:r>
            <a:r>
              <a:rPr kumimoji="1" lang="en-US" altLang="zh-CN" dirty="0"/>
              <a:t>mean).</a:t>
            </a:r>
            <a:r>
              <a:rPr kumimoji="1" lang="zh-CN" altLang="en-US" dirty="0"/>
              <a:t> </a:t>
            </a:r>
            <a:r>
              <a:rPr kumimoji="1" lang="en-US" altLang="zh-CN" dirty="0"/>
              <a:t>Then</a:t>
            </a:r>
            <a:r>
              <a:rPr kumimoji="1" lang="zh-CN" altLang="en-US" dirty="0"/>
              <a:t> </a:t>
            </a:r>
            <a:r>
              <a:rPr kumimoji="1" lang="en-US" altLang="zh-CN" dirty="0"/>
              <a:t>the</a:t>
            </a:r>
            <a:r>
              <a:rPr kumimoji="1" lang="zh-CN" altLang="en-US" dirty="0"/>
              <a:t> </a:t>
            </a:r>
            <a:r>
              <a:rPr kumimoji="1" lang="en-US" altLang="zh-CN" dirty="0"/>
              <a:t>aggregated</a:t>
            </a:r>
            <a:r>
              <a:rPr kumimoji="1" lang="zh-CN" altLang="en-US" dirty="0"/>
              <a:t> </a:t>
            </a:r>
            <a:r>
              <a:rPr kumimoji="1" lang="en-US" altLang="zh-CN" dirty="0"/>
              <a:t>information</a:t>
            </a:r>
            <a:r>
              <a:rPr kumimoji="1" lang="zh-CN" altLang="en-US" dirty="0"/>
              <a:t> </a:t>
            </a:r>
            <a:r>
              <a:rPr kumimoji="1" lang="en-US" altLang="zh-CN" dirty="0"/>
              <a:t>from</a:t>
            </a:r>
            <a:r>
              <a:rPr kumimoji="1" lang="zh-CN" altLang="en-US" dirty="0"/>
              <a:t> </a:t>
            </a:r>
            <a:r>
              <a:rPr kumimoji="1" lang="en-US" altLang="zh-CN" dirty="0"/>
              <a:t>neighbors</a:t>
            </a:r>
            <a:r>
              <a:rPr kumimoji="1" lang="zh-CN" altLang="en-US" dirty="0"/>
              <a:t> </a:t>
            </a:r>
            <a:r>
              <a:rPr kumimoji="1" lang="en-US" altLang="zh-CN" dirty="0"/>
              <a:t>will</a:t>
            </a:r>
            <a:r>
              <a:rPr kumimoji="1" lang="zh-CN" altLang="en-US" dirty="0"/>
              <a:t> </a:t>
            </a:r>
            <a:r>
              <a:rPr kumimoji="1" lang="en-US" altLang="zh-CN" dirty="0"/>
              <a:t>be</a:t>
            </a:r>
            <a:r>
              <a:rPr kumimoji="1" lang="zh-CN" altLang="en-US" dirty="0"/>
              <a:t> </a:t>
            </a:r>
            <a:r>
              <a:rPr kumimoji="1" lang="en-US" altLang="zh-CN" dirty="0"/>
              <a:t>integrated</a:t>
            </a:r>
            <a:r>
              <a:rPr kumimoji="1" lang="zh-CN" altLang="en-US" dirty="0"/>
              <a:t> </a:t>
            </a:r>
            <a:r>
              <a:rPr kumimoji="1" lang="en-US" altLang="zh-CN" dirty="0"/>
              <a:t>with</a:t>
            </a:r>
            <a:r>
              <a:rPr kumimoji="1" lang="zh-CN" altLang="en-US" dirty="0"/>
              <a:t> </a:t>
            </a:r>
            <a:r>
              <a:rPr kumimoji="1" lang="en-US" altLang="zh-CN" dirty="0"/>
              <a:t>the</a:t>
            </a:r>
            <a:r>
              <a:rPr kumimoji="1" lang="zh-CN" altLang="en-US" dirty="0"/>
              <a:t> </a:t>
            </a:r>
            <a:r>
              <a:rPr kumimoji="1" lang="en-US" altLang="zh-CN" dirty="0"/>
              <a:t>current</a:t>
            </a:r>
            <a:r>
              <a:rPr kumimoji="1" lang="zh-CN" altLang="en-US" dirty="0"/>
              <a:t> </a:t>
            </a:r>
            <a:r>
              <a:rPr kumimoji="1" lang="en-US" altLang="zh-CN" dirty="0"/>
              <a:t>value</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node</a:t>
            </a:r>
            <a:r>
              <a:rPr kumimoji="1" lang="zh-CN" altLang="en-US" dirty="0"/>
              <a:t> </a:t>
            </a:r>
            <a:r>
              <a:rPr kumimoji="1" lang="en-US" altLang="zh-CN" dirty="0"/>
              <a:t>and</a:t>
            </a:r>
            <a:r>
              <a:rPr kumimoji="1" lang="zh-CN" altLang="en-US" dirty="0"/>
              <a:t> </a:t>
            </a:r>
            <a:r>
              <a:rPr kumimoji="1" lang="en-US" altLang="zh-CN" dirty="0"/>
              <a:t>through</a:t>
            </a:r>
            <a:r>
              <a:rPr kumimoji="1" lang="zh-CN" altLang="en-US" dirty="0"/>
              <a:t> </a:t>
            </a:r>
            <a:r>
              <a:rPr kumimoji="1" lang="en-US" altLang="zh-CN" dirty="0"/>
              <a:t>another</a:t>
            </a:r>
            <a:r>
              <a:rPr kumimoji="1" lang="zh-CN" altLang="en-US" dirty="0"/>
              <a:t> </a:t>
            </a:r>
            <a:r>
              <a:rPr kumimoji="1" lang="en-US" altLang="zh-CN" dirty="0"/>
              <a:t>neural</a:t>
            </a:r>
            <a:r>
              <a:rPr kumimoji="1" lang="zh-CN" altLang="en-US" dirty="0"/>
              <a:t> </a:t>
            </a:r>
            <a:r>
              <a:rPr kumimoji="1" lang="en-US" altLang="zh-CN" dirty="0"/>
              <a:t>network</a:t>
            </a:r>
            <a:r>
              <a:rPr kumimoji="1" lang="zh-CN" altLang="en-US" dirty="0"/>
              <a:t> </a:t>
            </a:r>
            <a:r>
              <a:rPr kumimoji="1" lang="en-US" altLang="zh-CN" dirty="0"/>
              <a:t>(UPDATE),</a:t>
            </a:r>
            <a:r>
              <a:rPr kumimoji="1" lang="zh-CN" altLang="en-US" dirty="0"/>
              <a:t> </a:t>
            </a:r>
            <a:r>
              <a:rPr kumimoji="1" lang="en-US" altLang="zh-CN" dirty="0"/>
              <a:t>leading</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generation</a:t>
            </a:r>
            <a:r>
              <a:rPr kumimoji="1" lang="zh-CN" altLang="en-US" dirty="0"/>
              <a:t> </a:t>
            </a:r>
            <a:r>
              <a:rPr kumimoji="1" lang="en-US" altLang="zh-CN" dirty="0"/>
              <a:t>of</a:t>
            </a:r>
            <a:r>
              <a:rPr kumimoji="1" lang="zh-CN" altLang="en-US" dirty="0"/>
              <a:t> </a:t>
            </a:r>
            <a:r>
              <a:rPr kumimoji="1" lang="en-US" altLang="zh-CN" dirty="0"/>
              <a:t>node</a:t>
            </a:r>
            <a:r>
              <a:rPr kumimoji="1" lang="zh-CN" altLang="en-US" dirty="0"/>
              <a:t> </a:t>
            </a:r>
            <a:r>
              <a:rPr kumimoji="1" lang="en-US" altLang="zh-CN" dirty="0"/>
              <a:t>value</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next</a:t>
            </a:r>
            <a:r>
              <a:rPr kumimoji="1" lang="zh-CN" altLang="en-US" dirty="0"/>
              <a:t> </a:t>
            </a:r>
            <a:r>
              <a:rPr kumimoji="1" lang="en-US" altLang="zh-CN" dirty="0"/>
              <a:t>layer.</a:t>
            </a:r>
            <a:endParaRPr kumimoji="1" lang="zh-CN" altLang="en-US" dirty="0"/>
          </a:p>
        </p:txBody>
      </p:sp>
      <p:sp>
        <p:nvSpPr>
          <p:cNvPr id="4" name="灯片编号占位符 3">
            <a:extLst>
              <a:ext uri="{FF2B5EF4-FFF2-40B4-BE49-F238E27FC236}">
                <a16:creationId xmlns:a16="http://schemas.microsoft.com/office/drawing/2014/main" id="{CDE023B0-82C9-8CF5-C5C3-5980E2387C98}"/>
              </a:ext>
            </a:extLst>
          </p:cNvPr>
          <p:cNvSpPr>
            <a:spLocks noGrp="1"/>
          </p:cNvSpPr>
          <p:nvPr>
            <p:ph type="sldNum" sz="quarter" idx="5"/>
          </p:nvPr>
        </p:nvSpPr>
        <p:spPr/>
        <p:txBody>
          <a:bodyPr/>
          <a:lstStyle/>
          <a:p>
            <a:fld id="{0920F1D6-C382-4D66-98D6-B9FDAEC8A00E}" type="slidenum">
              <a:rPr lang="en-US" smtClean="0"/>
              <a:t>31</a:t>
            </a:fld>
            <a:endParaRPr lang="en-US"/>
          </a:p>
        </p:txBody>
      </p:sp>
    </p:spTree>
    <p:extLst>
      <p:ext uri="{BB962C8B-B14F-4D97-AF65-F5344CB8AC3E}">
        <p14:creationId xmlns:p14="http://schemas.microsoft.com/office/powerpoint/2010/main" val="28880202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FAB7A-A695-DD8A-60D8-98111ABC248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AC466D0-B476-151B-629D-32542162EA2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CBAE46B-EAF2-A8FB-0750-4827428812BE}"/>
              </a:ext>
            </a:extLst>
          </p:cNvPr>
          <p:cNvSpPr>
            <a:spLocks noGrp="1"/>
          </p:cNvSpPr>
          <p:nvPr>
            <p:ph type="body" idx="1"/>
          </p:nvPr>
        </p:nvSpPr>
        <p:spPr/>
        <p:txBody>
          <a:bodyPr/>
          <a:lstStyle/>
          <a:p>
            <a:r>
              <a:rPr kumimoji="1" lang="en-US" altLang="zh-CN" dirty="0"/>
              <a:t>Calculate</a:t>
            </a:r>
            <a:r>
              <a:rPr kumimoji="1" lang="zh-CN" altLang="en-US" dirty="0"/>
              <a:t> </a:t>
            </a:r>
            <a:r>
              <a:rPr kumimoji="1" lang="en-US" altLang="zh-CN" dirty="0"/>
              <a:t>the</a:t>
            </a:r>
            <a:r>
              <a:rPr kumimoji="1" lang="zh-CN" altLang="en-US" dirty="0"/>
              <a:t> </a:t>
            </a:r>
            <a:r>
              <a:rPr kumimoji="1" lang="en-US" altLang="zh-CN" dirty="0"/>
              <a:t>attention</a:t>
            </a:r>
            <a:r>
              <a:rPr kumimoji="1" lang="zh-CN" altLang="en-US" dirty="0"/>
              <a:t> </a:t>
            </a:r>
            <a:r>
              <a:rPr kumimoji="1" lang="en-US" altLang="zh-CN" dirty="0"/>
              <a:t>value</a:t>
            </a:r>
            <a:r>
              <a:rPr kumimoji="1" lang="zh-CN" altLang="en-US" dirty="0"/>
              <a:t> </a:t>
            </a:r>
            <a:r>
              <a:rPr kumimoji="1" lang="en-US" altLang="zh-CN" dirty="0"/>
              <a:t>as</a:t>
            </a:r>
            <a:r>
              <a:rPr kumimoji="1" lang="zh-CN" altLang="en-US" dirty="0"/>
              <a:t> </a:t>
            </a:r>
            <a:r>
              <a:rPr kumimoji="1" lang="en-US" altLang="zh-CN" dirty="0" err="1"/>
              <a:t>e_vu</a:t>
            </a:r>
            <a:r>
              <a:rPr kumimoji="1" lang="en-US" altLang="zh-CN" dirty="0"/>
              <a:t>,</a:t>
            </a:r>
            <a:r>
              <a:rPr kumimoji="1" lang="zh-CN" altLang="en-US" dirty="0"/>
              <a:t> </a:t>
            </a:r>
            <a:r>
              <a:rPr kumimoji="1" lang="en-US" altLang="zh-CN" dirty="0" err="1"/>
              <a:t>softmax</a:t>
            </a:r>
            <a:r>
              <a:rPr kumimoji="1" lang="zh-CN" altLang="en-US" dirty="0"/>
              <a:t> </a:t>
            </a:r>
            <a:r>
              <a:rPr kumimoji="1" lang="en-US" altLang="zh-CN" dirty="0"/>
              <a:t>it,</a:t>
            </a:r>
            <a:r>
              <a:rPr kumimoji="1" lang="zh-CN" altLang="en-US" dirty="0"/>
              <a:t> </a:t>
            </a:r>
            <a:r>
              <a:rPr kumimoji="1" lang="en-US" altLang="zh-CN" dirty="0"/>
              <a:t>and</a:t>
            </a:r>
            <a:r>
              <a:rPr kumimoji="1" lang="zh-CN" altLang="en-US" dirty="0"/>
              <a:t> </a:t>
            </a:r>
            <a:r>
              <a:rPr kumimoji="1" lang="en-US" altLang="zh-CN" dirty="0"/>
              <a:t>apply</a:t>
            </a:r>
            <a:r>
              <a:rPr kumimoji="1" lang="zh-CN" altLang="en-US" dirty="0"/>
              <a:t> </a:t>
            </a:r>
            <a:r>
              <a:rPr kumimoji="1" lang="en-US" altLang="zh-CN" dirty="0"/>
              <a:t>the</a:t>
            </a:r>
            <a:r>
              <a:rPr kumimoji="1" lang="zh-CN" altLang="en-US" dirty="0"/>
              <a:t> </a:t>
            </a:r>
            <a:r>
              <a:rPr kumimoji="1" lang="en-US" altLang="zh-CN" dirty="0"/>
              <a:t>attention</a:t>
            </a:r>
            <a:r>
              <a:rPr kumimoji="1" lang="zh-CN" altLang="en-US" dirty="0"/>
              <a:t> </a:t>
            </a:r>
            <a:r>
              <a:rPr kumimoji="1" lang="en-US" altLang="zh-CN" dirty="0"/>
              <a:t>weight</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aggregation</a:t>
            </a:r>
            <a:r>
              <a:rPr kumimoji="1" lang="zh-CN" altLang="en-US" dirty="0"/>
              <a:t> </a:t>
            </a:r>
            <a:r>
              <a:rPr kumimoji="1" lang="en-US" altLang="zh-CN" dirty="0"/>
              <a:t>function.</a:t>
            </a:r>
            <a:endParaRPr kumimoji="1" lang="zh-CN" altLang="en-US" dirty="0"/>
          </a:p>
        </p:txBody>
      </p:sp>
      <p:sp>
        <p:nvSpPr>
          <p:cNvPr id="4" name="灯片编号占位符 3">
            <a:extLst>
              <a:ext uri="{FF2B5EF4-FFF2-40B4-BE49-F238E27FC236}">
                <a16:creationId xmlns:a16="http://schemas.microsoft.com/office/drawing/2014/main" id="{741F8C28-74B6-5B86-50CF-21E77FE9549D}"/>
              </a:ext>
            </a:extLst>
          </p:cNvPr>
          <p:cNvSpPr>
            <a:spLocks noGrp="1"/>
          </p:cNvSpPr>
          <p:nvPr>
            <p:ph type="sldNum" sz="quarter" idx="5"/>
          </p:nvPr>
        </p:nvSpPr>
        <p:spPr/>
        <p:txBody>
          <a:bodyPr/>
          <a:lstStyle/>
          <a:p>
            <a:fld id="{0920F1D6-C382-4D66-98D6-B9FDAEC8A00E}" type="slidenum">
              <a:rPr lang="en-US" smtClean="0"/>
              <a:t>32</a:t>
            </a:fld>
            <a:endParaRPr lang="en-US"/>
          </a:p>
        </p:txBody>
      </p:sp>
    </p:spTree>
    <p:extLst>
      <p:ext uri="{BB962C8B-B14F-4D97-AF65-F5344CB8AC3E}">
        <p14:creationId xmlns:p14="http://schemas.microsoft.com/office/powerpoint/2010/main" val="19356515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1E5CD-F5F9-4038-FFCA-AAE944B66A1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8EFB763-BFEE-D713-2085-63F3CC82F61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2700CF7-886F-D4CD-E433-69EC3D0AD758}"/>
              </a:ext>
            </a:extLst>
          </p:cNvPr>
          <p:cNvSpPr>
            <a:spLocks noGrp="1"/>
          </p:cNvSpPr>
          <p:nvPr>
            <p:ph type="body" idx="1"/>
          </p:nvPr>
        </p:nvSpPr>
        <p:spPr/>
        <p:txBody>
          <a:bodyPr/>
          <a:lstStyle/>
          <a:p>
            <a:r>
              <a:rPr kumimoji="1" lang="en-US" altLang="zh-CN" dirty="0"/>
              <a:t>GNN</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used</a:t>
            </a:r>
            <a:r>
              <a:rPr kumimoji="1" lang="zh-CN" altLang="en-US" dirty="0"/>
              <a:t> </a:t>
            </a:r>
            <a:r>
              <a:rPr kumimoji="1" lang="en-US" altLang="zh-CN" dirty="0"/>
              <a:t>to</a:t>
            </a:r>
            <a:r>
              <a:rPr kumimoji="1" lang="zh-CN" altLang="en-US" dirty="0"/>
              <a:t> </a:t>
            </a:r>
            <a:r>
              <a:rPr kumimoji="1" lang="en-US" altLang="zh-CN" dirty="0"/>
              <a:t>learn</a:t>
            </a:r>
            <a:r>
              <a:rPr kumimoji="1" lang="zh-CN" altLang="en-US" dirty="0"/>
              <a:t> </a:t>
            </a:r>
            <a:r>
              <a:rPr kumimoji="1" lang="en-US" altLang="zh-CN" dirty="0"/>
              <a:t>the</a:t>
            </a:r>
            <a:r>
              <a:rPr kumimoji="1" lang="zh-CN" altLang="en-US" dirty="0"/>
              <a:t> </a:t>
            </a:r>
            <a:r>
              <a:rPr kumimoji="1" lang="en-US" altLang="zh-CN" dirty="0"/>
              <a:t>embedding</a:t>
            </a:r>
            <a:r>
              <a:rPr kumimoji="1" lang="zh-CN" altLang="en-US" dirty="0"/>
              <a:t> </a:t>
            </a:r>
            <a:r>
              <a:rPr kumimoji="1" lang="en-US" altLang="zh-CN" dirty="0"/>
              <a:t>of</a:t>
            </a:r>
            <a:r>
              <a:rPr kumimoji="1" lang="zh-CN" altLang="en-US" dirty="0"/>
              <a:t> </a:t>
            </a:r>
            <a:r>
              <a:rPr kumimoji="1" lang="en-US" altLang="zh-CN" dirty="0"/>
              <a:t>all</a:t>
            </a:r>
            <a:r>
              <a:rPr kumimoji="1" lang="zh-CN" altLang="en-US" dirty="0"/>
              <a:t> </a:t>
            </a:r>
            <a:r>
              <a:rPr kumimoji="1" lang="en-US" altLang="zh-CN" dirty="0"/>
              <a:t>nodes</a:t>
            </a:r>
            <a:r>
              <a:rPr kumimoji="1" lang="zh-CN" altLang="en-US" dirty="0"/>
              <a:t> </a:t>
            </a:r>
            <a:r>
              <a:rPr kumimoji="1" lang="en-US" altLang="zh-CN" dirty="0"/>
              <a:t>in</a:t>
            </a:r>
            <a:r>
              <a:rPr kumimoji="1" lang="zh-CN" altLang="en-US" dirty="0"/>
              <a:t> </a:t>
            </a:r>
            <a:r>
              <a:rPr kumimoji="1" lang="en-US" altLang="zh-CN" dirty="0"/>
              <a:t>a</a:t>
            </a:r>
            <a:r>
              <a:rPr kumimoji="1" lang="zh-CN" altLang="en-US" dirty="0"/>
              <a:t> </a:t>
            </a:r>
            <a:r>
              <a:rPr kumimoji="1" lang="en-US" altLang="zh-CN" dirty="0"/>
              <a:t>network,</a:t>
            </a:r>
            <a:r>
              <a:rPr kumimoji="1" lang="zh-CN" altLang="en-US" dirty="0"/>
              <a:t> </a:t>
            </a:r>
            <a:r>
              <a:rPr kumimoji="1" lang="en-US" altLang="zh-CN" dirty="0"/>
              <a:t>and</a:t>
            </a:r>
            <a:r>
              <a:rPr kumimoji="1" lang="zh-CN" altLang="en-US" dirty="0"/>
              <a:t> </a:t>
            </a:r>
            <a:r>
              <a:rPr kumimoji="1" lang="en-US" altLang="zh-CN" dirty="0"/>
              <a:t>then</a:t>
            </a:r>
            <a:r>
              <a:rPr kumimoji="1" lang="zh-CN" altLang="en-US" dirty="0"/>
              <a:t> </a:t>
            </a:r>
            <a:r>
              <a:rPr kumimoji="1" lang="en-US" altLang="zh-CN" dirty="0"/>
              <a:t>perform</a:t>
            </a:r>
            <a:r>
              <a:rPr kumimoji="1" lang="zh-CN" altLang="en-US" dirty="0"/>
              <a:t> </a:t>
            </a:r>
            <a:r>
              <a:rPr kumimoji="1" lang="en-US" altLang="zh-CN" dirty="0"/>
              <a:t>different</a:t>
            </a:r>
            <a:r>
              <a:rPr kumimoji="1" lang="zh-CN" altLang="en-US" dirty="0"/>
              <a:t> </a:t>
            </a:r>
            <a:r>
              <a:rPr kumimoji="1" lang="en-US" altLang="zh-CN" dirty="0"/>
              <a:t>tasks</a:t>
            </a:r>
            <a:r>
              <a:rPr kumimoji="1" lang="zh-CN" altLang="en-US" dirty="0"/>
              <a:t> </a:t>
            </a:r>
            <a:r>
              <a:rPr kumimoji="1" lang="en-US" altLang="zh-CN" dirty="0"/>
              <a:t>depending</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prediction</a:t>
            </a:r>
            <a:r>
              <a:rPr kumimoji="1" lang="zh-CN" altLang="en-US" dirty="0"/>
              <a:t> </a:t>
            </a:r>
            <a:r>
              <a:rPr kumimoji="1" lang="en-US" altLang="zh-CN" dirty="0"/>
              <a:t>head</a:t>
            </a:r>
            <a:r>
              <a:rPr kumimoji="1" lang="zh-CN" altLang="en-US" dirty="0"/>
              <a:t> </a:t>
            </a:r>
            <a:r>
              <a:rPr kumimoji="1" lang="en-US" altLang="zh-CN" dirty="0"/>
              <a:t>added</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graph</a:t>
            </a:r>
            <a:r>
              <a:rPr kumimoji="1" lang="zh-CN" altLang="en-US" dirty="0"/>
              <a:t> </a:t>
            </a:r>
            <a:r>
              <a:rPr kumimoji="1" lang="en-US" altLang="zh-CN" dirty="0"/>
              <a:t>convolutional</a:t>
            </a:r>
            <a:r>
              <a:rPr kumimoji="1" lang="zh-CN" altLang="en-US" dirty="0"/>
              <a:t> </a:t>
            </a:r>
            <a:r>
              <a:rPr kumimoji="1" lang="en-US" altLang="zh-CN" dirty="0"/>
              <a:t>layer.</a:t>
            </a:r>
            <a:endParaRPr kumimoji="1" lang="zh-CN" altLang="en-US" dirty="0"/>
          </a:p>
        </p:txBody>
      </p:sp>
      <p:sp>
        <p:nvSpPr>
          <p:cNvPr id="4" name="灯片编号占位符 3">
            <a:extLst>
              <a:ext uri="{FF2B5EF4-FFF2-40B4-BE49-F238E27FC236}">
                <a16:creationId xmlns:a16="http://schemas.microsoft.com/office/drawing/2014/main" id="{068D9DFF-383D-B67C-965B-66DAC55889A7}"/>
              </a:ext>
            </a:extLst>
          </p:cNvPr>
          <p:cNvSpPr>
            <a:spLocks noGrp="1"/>
          </p:cNvSpPr>
          <p:nvPr>
            <p:ph type="sldNum" sz="quarter" idx="5"/>
          </p:nvPr>
        </p:nvSpPr>
        <p:spPr/>
        <p:txBody>
          <a:bodyPr/>
          <a:lstStyle/>
          <a:p>
            <a:fld id="{0920F1D6-C382-4D66-98D6-B9FDAEC8A00E}" type="slidenum">
              <a:rPr lang="en-US" smtClean="0"/>
              <a:t>33</a:t>
            </a:fld>
            <a:endParaRPr lang="en-US"/>
          </a:p>
        </p:txBody>
      </p:sp>
    </p:spTree>
    <p:extLst>
      <p:ext uri="{BB962C8B-B14F-4D97-AF65-F5344CB8AC3E}">
        <p14:creationId xmlns:p14="http://schemas.microsoft.com/office/powerpoint/2010/main" val="25454867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D96D9-AA3F-EB94-88B2-9DF8B57AC55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4B4E613-955F-70C1-FFE3-B72E85B656D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B6AFD97-6CE2-37DD-58EB-D1F99F53E06E}"/>
              </a:ext>
            </a:extLst>
          </p:cNvPr>
          <p:cNvSpPr>
            <a:spLocks noGrp="1"/>
          </p:cNvSpPr>
          <p:nvPr>
            <p:ph type="body" idx="1"/>
          </p:nvPr>
        </p:nvSpPr>
        <p:spPr/>
        <p:txBody>
          <a:bodyPr/>
          <a:lstStyle/>
          <a:p>
            <a:r>
              <a:rPr kumimoji="1" lang="en-US" altLang="zh-CN" dirty="0"/>
              <a:t>As</a:t>
            </a:r>
            <a:r>
              <a:rPr kumimoji="1" lang="zh-CN" altLang="en-US" dirty="0"/>
              <a:t> </a:t>
            </a:r>
            <a:r>
              <a:rPr kumimoji="1" lang="en-US" altLang="zh-CN" dirty="0"/>
              <a:t>one</a:t>
            </a:r>
            <a:r>
              <a:rPr kumimoji="1" lang="zh-CN" altLang="en-US" dirty="0"/>
              <a:t> </a:t>
            </a:r>
            <a:r>
              <a:rPr kumimoji="1" lang="en-US" altLang="zh-CN" dirty="0"/>
              <a:t>molecule</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represented</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graph,</a:t>
            </a:r>
            <a:r>
              <a:rPr kumimoji="1" lang="zh-CN" altLang="en-US" dirty="0"/>
              <a:t> </a:t>
            </a:r>
            <a:r>
              <a:rPr kumimoji="1" lang="en-US" altLang="zh-CN" dirty="0"/>
              <a:t>you</a:t>
            </a:r>
            <a:r>
              <a:rPr kumimoji="1" lang="zh-CN" altLang="en-US" dirty="0"/>
              <a:t> </a:t>
            </a:r>
            <a:r>
              <a:rPr kumimoji="1" lang="en-US" altLang="zh-CN" dirty="0"/>
              <a:t>can</a:t>
            </a:r>
            <a:r>
              <a:rPr kumimoji="1" lang="zh-CN" altLang="en-US" dirty="0"/>
              <a:t> </a:t>
            </a:r>
            <a:r>
              <a:rPr kumimoji="1" lang="en-US" altLang="zh-CN" dirty="0"/>
              <a:t>combine</a:t>
            </a:r>
            <a:r>
              <a:rPr kumimoji="1" lang="zh-CN" altLang="en-US" dirty="0"/>
              <a:t> </a:t>
            </a:r>
            <a:r>
              <a:rPr kumimoji="1" lang="en-US" altLang="zh-CN" dirty="0"/>
              <a:t>with</a:t>
            </a:r>
            <a:r>
              <a:rPr kumimoji="1" lang="zh-CN" altLang="en-US" dirty="0"/>
              <a:t> </a:t>
            </a:r>
            <a:r>
              <a:rPr kumimoji="1" lang="en-US" altLang="zh-CN" dirty="0"/>
              <a:t>other</a:t>
            </a:r>
            <a:r>
              <a:rPr kumimoji="1" lang="zh-CN" altLang="en-US" dirty="0"/>
              <a:t> </a:t>
            </a:r>
            <a:r>
              <a:rPr kumimoji="1" lang="en-US" altLang="zh-CN" dirty="0"/>
              <a:t>features</a:t>
            </a:r>
            <a:r>
              <a:rPr kumimoji="1" lang="zh-CN" altLang="en-US" dirty="0"/>
              <a:t> </a:t>
            </a:r>
            <a:r>
              <a:rPr kumimoji="1" lang="en-US" altLang="zh-CN" dirty="0"/>
              <a:t>to</a:t>
            </a:r>
            <a:r>
              <a:rPr kumimoji="1" lang="zh-CN" altLang="en-US" dirty="0"/>
              <a:t> </a:t>
            </a:r>
            <a:r>
              <a:rPr kumimoji="1" lang="en-US" altLang="zh-CN" dirty="0"/>
              <a:t>learn</a:t>
            </a:r>
            <a:r>
              <a:rPr kumimoji="1" lang="zh-CN" altLang="en-US" dirty="0"/>
              <a:t> </a:t>
            </a:r>
            <a:r>
              <a:rPr kumimoji="1" lang="en-US" altLang="zh-CN" dirty="0"/>
              <a:t>an</a:t>
            </a:r>
            <a:r>
              <a:rPr kumimoji="1" lang="zh-CN" altLang="en-US" dirty="0"/>
              <a:t> </a:t>
            </a:r>
            <a:r>
              <a:rPr kumimoji="1" lang="en-US" altLang="zh-CN" dirty="0"/>
              <a:t>embedding</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molecule</a:t>
            </a:r>
            <a:r>
              <a:rPr kumimoji="1" lang="zh-CN" altLang="en-US" dirty="0"/>
              <a:t> </a:t>
            </a:r>
            <a:r>
              <a:rPr kumimoji="1" lang="en-US" altLang="zh-CN" dirty="0"/>
              <a:t>and</a:t>
            </a:r>
            <a:r>
              <a:rPr kumimoji="1" lang="zh-CN" altLang="en-US" dirty="0"/>
              <a:t> </a:t>
            </a:r>
            <a:r>
              <a:rPr kumimoji="1" lang="en-US" altLang="zh-CN" dirty="0"/>
              <a:t>use</a:t>
            </a:r>
            <a:r>
              <a:rPr kumimoji="1" lang="zh-CN" altLang="en-US" dirty="0"/>
              <a:t> </a:t>
            </a:r>
            <a:r>
              <a:rPr kumimoji="1" lang="en-US" altLang="zh-CN" dirty="0"/>
              <a:t>it</a:t>
            </a:r>
            <a:r>
              <a:rPr kumimoji="1" lang="zh-CN" altLang="en-US" dirty="0"/>
              <a:t> </a:t>
            </a:r>
            <a:r>
              <a:rPr kumimoji="1" lang="en-US" altLang="zh-CN" dirty="0"/>
              <a:t>to</a:t>
            </a:r>
            <a:r>
              <a:rPr kumimoji="1" lang="zh-CN" altLang="en-US" dirty="0"/>
              <a:t> </a:t>
            </a:r>
            <a:r>
              <a:rPr kumimoji="1" lang="en-US" altLang="zh-CN" dirty="0"/>
              <a:t>perform</a:t>
            </a:r>
            <a:r>
              <a:rPr kumimoji="1" lang="zh-CN" altLang="en-US" dirty="0"/>
              <a:t> </a:t>
            </a:r>
            <a:r>
              <a:rPr kumimoji="1" lang="en-US" altLang="zh-CN" dirty="0"/>
              <a:t>prediction.</a:t>
            </a:r>
            <a:r>
              <a:rPr kumimoji="1" lang="zh-CN" altLang="en-US" dirty="0"/>
              <a:t> </a:t>
            </a:r>
            <a:r>
              <a:rPr kumimoji="1" lang="en-US" altLang="zh-CN" dirty="0"/>
              <a:t>Predict</a:t>
            </a:r>
            <a:r>
              <a:rPr kumimoji="1" lang="zh-CN" altLang="en-US" dirty="0"/>
              <a:t> </a:t>
            </a:r>
            <a:r>
              <a:rPr kumimoji="1" lang="en-US" altLang="zh-CN" dirty="0"/>
              <a:t>carcinogenicity.</a:t>
            </a:r>
            <a:r>
              <a:rPr kumimoji="1" lang="zh-CN" altLang="en-US" dirty="0"/>
              <a:t> </a:t>
            </a:r>
            <a:r>
              <a:rPr kumimoji="1" lang="en-US" altLang="zh-CN" dirty="0"/>
              <a:t>Hot</a:t>
            </a:r>
            <a:r>
              <a:rPr kumimoji="1" lang="zh-CN" altLang="en-US" dirty="0"/>
              <a:t> </a:t>
            </a:r>
            <a:r>
              <a:rPr kumimoji="1" lang="en-US" altLang="zh-CN" dirty="0"/>
              <a:t>topic</a:t>
            </a:r>
            <a:r>
              <a:rPr kumimoji="1" lang="zh-CN" altLang="en-US" dirty="0"/>
              <a:t> </a:t>
            </a:r>
            <a:r>
              <a:rPr kumimoji="1" lang="en-US" altLang="zh-CN" dirty="0"/>
              <a:t>in</a:t>
            </a:r>
            <a:r>
              <a:rPr kumimoji="1" lang="zh-CN" altLang="en-US" dirty="0"/>
              <a:t> </a:t>
            </a:r>
            <a:r>
              <a:rPr kumimoji="1" lang="en-US" altLang="zh-CN" dirty="0"/>
              <a:t>drug</a:t>
            </a:r>
            <a:r>
              <a:rPr kumimoji="1" lang="zh-CN" altLang="en-US" dirty="0"/>
              <a:t> </a:t>
            </a:r>
            <a:r>
              <a:rPr kumimoji="1" lang="en-US" altLang="zh-CN" dirty="0"/>
              <a:t>discovery.</a:t>
            </a:r>
            <a:endParaRPr kumimoji="1" lang="zh-CN" altLang="en-US" dirty="0"/>
          </a:p>
        </p:txBody>
      </p:sp>
      <p:sp>
        <p:nvSpPr>
          <p:cNvPr id="4" name="灯片编号占位符 3">
            <a:extLst>
              <a:ext uri="{FF2B5EF4-FFF2-40B4-BE49-F238E27FC236}">
                <a16:creationId xmlns:a16="http://schemas.microsoft.com/office/drawing/2014/main" id="{2FB0260B-F1B9-56CB-D271-DF41C8D053B1}"/>
              </a:ext>
            </a:extLst>
          </p:cNvPr>
          <p:cNvSpPr>
            <a:spLocks noGrp="1"/>
          </p:cNvSpPr>
          <p:nvPr>
            <p:ph type="sldNum" sz="quarter" idx="5"/>
          </p:nvPr>
        </p:nvSpPr>
        <p:spPr/>
        <p:txBody>
          <a:bodyPr/>
          <a:lstStyle/>
          <a:p>
            <a:fld id="{0920F1D6-C382-4D66-98D6-B9FDAEC8A00E}" type="slidenum">
              <a:rPr lang="en-US" smtClean="0"/>
              <a:t>34</a:t>
            </a:fld>
            <a:endParaRPr lang="en-US"/>
          </a:p>
        </p:txBody>
      </p:sp>
    </p:spTree>
    <p:extLst>
      <p:ext uri="{BB962C8B-B14F-4D97-AF65-F5344CB8AC3E}">
        <p14:creationId xmlns:p14="http://schemas.microsoft.com/office/powerpoint/2010/main" val="25787108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394DF-E8BC-E324-A78B-2000D907F2D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ABBB1AB-D929-E586-9851-65676262C88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CAF2486-E7AC-52E9-75D5-03503C3787F9}"/>
              </a:ext>
            </a:extLst>
          </p:cNvPr>
          <p:cNvSpPr>
            <a:spLocks noGrp="1"/>
          </p:cNvSpPr>
          <p:nvPr>
            <p:ph type="body" idx="1"/>
          </p:nvPr>
        </p:nvSpPr>
        <p:spPr/>
        <p:txBody>
          <a:bodyPr/>
          <a:lstStyle/>
          <a:p>
            <a:r>
              <a:rPr kumimoji="1" lang="en-US" altLang="zh-CN" dirty="0"/>
              <a:t>Cells</a:t>
            </a:r>
            <a:r>
              <a:rPr kumimoji="1" lang="zh-CN" altLang="en-US" dirty="0"/>
              <a:t> </a:t>
            </a:r>
            <a:r>
              <a:rPr kumimoji="1" lang="en-US" altLang="zh-CN" dirty="0"/>
              <a:t>will</a:t>
            </a:r>
            <a:r>
              <a:rPr kumimoji="1" lang="zh-CN" altLang="en-US" dirty="0"/>
              <a:t> </a:t>
            </a:r>
            <a:r>
              <a:rPr kumimoji="1" lang="en-US" altLang="zh-CN" dirty="0"/>
              <a:t>be</a:t>
            </a:r>
            <a:r>
              <a:rPr kumimoji="1" lang="zh-CN" altLang="en-US" dirty="0"/>
              <a:t> </a:t>
            </a:r>
            <a:r>
              <a:rPr kumimoji="1" lang="en-US" altLang="zh-CN" dirty="0"/>
              <a:t>connected</a:t>
            </a:r>
            <a:r>
              <a:rPr kumimoji="1" lang="zh-CN" altLang="en-US" dirty="0"/>
              <a:t> </a:t>
            </a:r>
            <a:r>
              <a:rPr kumimoji="1" lang="en-US" altLang="zh-CN" dirty="0"/>
              <a:t>to</a:t>
            </a:r>
            <a:r>
              <a:rPr kumimoji="1" lang="zh-CN" altLang="en-US" dirty="0"/>
              <a:t> </a:t>
            </a:r>
            <a:r>
              <a:rPr kumimoji="1" lang="en-US" altLang="zh-CN" dirty="0"/>
              <a:t>a</a:t>
            </a:r>
            <a:r>
              <a:rPr kumimoji="1" lang="zh-CN" altLang="en-US" dirty="0"/>
              <a:t> </a:t>
            </a:r>
            <a:r>
              <a:rPr kumimoji="1" lang="en-US" altLang="zh-CN" dirty="0"/>
              <a:t>graph</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their</a:t>
            </a:r>
            <a:r>
              <a:rPr kumimoji="1" lang="zh-CN" altLang="en-US" dirty="0"/>
              <a:t> </a:t>
            </a:r>
            <a:r>
              <a:rPr kumimoji="1" lang="en-US" altLang="zh-CN" dirty="0"/>
              <a:t>gene</a:t>
            </a:r>
            <a:r>
              <a:rPr kumimoji="1" lang="zh-CN" altLang="en-US" dirty="0"/>
              <a:t> </a:t>
            </a:r>
            <a:r>
              <a:rPr kumimoji="1" lang="en-US" altLang="zh-CN" dirty="0"/>
              <a:t>expression</a:t>
            </a:r>
            <a:r>
              <a:rPr kumimoji="1" lang="zh-CN" altLang="en-US" dirty="0"/>
              <a:t> </a:t>
            </a:r>
            <a:r>
              <a:rPr kumimoji="1" lang="en-US" altLang="zh-CN" dirty="0"/>
              <a:t>profile</a:t>
            </a:r>
            <a:r>
              <a:rPr kumimoji="1" lang="zh-CN" altLang="en-US" dirty="0"/>
              <a:t> </a:t>
            </a:r>
            <a:r>
              <a:rPr kumimoji="1" lang="en-US" altLang="zh-CN" dirty="0"/>
              <a:t>similarity,</a:t>
            </a:r>
            <a:r>
              <a:rPr kumimoji="1" lang="zh-CN" altLang="en-US" dirty="0"/>
              <a:t> </a:t>
            </a:r>
            <a:r>
              <a:rPr kumimoji="1" lang="en-US" altLang="zh-CN" dirty="0"/>
              <a:t>and</a:t>
            </a:r>
            <a:r>
              <a:rPr kumimoji="1" lang="zh-CN" altLang="en-US" dirty="0"/>
              <a:t> </a:t>
            </a:r>
            <a:r>
              <a:rPr kumimoji="1" lang="en-US" altLang="zh-CN" dirty="0"/>
              <a:t>classify</a:t>
            </a:r>
            <a:r>
              <a:rPr kumimoji="1" lang="zh-CN" altLang="en-US" dirty="0"/>
              <a:t> </a:t>
            </a:r>
            <a:r>
              <a:rPr kumimoji="1" lang="en-US" altLang="zh-CN" dirty="0"/>
              <a:t>their</a:t>
            </a:r>
            <a:r>
              <a:rPr kumimoji="1" lang="zh-CN" altLang="en-US" dirty="0"/>
              <a:t> </a:t>
            </a:r>
            <a:r>
              <a:rPr kumimoji="1" lang="en-US" altLang="zh-CN" dirty="0"/>
              <a:t>cell-type</a:t>
            </a:r>
            <a:r>
              <a:rPr kumimoji="1" lang="zh-CN" altLang="en-US" dirty="0"/>
              <a:t> </a:t>
            </a:r>
            <a:r>
              <a:rPr kumimoji="1" lang="en-US" altLang="zh-CN" dirty="0"/>
              <a:t>by</a:t>
            </a:r>
            <a:r>
              <a:rPr kumimoji="1" lang="zh-CN" altLang="en-US" dirty="0"/>
              <a:t> </a:t>
            </a:r>
            <a:r>
              <a:rPr kumimoji="1" lang="en-US" altLang="zh-CN" dirty="0"/>
              <a:t>connection</a:t>
            </a:r>
            <a:r>
              <a:rPr kumimoji="1" lang="zh-CN" altLang="en-US" dirty="0"/>
              <a:t> </a:t>
            </a:r>
            <a:r>
              <a:rPr kumimoji="1" lang="en-US" altLang="zh-CN" dirty="0"/>
              <a:t>to</a:t>
            </a:r>
            <a:r>
              <a:rPr kumimoji="1" lang="zh-CN" altLang="en-US" dirty="0"/>
              <a:t> </a:t>
            </a:r>
            <a:r>
              <a:rPr kumimoji="1" lang="en-US" altLang="zh-CN" dirty="0"/>
              <a:t>reference</a:t>
            </a:r>
            <a:r>
              <a:rPr kumimoji="1" lang="zh-CN" altLang="en-US" dirty="0"/>
              <a:t> </a:t>
            </a:r>
            <a:r>
              <a:rPr kumimoji="1" lang="en-US" altLang="zh-CN" dirty="0"/>
              <a:t>data.</a:t>
            </a:r>
            <a:endParaRPr kumimoji="1" lang="zh-CN" altLang="en-US" dirty="0"/>
          </a:p>
        </p:txBody>
      </p:sp>
      <p:sp>
        <p:nvSpPr>
          <p:cNvPr id="4" name="灯片编号占位符 3">
            <a:extLst>
              <a:ext uri="{FF2B5EF4-FFF2-40B4-BE49-F238E27FC236}">
                <a16:creationId xmlns:a16="http://schemas.microsoft.com/office/drawing/2014/main" id="{EFEB10AD-F08D-13DC-1A6D-247598317E38}"/>
              </a:ext>
            </a:extLst>
          </p:cNvPr>
          <p:cNvSpPr>
            <a:spLocks noGrp="1"/>
          </p:cNvSpPr>
          <p:nvPr>
            <p:ph type="sldNum" sz="quarter" idx="5"/>
          </p:nvPr>
        </p:nvSpPr>
        <p:spPr/>
        <p:txBody>
          <a:bodyPr/>
          <a:lstStyle/>
          <a:p>
            <a:fld id="{0920F1D6-C382-4D66-98D6-B9FDAEC8A00E}" type="slidenum">
              <a:rPr lang="en-US" smtClean="0"/>
              <a:t>35</a:t>
            </a:fld>
            <a:endParaRPr lang="en-US"/>
          </a:p>
        </p:txBody>
      </p:sp>
    </p:spTree>
    <p:extLst>
      <p:ext uri="{BB962C8B-B14F-4D97-AF65-F5344CB8AC3E}">
        <p14:creationId xmlns:p14="http://schemas.microsoft.com/office/powerpoint/2010/main" val="34005938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CF602-99BE-6142-63F3-DCCD6E89250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9E4EF41-BFA4-988C-DE9D-6A4145B9243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2E27155-F118-08B3-0EA2-09869038E833}"/>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5B75BFCC-439F-ED89-4B79-9DF45F51C606}"/>
              </a:ext>
            </a:extLst>
          </p:cNvPr>
          <p:cNvSpPr>
            <a:spLocks noGrp="1"/>
          </p:cNvSpPr>
          <p:nvPr>
            <p:ph type="sldNum" sz="quarter" idx="5"/>
          </p:nvPr>
        </p:nvSpPr>
        <p:spPr/>
        <p:txBody>
          <a:bodyPr/>
          <a:lstStyle/>
          <a:p>
            <a:fld id="{0920F1D6-C382-4D66-98D6-B9FDAEC8A00E}" type="slidenum">
              <a:rPr lang="en-US" smtClean="0"/>
              <a:t>36</a:t>
            </a:fld>
            <a:endParaRPr lang="en-US"/>
          </a:p>
        </p:txBody>
      </p:sp>
    </p:spTree>
    <p:extLst>
      <p:ext uri="{BB962C8B-B14F-4D97-AF65-F5344CB8AC3E}">
        <p14:creationId xmlns:p14="http://schemas.microsoft.com/office/powerpoint/2010/main" val="3001632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4C0FE-551C-AD04-1065-B409711EA48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F7982E4-C1CA-B7AE-FD65-8DA8870D849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CEBE6FB-8175-ECE5-5C32-8A7A1F81EE23}"/>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21A56BAA-FB33-C636-E59F-4AE45C3E7F6E}"/>
              </a:ext>
            </a:extLst>
          </p:cNvPr>
          <p:cNvSpPr>
            <a:spLocks noGrp="1"/>
          </p:cNvSpPr>
          <p:nvPr>
            <p:ph type="sldNum" sz="quarter" idx="5"/>
          </p:nvPr>
        </p:nvSpPr>
        <p:spPr/>
        <p:txBody>
          <a:bodyPr/>
          <a:lstStyle/>
          <a:p>
            <a:fld id="{0920F1D6-C382-4D66-98D6-B9FDAEC8A00E}" type="slidenum">
              <a:rPr lang="en-US" smtClean="0"/>
              <a:t>37</a:t>
            </a:fld>
            <a:endParaRPr lang="en-US"/>
          </a:p>
        </p:txBody>
      </p:sp>
    </p:spTree>
    <p:extLst>
      <p:ext uri="{BB962C8B-B14F-4D97-AF65-F5344CB8AC3E}">
        <p14:creationId xmlns:p14="http://schemas.microsoft.com/office/powerpoint/2010/main" val="1202078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11C7D-AF13-76ED-39BE-17C72C52DBF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FF28E1F-06CD-EBBC-7EE6-93C063C51E2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6B1B5B2-B922-4E4D-46DA-4FEA6F0A3886}"/>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CCECFDE1-5E6A-2E72-4A3C-B97E42C18CFC}"/>
              </a:ext>
            </a:extLst>
          </p:cNvPr>
          <p:cNvSpPr>
            <a:spLocks noGrp="1"/>
          </p:cNvSpPr>
          <p:nvPr>
            <p:ph type="sldNum" sz="quarter" idx="5"/>
          </p:nvPr>
        </p:nvSpPr>
        <p:spPr/>
        <p:txBody>
          <a:bodyPr/>
          <a:lstStyle/>
          <a:p>
            <a:fld id="{0920F1D6-C382-4D66-98D6-B9FDAEC8A00E}" type="slidenum">
              <a:rPr lang="en-US" smtClean="0"/>
              <a:t>38</a:t>
            </a:fld>
            <a:endParaRPr lang="en-US"/>
          </a:p>
        </p:txBody>
      </p:sp>
    </p:spTree>
    <p:extLst>
      <p:ext uri="{BB962C8B-B14F-4D97-AF65-F5344CB8AC3E}">
        <p14:creationId xmlns:p14="http://schemas.microsoft.com/office/powerpoint/2010/main" val="3023853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B0C4A-FD34-1E3B-A897-4BD215C07CB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B08BC14-8FEC-66C1-6D19-712D4D340D1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EEC74F5-5D2B-E2FB-BEFE-33B5277D3669}"/>
              </a:ext>
            </a:extLst>
          </p:cNvPr>
          <p:cNvSpPr>
            <a:spLocks noGrp="1"/>
          </p:cNvSpPr>
          <p:nvPr>
            <p:ph type="body" idx="1"/>
          </p:nvPr>
        </p:nvSpPr>
        <p:spPr/>
        <p:txBody>
          <a:bodyPr/>
          <a:lstStyle/>
          <a:p>
            <a:r>
              <a:rPr kumimoji="1" lang="en-US" altLang="zh-CN" dirty="0"/>
              <a:t>Cells</a:t>
            </a:r>
            <a:r>
              <a:rPr kumimoji="1" lang="zh-CN" altLang="en-US" dirty="0"/>
              <a:t> </a:t>
            </a:r>
            <a:r>
              <a:rPr kumimoji="1" lang="en-US" altLang="zh-CN" dirty="0"/>
              <a:t>will</a:t>
            </a:r>
            <a:r>
              <a:rPr kumimoji="1" lang="zh-CN" altLang="en-US" dirty="0"/>
              <a:t> </a:t>
            </a:r>
            <a:r>
              <a:rPr kumimoji="1" lang="en-US" altLang="zh-CN" dirty="0"/>
              <a:t>be</a:t>
            </a:r>
            <a:r>
              <a:rPr kumimoji="1" lang="zh-CN" altLang="en-US" dirty="0"/>
              <a:t> </a:t>
            </a:r>
            <a:r>
              <a:rPr kumimoji="1" lang="en-US" altLang="zh-CN" dirty="0"/>
              <a:t>connected</a:t>
            </a:r>
            <a:r>
              <a:rPr kumimoji="1" lang="zh-CN" altLang="en-US" dirty="0"/>
              <a:t> </a:t>
            </a:r>
            <a:r>
              <a:rPr kumimoji="1" lang="en-US" altLang="zh-CN" dirty="0"/>
              <a:t>to</a:t>
            </a:r>
            <a:r>
              <a:rPr kumimoji="1" lang="zh-CN" altLang="en-US" dirty="0"/>
              <a:t> </a:t>
            </a:r>
            <a:r>
              <a:rPr kumimoji="1" lang="en-US" altLang="zh-CN" dirty="0"/>
              <a:t>a</a:t>
            </a:r>
            <a:r>
              <a:rPr kumimoji="1" lang="zh-CN" altLang="en-US" dirty="0"/>
              <a:t> </a:t>
            </a:r>
            <a:r>
              <a:rPr kumimoji="1" lang="en-US" altLang="zh-CN" dirty="0"/>
              <a:t>graph</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their</a:t>
            </a:r>
            <a:r>
              <a:rPr kumimoji="1" lang="zh-CN" altLang="en-US" dirty="0"/>
              <a:t> </a:t>
            </a:r>
            <a:r>
              <a:rPr kumimoji="1" lang="en-US" altLang="zh-CN" dirty="0"/>
              <a:t>gene</a:t>
            </a:r>
            <a:r>
              <a:rPr kumimoji="1" lang="zh-CN" altLang="en-US" dirty="0"/>
              <a:t> </a:t>
            </a:r>
            <a:r>
              <a:rPr kumimoji="1" lang="en-US" altLang="zh-CN" dirty="0"/>
              <a:t>expression</a:t>
            </a:r>
            <a:r>
              <a:rPr kumimoji="1" lang="zh-CN" altLang="en-US" dirty="0"/>
              <a:t> </a:t>
            </a:r>
            <a:r>
              <a:rPr kumimoji="1" lang="en-US" altLang="zh-CN" dirty="0"/>
              <a:t>profile</a:t>
            </a:r>
            <a:r>
              <a:rPr kumimoji="1" lang="zh-CN" altLang="en-US" dirty="0"/>
              <a:t> </a:t>
            </a:r>
            <a:r>
              <a:rPr kumimoji="1" lang="en-US" altLang="zh-CN" dirty="0"/>
              <a:t>similarity,</a:t>
            </a:r>
            <a:r>
              <a:rPr kumimoji="1" lang="zh-CN" altLang="en-US" dirty="0"/>
              <a:t> </a:t>
            </a:r>
            <a:r>
              <a:rPr kumimoji="1" lang="en-US" altLang="zh-CN" dirty="0"/>
              <a:t>and</a:t>
            </a:r>
            <a:r>
              <a:rPr kumimoji="1" lang="zh-CN" altLang="en-US" dirty="0"/>
              <a:t> </a:t>
            </a:r>
            <a:r>
              <a:rPr kumimoji="1" lang="en-US" altLang="zh-CN" dirty="0"/>
              <a:t>classify</a:t>
            </a:r>
            <a:r>
              <a:rPr kumimoji="1" lang="zh-CN" altLang="en-US" dirty="0"/>
              <a:t> </a:t>
            </a:r>
            <a:r>
              <a:rPr kumimoji="1" lang="en-US" altLang="zh-CN" dirty="0"/>
              <a:t>their</a:t>
            </a:r>
            <a:r>
              <a:rPr kumimoji="1" lang="zh-CN" altLang="en-US" dirty="0"/>
              <a:t> </a:t>
            </a:r>
            <a:r>
              <a:rPr kumimoji="1" lang="en-US" altLang="zh-CN" dirty="0"/>
              <a:t>cell-type</a:t>
            </a:r>
            <a:r>
              <a:rPr kumimoji="1" lang="zh-CN" altLang="en-US" dirty="0"/>
              <a:t> </a:t>
            </a:r>
            <a:r>
              <a:rPr kumimoji="1" lang="en-US" altLang="zh-CN" dirty="0"/>
              <a:t>by</a:t>
            </a:r>
            <a:r>
              <a:rPr kumimoji="1" lang="zh-CN" altLang="en-US" dirty="0"/>
              <a:t> </a:t>
            </a:r>
            <a:r>
              <a:rPr kumimoji="1" lang="en-US" altLang="zh-CN" dirty="0"/>
              <a:t>connection</a:t>
            </a:r>
            <a:r>
              <a:rPr kumimoji="1" lang="zh-CN" altLang="en-US" dirty="0"/>
              <a:t> </a:t>
            </a:r>
            <a:r>
              <a:rPr kumimoji="1" lang="en-US" altLang="zh-CN" dirty="0"/>
              <a:t>to</a:t>
            </a:r>
            <a:r>
              <a:rPr kumimoji="1" lang="zh-CN" altLang="en-US" dirty="0"/>
              <a:t> </a:t>
            </a:r>
            <a:r>
              <a:rPr kumimoji="1" lang="en-US" altLang="zh-CN" dirty="0"/>
              <a:t>reference</a:t>
            </a:r>
            <a:r>
              <a:rPr kumimoji="1" lang="zh-CN" altLang="en-US" dirty="0"/>
              <a:t> </a:t>
            </a:r>
            <a:r>
              <a:rPr kumimoji="1" lang="en-US" altLang="zh-CN" dirty="0"/>
              <a:t>data.</a:t>
            </a:r>
            <a:endParaRPr kumimoji="1" lang="zh-CN" altLang="en-US" dirty="0"/>
          </a:p>
        </p:txBody>
      </p:sp>
      <p:sp>
        <p:nvSpPr>
          <p:cNvPr id="4" name="灯片编号占位符 3">
            <a:extLst>
              <a:ext uri="{FF2B5EF4-FFF2-40B4-BE49-F238E27FC236}">
                <a16:creationId xmlns:a16="http://schemas.microsoft.com/office/drawing/2014/main" id="{CF60CC7C-2ACE-CD02-A43D-61CC0BC20086}"/>
              </a:ext>
            </a:extLst>
          </p:cNvPr>
          <p:cNvSpPr>
            <a:spLocks noGrp="1"/>
          </p:cNvSpPr>
          <p:nvPr>
            <p:ph type="sldNum" sz="quarter" idx="5"/>
          </p:nvPr>
        </p:nvSpPr>
        <p:spPr/>
        <p:txBody>
          <a:bodyPr/>
          <a:lstStyle/>
          <a:p>
            <a:fld id="{0920F1D6-C382-4D66-98D6-B9FDAEC8A00E}" type="slidenum">
              <a:rPr lang="en-US" smtClean="0"/>
              <a:t>39</a:t>
            </a:fld>
            <a:endParaRPr lang="en-US"/>
          </a:p>
        </p:txBody>
      </p:sp>
    </p:spTree>
    <p:extLst>
      <p:ext uri="{BB962C8B-B14F-4D97-AF65-F5344CB8AC3E}">
        <p14:creationId xmlns:p14="http://schemas.microsoft.com/office/powerpoint/2010/main" val="37300916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ACEBD-932C-4BCF-B25F-1EC503C980F0}"/>
              </a:ext>
            </a:extLst>
          </p:cNvPr>
          <p:cNvSpPr>
            <a:spLocks noGrp="1"/>
          </p:cNvSpPr>
          <p:nvPr>
            <p:ph type="ctrTitle"/>
          </p:nvPr>
        </p:nvSpPr>
        <p:spPr>
          <a:xfrm>
            <a:off x="1524000" y="2312777"/>
            <a:ext cx="9144000" cy="1197189"/>
          </a:xfrm>
          <a:prstGeom prst="rect">
            <a:avLst/>
          </a:prstGeom>
        </p:spPr>
        <p:txBody>
          <a:bodyPr anchor="b">
            <a:normAutofit/>
          </a:bodyPr>
          <a:lstStyle>
            <a:lvl1pPr algn="ctr">
              <a:defRPr sz="5400"/>
            </a:lvl1pPr>
          </a:lstStyle>
          <a:p>
            <a:r>
              <a:rPr lang="zh-CN" altLang="en-US"/>
              <a:t>单击此处编辑母版标题样式</a:t>
            </a:r>
            <a:endParaRPr lang="en-US"/>
          </a:p>
        </p:txBody>
      </p:sp>
      <p:sp>
        <p:nvSpPr>
          <p:cNvPr id="3" name="Subtitle 2">
            <a:extLst>
              <a:ext uri="{FF2B5EF4-FFF2-40B4-BE49-F238E27FC236}">
                <a16:creationId xmlns:a16="http://schemas.microsoft.com/office/drawing/2014/main" id="{50EAC6B5-3825-44C7-83FC-F2BB8762ECF6}"/>
              </a:ext>
            </a:extLst>
          </p:cNvPr>
          <p:cNvSpPr>
            <a:spLocks noGrp="1"/>
          </p:cNvSpPr>
          <p:nvPr>
            <p:ph type="subTitle" idx="1"/>
          </p:nvPr>
        </p:nvSpPr>
        <p:spPr>
          <a:xfrm>
            <a:off x="1524000" y="3602042"/>
            <a:ext cx="9144000" cy="1322387"/>
          </a:xfrm>
        </p:spPr>
        <p:txBody>
          <a:bodyPr/>
          <a:lstStyle>
            <a:lvl1pPr marL="0" indent="0" algn="ctr">
              <a:buNone/>
              <a:defRPr sz="2400" b="0">
                <a:solidFill>
                  <a:schemeClr val="accent1">
                    <a:lumMod val="60000"/>
                    <a:lumOff val="4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zh-CN" altLang="en-US"/>
              <a:t>单击此处编辑母版副标题样式</a:t>
            </a:r>
            <a:endParaRPr lang="en-US" dirty="0"/>
          </a:p>
        </p:txBody>
      </p:sp>
      <p:sp>
        <p:nvSpPr>
          <p:cNvPr id="6" name="Rectangle 5">
            <a:extLst>
              <a:ext uri="{FF2B5EF4-FFF2-40B4-BE49-F238E27FC236}">
                <a16:creationId xmlns:a16="http://schemas.microsoft.com/office/drawing/2014/main" id="{BB8C182D-99B5-08A1-8952-95333EFA635A}"/>
              </a:ext>
            </a:extLst>
          </p:cNvPr>
          <p:cNvSpPr/>
          <p:nvPr userDrawn="1"/>
        </p:nvSpPr>
        <p:spPr>
          <a:xfrm>
            <a:off x="0" y="6403145"/>
            <a:ext cx="12192000" cy="454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11547475" algn="l"/>
              </a:tabLst>
            </a:pPr>
            <a:r>
              <a:rPr lang="en-US" sz="2000" dirty="0">
                <a:ln>
                  <a:noFill/>
                </a:ln>
                <a:latin typeface="YaleNew" panose="02000602050000020003" pitchFamily="50" charset="0"/>
              </a:rPr>
              <a:t>Computational Biology and Bioinformatics</a:t>
            </a:r>
            <a:endParaRPr lang="en-US" sz="2000" b="0" dirty="0">
              <a:ln>
                <a:noFill/>
              </a:ln>
              <a:latin typeface="YaleNew" panose="02000602050000020003" pitchFamily="50" charset="0"/>
            </a:endParaRPr>
          </a:p>
        </p:txBody>
      </p:sp>
      <p:pic>
        <p:nvPicPr>
          <p:cNvPr id="5" name="Picture 4" descr="A computer screen with a dna strand&#10;&#10;Description automatically generated with low confidence">
            <a:extLst>
              <a:ext uri="{FF2B5EF4-FFF2-40B4-BE49-F238E27FC236}">
                <a16:creationId xmlns:a16="http://schemas.microsoft.com/office/drawing/2014/main" id="{52E05AFA-13A6-5ADC-00DD-B8CC5A05CF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22807" y="473455"/>
            <a:ext cx="2346386" cy="1649871"/>
          </a:xfrm>
          <a:prstGeom prst="rect">
            <a:avLst/>
          </a:prstGeom>
        </p:spPr>
      </p:pic>
    </p:spTree>
    <p:extLst>
      <p:ext uri="{BB962C8B-B14F-4D97-AF65-F5344CB8AC3E}">
        <p14:creationId xmlns:p14="http://schemas.microsoft.com/office/powerpoint/2010/main" val="2319927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60C0-13A8-445B-BDFF-ABD26AE8F3A9}"/>
              </a:ext>
            </a:extLst>
          </p:cNvPr>
          <p:cNvSpPr>
            <a:spLocks noGrp="1"/>
          </p:cNvSpPr>
          <p:nvPr>
            <p:ph type="title"/>
          </p:nvPr>
        </p:nvSpPr>
        <p:spPr>
          <a:xfrm>
            <a:off x="2" y="163419"/>
            <a:ext cx="12191997" cy="831026"/>
          </a:xfrm>
          <a:prstGeom prst="rect">
            <a:avLst/>
          </a:prstGeom>
          <a:noFill/>
        </p:spPr>
        <p:txBody>
          <a:bodyPr/>
          <a:lstStyle/>
          <a:p>
            <a:r>
              <a:rPr lang="zh-CN" altLang="en-US"/>
              <a:t>单击此处编辑母版标题样式</a:t>
            </a:r>
            <a:endParaRPr lang="en-US"/>
          </a:p>
        </p:txBody>
      </p:sp>
      <p:sp>
        <p:nvSpPr>
          <p:cNvPr id="8" name="Content Placeholder 2">
            <a:extLst>
              <a:ext uri="{FF2B5EF4-FFF2-40B4-BE49-F238E27FC236}">
                <a16:creationId xmlns:a16="http://schemas.microsoft.com/office/drawing/2014/main" id="{45FA04F5-2576-4325-9E02-8FBA942A1F2C}"/>
              </a:ext>
            </a:extLst>
          </p:cNvPr>
          <p:cNvSpPr>
            <a:spLocks noGrp="1"/>
          </p:cNvSpPr>
          <p:nvPr>
            <p:ph sz="half" idx="13"/>
          </p:nvPr>
        </p:nvSpPr>
        <p:spPr>
          <a:xfrm>
            <a:off x="347603" y="1152525"/>
            <a:ext cx="6840597" cy="5067300"/>
          </a:xfrm>
        </p:spPr>
        <p:txBody>
          <a:bodyPr>
            <a:normAutofit/>
          </a:bodyPr>
          <a:lstStyle>
            <a:lvl1pPr>
              <a:buClr>
                <a:schemeClr val="accent3">
                  <a:lumMod val="75000"/>
                </a:schemeClr>
              </a:buClr>
              <a:defRPr sz="2400"/>
            </a:lvl1pPr>
            <a:lvl2pPr>
              <a:buClr>
                <a:schemeClr val="accent3">
                  <a:lumMod val="50000"/>
                </a:schemeClr>
              </a:buClr>
              <a:defRPr sz="2000"/>
            </a:lvl2pPr>
            <a:lvl3pPr>
              <a:buClr>
                <a:schemeClr val="accent3">
                  <a:lumMod val="50000"/>
                </a:schemeClr>
              </a:buClr>
              <a:defRPr sz="1800"/>
            </a:lvl3pPr>
            <a:lvl4pPr>
              <a:buClr>
                <a:schemeClr val="accent3">
                  <a:lumMod val="50000"/>
                </a:schemeClr>
              </a:buClr>
              <a:defRPr sz="1600"/>
            </a:lvl4pPr>
            <a:lvl5pPr>
              <a:buClr>
                <a:schemeClr val="accent3">
                  <a:lumMod val="50000"/>
                </a:schemeClr>
              </a:buClr>
              <a:defRPr sz="1600"/>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Slide Number Placeholder 5">
            <a:extLst>
              <a:ext uri="{FF2B5EF4-FFF2-40B4-BE49-F238E27FC236}">
                <a16:creationId xmlns:a16="http://schemas.microsoft.com/office/drawing/2014/main" id="{8BC79112-4FBD-45BF-8672-1048332131C7}"/>
              </a:ext>
            </a:extLst>
          </p:cNvPr>
          <p:cNvSpPr>
            <a:spLocks noGrp="1"/>
          </p:cNvSpPr>
          <p:nvPr>
            <p:ph type="sldNum" sz="quarter" idx="12"/>
          </p:nvPr>
        </p:nvSpPr>
        <p:spPr>
          <a:xfrm>
            <a:off x="9372600" y="6447794"/>
            <a:ext cx="2743200" cy="365125"/>
          </a:xfrm>
          <a:prstGeom prst="rect">
            <a:avLst/>
          </a:prstGeom>
        </p:spPr>
        <p:txBody>
          <a:bodyPr/>
          <a:lstStyle>
            <a:lvl1pPr algn="r">
              <a:defRPr sz="2000">
                <a:solidFill>
                  <a:schemeClr val="bg1"/>
                </a:solidFill>
                <a:latin typeface="YaleNew" panose="02000602050000020003" pitchFamily="50" charset="0"/>
                <a:cs typeface="Times New Roman" panose="02020603050405020304" pitchFamily="18" charset="0"/>
              </a:defRPr>
            </a:lvl1pPr>
          </a:lstStyle>
          <a:p>
            <a:fld id="{5B845AD0-517D-4896-9FF5-447013E07349}" type="slidenum">
              <a:rPr lang="en-US" smtClean="0"/>
              <a:t>‹#›</a:t>
            </a:fld>
            <a:endParaRPr lang="en-US"/>
          </a:p>
        </p:txBody>
      </p:sp>
      <p:sp>
        <p:nvSpPr>
          <p:cNvPr id="6" name="Rectangle 5">
            <a:extLst>
              <a:ext uri="{FF2B5EF4-FFF2-40B4-BE49-F238E27FC236}">
                <a16:creationId xmlns:a16="http://schemas.microsoft.com/office/drawing/2014/main" id="{639D68D1-7555-43BC-97BC-ECC41921B98F}"/>
              </a:ext>
            </a:extLst>
          </p:cNvPr>
          <p:cNvSpPr/>
          <p:nvPr/>
        </p:nvSpPr>
        <p:spPr>
          <a:xfrm>
            <a:off x="0" y="6403149"/>
            <a:ext cx="12192000" cy="454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r>
              <a:rPr lang="en-US" sz="2000" dirty="0">
                <a:ln>
                  <a:noFill/>
                </a:ln>
                <a:latin typeface="YaleNew" panose="02000602050000020003" pitchFamily="50" charset="0"/>
              </a:rPr>
              <a:t>Computational Biology and Bioinformatics |	  </a:t>
            </a:r>
            <a:fld id="{C45BF93A-B1F2-4BE0-A328-208C98DD2A4D}" type="slidenum">
              <a:rPr lang="en-US" sz="2000" b="0" smtClean="0">
                <a:ln>
                  <a:noFill/>
                </a:ln>
                <a:latin typeface="YaleNew" panose="02000602050000020003" pitchFamily="50" charset="0"/>
              </a:rPr>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t>‹#›</a:t>
            </a:fld>
            <a:endParaRPr lang="en-US" sz="2000" b="0" dirty="0">
              <a:ln>
                <a:noFill/>
              </a:ln>
              <a:latin typeface="YaleNew" panose="02000602050000020003" pitchFamily="50" charset="0"/>
            </a:endParaRPr>
          </a:p>
        </p:txBody>
      </p:sp>
      <p:cxnSp>
        <p:nvCxnSpPr>
          <p:cNvPr id="9" name="Straight Connector 8">
            <a:extLst>
              <a:ext uri="{FF2B5EF4-FFF2-40B4-BE49-F238E27FC236}">
                <a16:creationId xmlns:a16="http://schemas.microsoft.com/office/drawing/2014/main" id="{89040E8F-1BF5-4ED3-8D53-0103F06E3963}"/>
              </a:ext>
            </a:extLst>
          </p:cNvPr>
          <p:cNvCxnSpPr>
            <a:cxnSpLocks/>
          </p:cNvCxnSpPr>
          <p:nvPr userDrawn="1"/>
        </p:nvCxnSpPr>
        <p:spPr>
          <a:xfrm>
            <a:off x="0" y="1014701"/>
            <a:ext cx="12191997" cy="0"/>
          </a:xfrm>
          <a:prstGeom prst="line">
            <a:avLst/>
          </a:prstGeom>
          <a:ln w="38100">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D1A8E598-C13F-4013-AB3A-0ACA964C5EFD}"/>
              </a:ext>
            </a:extLst>
          </p:cNvPr>
          <p:cNvSpPr>
            <a:spLocks noGrp="1"/>
          </p:cNvSpPr>
          <p:nvPr>
            <p:ph sz="quarter" idx="15"/>
          </p:nvPr>
        </p:nvSpPr>
        <p:spPr>
          <a:xfrm>
            <a:off x="7302500" y="1152525"/>
            <a:ext cx="4813300" cy="5067300"/>
          </a:xfrm>
        </p:spPr>
        <p:txBody>
          <a:bodyPr/>
          <a:lstStyle>
            <a:lvl1pPr marL="0" indent="0">
              <a:buNone/>
              <a:defRPr/>
            </a:lvl1pPr>
          </a:lstStyle>
          <a:p>
            <a:pPr lvl="0"/>
            <a:r>
              <a:rPr lang="zh-CN" altLang="en-US"/>
              <a:t>单击此处编辑母版文本样式</a:t>
            </a:r>
          </a:p>
        </p:txBody>
      </p:sp>
      <p:sp>
        <p:nvSpPr>
          <p:cNvPr id="3" name="Text Placeholder 10">
            <a:extLst>
              <a:ext uri="{FF2B5EF4-FFF2-40B4-BE49-F238E27FC236}">
                <a16:creationId xmlns:a16="http://schemas.microsoft.com/office/drawing/2014/main" id="{C975D31A-C9E9-7BDA-9DE9-A46FA5D269DE}"/>
              </a:ext>
            </a:extLst>
          </p:cNvPr>
          <p:cNvSpPr>
            <a:spLocks noGrp="1"/>
          </p:cNvSpPr>
          <p:nvPr>
            <p:ph type="body" sz="quarter" idx="14" hasCustomPrompt="1"/>
          </p:nvPr>
        </p:nvSpPr>
        <p:spPr>
          <a:xfrm>
            <a:off x="4615132" y="6403145"/>
            <a:ext cx="6754483" cy="454855"/>
          </a:xfrm>
          <a:ln>
            <a:noFill/>
          </a:ln>
        </p:spPr>
        <p:txBody>
          <a:bodyPr anchor="ctr">
            <a:noAutofit/>
          </a:bodyPr>
          <a:lstStyle>
            <a:lvl1pPr marL="0" indent="0">
              <a:lnSpc>
                <a:spcPct val="100000"/>
              </a:lnSpc>
              <a:buNone/>
              <a:defRPr sz="2000">
                <a:solidFill>
                  <a:schemeClr val="bg1"/>
                </a:solidFill>
                <a:latin typeface="YaleNew" panose="02000602050000020003" pitchFamily="50" charset="0"/>
              </a:defRPr>
            </a:lvl1pPr>
          </a:lstStyle>
          <a:p>
            <a:pPr algn="l">
              <a:tabLst>
                <a:tab pos="11547475" algn="l"/>
              </a:tabLst>
            </a:pPr>
            <a:r>
              <a:rPr lang="en-US" sz="2000" dirty="0">
                <a:ln>
                  <a:noFill/>
                </a:ln>
                <a:latin typeface="YaleNew" panose="02000602050000020003" pitchFamily="50" charset="0"/>
              </a:rPr>
              <a:t>Section</a:t>
            </a:r>
          </a:p>
        </p:txBody>
      </p:sp>
      <p:sp>
        <p:nvSpPr>
          <p:cNvPr id="4" name="Content Placeholder 3">
            <a:extLst>
              <a:ext uri="{FF2B5EF4-FFF2-40B4-BE49-F238E27FC236}">
                <a16:creationId xmlns:a16="http://schemas.microsoft.com/office/drawing/2014/main" id="{CA0F1585-2C08-30F5-DD42-FCB9EAB69631}"/>
              </a:ext>
            </a:extLst>
          </p:cNvPr>
          <p:cNvSpPr>
            <a:spLocks noGrp="1"/>
          </p:cNvSpPr>
          <p:nvPr>
            <p:ph sz="quarter" idx="17"/>
          </p:nvPr>
        </p:nvSpPr>
        <p:spPr>
          <a:xfrm>
            <a:off x="7177177" y="6221226"/>
            <a:ext cx="5014823" cy="178352"/>
          </a:xfrm>
        </p:spPr>
        <p:txBody>
          <a:bodyPr anchor="ctr">
            <a:noAutofit/>
          </a:bodyPr>
          <a:lstStyle>
            <a:lvl1pPr marL="0" indent="0" algn="r">
              <a:lnSpc>
                <a:spcPct val="100000"/>
              </a:lnSpc>
              <a:spcBef>
                <a:spcPts val="0"/>
              </a:spcBef>
              <a:buNone/>
              <a:defRPr sz="900" i="1"/>
            </a:lvl1pPr>
            <a:lvl2pPr marL="457177" indent="0">
              <a:buNone/>
              <a:defRPr sz="1100"/>
            </a:lvl2pPr>
            <a:lvl3pPr>
              <a:defRPr sz="1050"/>
            </a:lvl3pPr>
            <a:lvl4pPr>
              <a:defRPr sz="1000"/>
            </a:lvl4pPr>
            <a:lvl5pPr>
              <a:defRPr sz="1000"/>
            </a:lvl5pPr>
          </a:lstStyle>
          <a:p>
            <a:pPr lvl="0"/>
            <a:r>
              <a:rPr lang="zh-CN" altLang="en-US"/>
              <a:t>单击此处编辑母版文本样式</a:t>
            </a:r>
          </a:p>
        </p:txBody>
      </p:sp>
    </p:spTree>
    <p:extLst>
      <p:ext uri="{BB962C8B-B14F-4D97-AF65-F5344CB8AC3E}">
        <p14:creationId xmlns:p14="http://schemas.microsoft.com/office/powerpoint/2010/main" val="1845673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 Bloc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60C0-13A8-445B-BDFF-ABD26AE8F3A9}"/>
              </a:ext>
            </a:extLst>
          </p:cNvPr>
          <p:cNvSpPr>
            <a:spLocks noGrp="1"/>
          </p:cNvSpPr>
          <p:nvPr>
            <p:ph type="title"/>
          </p:nvPr>
        </p:nvSpPr>
        <p:spPr>
          <a:xfrm>
            <a:off x="2" y="163419"/>
            <a:ext cx="12191997" cy="831026"/>
          </a:xfrm>
          <a:prstGeom prst="rect">
            <a:avLst/>
          </a:prstGeom>
          <a:noFill/>
        </p:spPr>
        <p:txBody>
          <a:bodyPr/>
          <a:lstStyle/>
          <a:p>
            <a:r>
              <a:rPr lang="zh-CN" altLang="en-US"/>
              <a:t>单击此处编辑母版标题样式</a:t>
            </a:r>
            <a:endParaRPr lang="en-US"/>
          </a:p>
        </p:txBody>
      </p:sp>
      <p:sp>
        <p:nvSpPr>
          <p:cNvPr id="5" name="Slide Number Placeholder 5">
            <a:extLst>
              <a:ext uri="{FF2B5EF4-FFF2-40B4-BE49-F238E27FC236}">
                <a16:creationId xmlns:a16="http://schemas.microsoft.com/office/drawing/2014/main" id="{8BC79112-4FBD-45BF-8672-1048332131C7}"/>
              </a:ext>
            </a:extLst>
          </p:cNvPr>
          <p:cNvSpPr>
            <a:spLocks noGrp="1"/>
          </p:cNvSpPr>
          <p:nvPr>
            <p:ph type="sldNum" sz="quarter" idx="12"/>
          </p:nvPr>
        </p:nvSpPr>
        <p:spPr>
          <a:xfrm>
            <a:off x="9372600" y="6447794"/>
            <a:ext cx="2743200" cy="365125"/>
          </a:xfrm>
          <a:prstGeom prst="rect">
            <a:avLst/>
          </a:prstGeom>
        </p:spPr>
        <p:txBody>
          <a:bodyPr/>
          <a:lstStyle>
            <a:lvl1pPr algn="r">
              <a:defRPr sz="2000">
                <a:solidFill>
                  <a:schemeClr val="bg1"/>
                </a:solidFill>
                <a:latin typeface="YaleNew" panose="02000602050000020003" pitchFamily="50" charset="0"/>
                <a:cs typeface="Times New Roman" panose="02020603050405020304" pitchFamily="18" charset="0"/>
              </a:defRPr>
            </a:lvl1pPr>
          </a:lstStyle>
          <a:p>
            <a:fld id="{5B845AD0-517D-4896-9FF5-447013E07349}" type="slidenum">
              <a:rPr lang="en-US" smtClean="0"/>
              <a:t>‹#›</a:t>
            </a:fld>
            <a:endParaRPr lang="en-US"/>
          </a:p>
        </p:txBody>
      </p:sp>
      <p:cxnSp>
        <p:nvCxnSpPr>
          <p:cNvPr id="9" name="Straight Connector 8">
            <a:extLst>
              <a:ext uri="{FF2B5EF4-FFF2-40B4-BE49-F238E27FC236}">
                <a16:creationId xmlns:a16="http://schemas.microsoft.com/office/drawing/2014/main" id="{89040E8F-1BF5-4ED3-8D53-0103F06E3963}"/>
              </a:ext>
            </a:extLst>
          </p:cNvPr>
          <p:cNvCxnSpPr>
            <a:cxnSpLocks/>
          </p:cNvCxnSpPr>
          <p:nvPr/>
        </p:nvCxnSpPr>
        <p:spPr>
          <a:xfrm>
            <a:off x="0" y="1014701"/>
            <a:ext cx="12191997" cy="0"/>
          </a:xfrm>
          <a:prstGeom prst="line">
            <a:avLst/>
          </a:prstGeom>
          <a:ln w="38100">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5211625E-E6CC-4D9F-BFAB-B338631F0D3D}"/>
              </a:ext>
            </a:extLst>
          </p:cNvPr>
          <p:cNvSpPr>
            <a:spLocks noGrp="1"/>
          </p:cNvSpPr>
          <p:nvPr>
            <p:ph sz="half" idx="13"/>
          </p:nvPr>
        </p:nvSpPr>
        <p:spPr>
          <a:xfrm>
            <a:off x="347603" y="1152526"/>
            <a:ext cx="11472922" cy="5067300"/>
          </a:xfrm>
        </p:spPr>
        <p:txBody>
          <a:bodyPr>
            <a:normAutofit/>
          </a:bodyPr>
          <a:lstStyle>
            <a:lvl1pPr>
              <a:buClr>
                <a:schemeClr val="accent3">
                  <a:lumMod val="75000"/>
                </a:schemeClr>
              </a:buClr>
              <a:defRPr sz="2400"/>
            </a:lvl1pPr>
            <a:lvl2pPr>
              <a:buClr>
                <a:schemeClr val="accent3">
                  <a:lumMod val="50000"/>
                </a:schemeClr>
              </a:buClr>
              <a:defRPr sz="2000"/>
            </a:lvl2pPr>
            <a:lvl3pPr>
              <a:buClr>
                <a:schemeClr val="accent3">
                  <a:lumMod val="50000"/>
                </a:schemeClr>
              </a:buClr>
              <a:defRPr sz="1800"/>
            </a:lvl3pPr>
            <a:lvl4pPr>
              <a:buClr>
                <a:schemeClr val="accent3">
                  <a:lumMod val="50000"/>
                </a:schemeClr>
              </a:buClr>
              <a:defRPr sz="1600"/>
            </a:lvl4pPr>
            <a:lvl5pPr>
              <a:buClr>
                <a:schemeClr val="accent3">
                  <a:lumMod val="50000"/>
                </a:schemeClr>
              </a:buClr>
              <a:defRPr sz="1600"/>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Rectangle 3">
            <a:extLst>
              <a:ext uri="{FF2B5EF4-FFF2-40B4-BE49-F238E27FC236}">
                <a16:creationId xmlns:a16="http://schemas.microsoft.com/office/drawing/2014/main" id="{7AC84637-B3DD-99FF-E9E3-3AE1BFE41567}"/>
              </a:ext>
            </a:extLst>
          </p:cNvPr>
          <p:cNvSpPr/>
          <p:nvPr userDrawn="1"/>
        </p:nvSpPr>
        <p:spPr>
          <a:xfrm>
            <a:off x="0" y="6403149"/>
            <a:ext cx="12192000" cy="454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r>
              <a:rPr lang="en-US" sz="2000" dirty="0">
                <a:ln>
                  <a:noFill/>
                </a:ln>
                <a:latin typeface="YaleNew" panose="02000602050000020003" pitchFamily="50" charset="0"/>
              </a:rPr>
              <a:t>Computational Biology and Bioinformatics |	  </a:t>
            </a:r>
            <a:fld id="{C45BF93A-B1F2-4BE0-A328-208C98DD2A4D}" type="slidenum">
              <a:rPr lang="en-US" sz="2000" b="0" smtClean="0">
                <a:ln>
                  <a:noFill/>
                </a:ln>
                <a:latin typeface="YaleNew" panose="02000602050000020003" pitchFamily="50" charset="0"/>
              </a:rPr>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t>‹#›</a:t>
            </a:fld>
            <a:endParaRPr lang="en-US" sz="2000" b="0" dirty="0">
              <a:ln>
                <a:noFill/>
              </a:ln>
              <a:latin typeface="YaleNew" panose="02000602050000020003" pitchFamily="50" charset="0"/>
            </a:endParaRPr>
          </a:p>
        </p:txBody>
      </p:sp>
      <p:sp>
        <p:nvSpPr>
          <p:cNvPr id="6" name="Text Placeholder 10">
            <a:extLst>
              <a:ext uri="{FF2B5EF4-FFF2-40B4-BE49-F238E27FC236}">
                <a16:creationId xmlns:a16="http://schemas.microsoft.com/office/drawing/2014/main" id="{E9CEDD8F-C59E-5B7F-2F3B-7AF70EA42D69}"/>
              </a:ext>
            </a:extLst>
          </p:cNvPr>
          <p:cNvSpPr>
            <a:spLocks noGrp="1"/>
          </p:cNvSpPr>
          <p:nvPr>
            <p:ph type="body" sz="quarter" idx="14" hasCustomPrompt="1"/>
          </p:nvPr>
        </p:nvSpPr>
        <p:spPr>
          <a:xfrm>
            <a:off x="4615132" y="6403145"/>
            <a:ext cx="6754483" cy="454855"/>
          </a:xfrm>
          <a:ln>
            <a:noFill/>
          </a:ln>
        </p:spPr>
        <p:txBody>
          <a:bodyPr anchor="ctr">
            <a:noAutofit/>
          </a:bodyPr>
          <a:lstStyle>
            <a:lvl1pPr marL="0" indent="0">
              <a:lnSpc>
                <a:spcPct val="100000"/>
              </a:lnSpc>
              <a:buNone/>
              <a:defRPr sz="2000">
                <a:solidFill>
                  <a:schemeClr val="bg1"/>
                </a:solidFill>
                <a:latin typeface="YaleNew" panose="02000602050000020003" pitchFamily="50" charset="0"/>
              </a:defRPr>
            </a:lvl1pPr>
          </a:lstStyle>
          <a:p>
            <a:pPr algn="l">
              <a:tabLst>
                <a:tab pos="11547475" algn="l"/>
              </a:tabLst>
            </a:pPr>
            <a:r>
              <a:rPr lang="en-US" sz="2000" dirty="0">
                <a:ln>
                  <a:noFill/>
                </a:ln>
                <a:latin typeface="YaleNew" panose="02000602050000020003" pitchFamily="50" charset="0"/>
              </a:rPr>
              <a:t>Section</a:t>
            </a:r>
          </a:p>
        </p:txBody>
      </p:sp>
    </p:spTree>
    <p:extLst>
      <p:ext uri="{BB962C8B-B14F-4D97-AF65-F5344CB8AC3E}">
        <p14:creationId xmlns:p14="http://schemas.microsoft.com/office/powerpoint/2010/main" val="1579258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ngle Block (with cit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60C0-13A8-445B-BDFF-ABD26AE8F3A9}"/>
              </a:ext>
            </a:extLst>
          </p:cNvPr>
          <p:cNvSpPr>
            <a:spLocks noGrp="1"/>
          </p:cNvSpPr>
          <p:nvPr>
            <p:ph type="title"/>
          </p:nvPr>
        </p:nvSpPr>
        <p:spPr>
          <a:xfrm>
            <a:off x="2" y="163419"/>
            <a:ext cx="12191997" cy="831026"/>
          </a:xfrm>
          <a:prstGeom prst="rect">
            <a:avLst/>
          </a:prstGeom>
          <a:noFill/>
        </p:spPr>
        <p:txBody>
          <a:bodyPr/>
          <a:lstStyle/>
          <a:p>
            <a:r>
              <a:rPr lang="zh-CN" altLang="en-US"/>
              <a:t>单击此处编辑母版标题样式</a:t>
            </a:r>
            <a:endParaRPr lang="en-US"/>
          </a:p>
        </p:txBody>
      </p:sp>
      <p:cxnSp>
        <p:nvCxnSpPr>
          <p:cNvPr id="9" name="Straight Connector 8">
            <a:extLst>
              <a:ext uri="{FF2B5EF4-FFF2-40B4-BE49-F238E27FC236}">
                <a16:creationId xmlns:a16="http://schemas.microsoft.com/office/drawing/2014/main" id="{89040E8F-1BF5-4ED3-8D53-0103F06E3963}"/>
              </a:ext>
            </a:extLst>
          </p:cNvPr>
          <p:cNvCxnSpPr>
            <a:cxnSpLocks/>
          </p:cNvCxnSpPr>
          <p:nvPr/>
        </p:nvCxnSpPr>
        <p:spPr>
          <a:xfrm>
            <a:off x="0" y="1014701"/>
            <a:ext cx="12191997" cy="0"/>
          </a:xfrm>
          <a:prstGeom prst="line">
            <a:avLst/>
          </a:prstGeom>
          <a:ln w="38100">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5211625E-E6CC-4D9F-BFAB-B338631F0D3D}"/>
              </a:ext>
            </a:extLst>
          </p:cNvPr>
          <p:cNvSpPr>
            <a:spLocks noGrp="1"/>
          </p:cNvSpPr>
          <p:nvPr>
            <p:ph sz="half" idx="13"/>
          </p:nvPr>
        </p:nvSpPr>
        <p:spPr>
          <a:xfrm>
            <a:off x="347603" y="1152526"/>
            <a:ext cx="11472922" cy="5067300"/>
          </a:xfrm>
        </p:spPr>
        <p:txBody>
          <a:bodyPr>
            <a:normAutofit/>
          </a:bodyPr>
          <a:lstStyle>
            <a:lvl1pPr>
              <a:buClr>
                <a:schemeClr val="accent3">
                  <a:lumMod val="75000"/>
                </a:schemeClr>
              </a:buClr>
              <a:defRPr sz="2400"/>
            </a:lvl1pPr>
            <a:lvl2pPr>
              <a:buClr>
                <a:schemeClr val="accent3">
                  <a:lumMod val="50000"/>
                </a:schemeClr>
              </a:buClr>
              <a:defRPr sz="2000"/>
            </a:lvl2pPr>
            <a:lvl3pPr>
              <a:buClr>
                <a:schemeClr val="accent3">
                  <a:lumMod val="50000"/>
                </a:schemeClr>
              </a:buClr>
              <a:defRPr sz="1800"/>
            </a:lvl3pPr>
            <a:lvl4pPr>
              <a:buClr>
                <a:schemeClr val="accent3">
                  <a:lumMod val="50000"/>
                </a:schemeClr>
              </a:buClr>
              <a:defRPr sz="1600"/>
            </a:lvl4pPr>
            <a:lvl5pPr>
              <a:buClr>
                <a:schemeClr val="accent3">
                  <a:lumMod val="50000"/>
                </a:schemeClr>
              </a:buClr>
              <a:defRPr sz="1600"/>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6" name="Content Placeholder 3">
            <a:extLst>
              <a:ext uri="{FF2B5EF4-FFF2-40B4-BE49-F238E27FC236}">
                <a16:creationId xmlns:a16="http://schemas.microsoft.com/office/drawing/2014/main" id="{560B73A3-E5BE-BCDA-B411-1CEB02057B8B}"/>
              </a:ext>
            </a:extLst>
          </p:cNvPr>
          <p:cNvSpPr>
            <a:spLocks noGrp="1"/>
          </p:cNvSpPr>
          <p:nvPr>
            <p:ph sz="quarter" idx="17"/>
          </p:nvPr>
        </p:nvSpPr>
        <p:spPr>
          <a:xfrm>
            <a:off x="7177177" y="6221226"/>
            <a:ext cx="5014823" cy="178352"/>
          </a:xfrm>
        </p:spPr>
        <p:txBody>
          <a:bodyPr anchor="ctr">
            <a:noAutofit/>
          </a:bodyPr>
          <a:lstStyle>
            <a:lvl1pPr marL="0" indent="0" algn="r">
              <a:lnSpc>
                <a:spcPct val="100000"/>
              </a:lnSpc>
              <a:spcBef>
                <a:spcPts val="0"/>
              </a:spcBef>
              <a:buNone/>
              <a:defRPr sz="900" i="1"/>
            </a:lvl1pPr>
            <a:lvl2pPr marL="457177" indent="0">
              <a:buNone/>
              <a:defRPr sz="1100"/>
            </a:lvl2pPr>
            <a:lvl3pPr>
              <a:defRPr sz="1050"/>
            </a:lvl3pPr>
            <a:lvl4pPr>
              <a:defRPr sz="1000"/>
            </a:lvl4pPr>
            <a:lvl5pPr>
              <a:defRPr sz="1000"/>
            </a:lvl5pPr>
          </a:lstStyle>
          <a:p>
            <a:pPr lvl="0"/>
            <a:r>
              <a:rPr lang="zh-CN" altLang="en-US"/>
              <a:t>单击此处编辑母版文本样式</a:t>
            </a:r>
          </a:p>
        </p:txBody>
      </p:sp>
      <p:sp>
        <p:nvSpPr>
          <p:cNvPr id="4" name="Rectangle 3">
            <a:extLst>
              <a:ext uri="{FF2B5EF4-FFF2-40B4-BE49-F238E27FC236}">
                <a16:creationId xmlns:a16="http://schemas.microsoft.com/office/drawing/2014/main" id="{7BF2FE5F-189F-58EB-1529-3DBCA0D06B77}"/>
              </a:ext>
            </a:extLst>
          </p:cNvPr>
          <p:cNvSpPr/>
          <p:nvPr userDrawn="1"/>
        </p:nvSpPr>
        <p:spPr>
          <a:xfrm>
            <a:off x="0" y="6403149"/>
            <a:ext cx="12192000" cy="454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r>
              <a:rPr lang="en-US" sz="2000" dirty="0">
                <a:ln>
                  <a:noFill/>
                </a:ln>
                <a:latin typeface="YaleNew" panose="02000602050000020003" pitchFamily="50" charset="0"/>
              </a:rPr>
              <a:t>Computational Biology and Bioinformatics |	  </a:t>
            </a:r>
            <a:fld id="{C45BF93A-B1F2-4BE0-A328-208C98DD2A4D}" type="slidenum">
              <a:rPr lang="en-US" sz="2000" b="0" smtClean="0">
                <a:ln>
                  <a:noFill/>
                </a:ln>
                <a:latin typeface="YaleNew" panose="02000602050000020003" pitchFamily="50" charset="0"/>
              </a:rPr>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t>‹#›</a:t>
            </a:fld>
            <a:endParaRPr lang="en-US" sz="2000" b="0" dirty="0">
              <a:ln>
                <a:noFill/>
              </a:ln>
              <a:latin typeface="YaleNew" panose="02000602050000020003" pitchFamily="50" charset="0"/>
            </a:endParaRPr>
          </a:p>
        </p:txBody>
      </p:sp>
      <p:sp>
        <p:nvSpPr>
          <p:cNvPr id="7" name="Text Placeholder 10">
            <a:extLst>
              <a:ext uri="{FF2B5EF4-FFF2-40B4-BE49-F238E27FC236}">
                <a16:creationId xmlns:a16="http://schemas.microsoft.com/office/drawing/2014/main" id="{D82CB9DF-69DB-EA16-0428-33C7DEA41501}"/>
              </a:ext>
            </a:extLst>
          </p:cNvPr>
          <p:cNvSpPr>
            <a:spLocks noGrp="1"/>
          </p:cNvSpPr>
          <p:nvPr>
            <p:ph type="body" sz="quarter" idx="14" hasCustomPrompt="1"/>
          </p:nvPr>
        </p:nvSpPr>
        <p:spPr>
          <a:xfrm>
            <a:off x="4615132" y="6403145"/>
            <a:ext cx="6754483" cy="454855"/>
          </a:xfrm>
          <a:ln>
            <a:noFill/>
          </a:ln>
        </p:spPr>
        <p:txBody>
          <a:bodyPr anchor="ctr">
            <a:noAutofit/>
          </a:bodyPr>
          <a:lstStyle>
            <a:lvl1pPr marL="0" indent="0">
              <a:lnSpc>
                <a:spcPct val="100000"/>
              </a:lnSpc>
              <a:buNone/>
              <a:defRPr sz="2000">
                <a:solidFill>
                  <a:schemeClr val="bg1"/>
                </a:solidFill>
                <a:latin typeface="YaleNew" panose="02000602050000020003" pitchFamily="50" charset="0"/>
              </a:defRPr>
            </a:lvl1pPr>
          </a:lstStyle>
          <a:p>
            <a:pPr algn="l">
              <a:tabLst>
                <a:tab pos="11547475" algn="l"/>
              </a:tabLst>
            </a:pPr>
            <a:r>
              <a:rPr lang="en-US" sz="2000" dirty="0">
                <a:ln>
                  <a:noFill/>
                </a:ln>
                <a:latin typeface="YaleNew" panose="02000602050000020003" pitchFamily="50" charset="0"/>
              </a:rPr>
              <a:t>Section</a:t>
            </a:r>
          </a:p>
        </p:txBody>
      </p:sp>
    </p:spTree>
    <p:extLst>
      <p:ext uri="{BB962C8B-B14F-4D97-AF65-F5344CB8AC3E}">
        <p14:creationId xmlns:p14="http://schemas.microsoft.com/office/powerpoint/2010/main" val="2028573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ntent R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60C0-13A8-445B-BDFF-ABD26AE8F3A9}"/>
              </a:ext>
            </a:extLst>
          </p:cNvPr>
          <p:cNvSpPr>
            <a:spLocks noGrp="1"/>
          </p:cNvSpPr>
          <p:nvPr>
            <p:ph type="title"/>
          </p:nvPr>
        </p:nvSpPr>
        <p:spPr>
          <a:xfrm>
            <a:off x="2" y="163419"/>
            <a:ext cx="12191997" cy="831026"/>
          </a:xfrm>
          <a:prstGeom prst="rect">
            <a:avLst/>
          </a:prstGeom>
          <a:noFill/>
        </p:spPr>
        <p:txBody>
          <a:bodyPr/>
          <a:lstStyle/>
          <a:p>
            <a:r>
              <a:rPr lang="zh-CN" altLang="en-US"/>
              <a:t>单击此处编辑母版标题样式</a:t>
            </a:r>
            <a:endParaRPr lang="en-US"/>
          </a:p>
        </p:txBody>
      </p:sp>
      <p:sp>
        <p:nvSpPr>
          <p:cNvPr id="8" name="Content Placeholder 2">
            <a:extLst>
              <a:ext uri="{FF2B5EF4-FFF2-40B4-BE49-F238E27FC236}">
                <a16:creationId xmlns:a16="http://schemas.microsoft.com/office/drawing/2014/main" id="{45FA04F5-2576-4325-9E02-8FBA942A1F2C}"/>
              </a:ext>
            </a:extLst>
          </p:cNvPr>
          <p:cNvSpPr>
            <a:spLocks noGrp="1"/>
          </p:cNvSpPr>
          <p:nvPr>
            <p:ph sz="half" idx="13"/>
          </p:nvPr>
        </p:nvSpPr>
        <p:spPr>
          <a:xfrm>
            <a:off x="0" y="1025126"/>
            <a:ext cx="12191997" cy="777008"/>
          </a:xfrm>
          <a:solidFill>
            <a:schemeClr val="accent6">
              <a:lumMod val="10000"/>
              <a:lumOff val="90000"/>
            </a:schemeClr>
          </a:solidFill>
        </p:spPr>
        <p:txBody>
          <a:bodyPr anchor="ctr">
            <a:normAutofit/>
          </a:bodyPr>
          <a:lstStyle>
            <a:lvl1pPr marL="0" indent="0" algn="ctr">
              <a:buClr>
                <a:schemeClr val="accent3">
                  <a:lumMod val="75000"/>
                </a:schemeClr>
              </a:buClr>
              <a:buNone/>
              <a:defRPr sz="2000"/>
            </a:lvl1pPr>
            <a:lvl2pPr>
              <a:buClr>
                <a:schemeClr val="accent3">
                  <a:lumMod val="50000"/>
                </a:schemeClr>
              </a:buClr>
              <a:defRPr sz="2000"/>
            </a:lvl2pPr>
            <a:lvl3pPr>
              <a:buClr>
                <a:schemeClr val="accent3">
                  <a:lumMod val="50000"/>
                </a:schemeClr>
              </a:buClr>
              <a:defRPr sz="1800"/>
            </a:lvl3pPr>
            <a:lvl4pPr>
              <a:buClr>
                <a:schemeClr val="accent3">
                  <a:lumMod val="50000"/>
                </a:schemeClr>
              </a:buClr>
              <a:defRPr sz="1600"/>
            </a:lvl4pPr>
            <a:lvl5pPr>
              <a:buClr>
                <a:schemeClr val="accent3">
                  <a:lumMod val="50000"/>
                </a:schemeClr>
              </a:buClr>
              <a:defRPr sz="1600"/>
            </a:lvl5pPr>
          </a:lstStyle>
          <a:p>
            <a:pPr lvl="0"/>
            <a:r>
              <a:rPr lang="zh-CN" altLang="en-US"/>
              <a:t>单击此处编辑母版文本样式</a:t>
            </a:r>
          </a:p>
        </p:txBody>
      </p:sp>
      <p:sp>
        <p:nvSpPr>
          <p:cNvPr id="5" name="Slide Number Placeholder 5">
            <a:extLst>
              <a:ext uri="{FF2B5EF4-FFF2-40B4-BE49-F238E27FC236}">
                <a16:creationId xmlns:a16="http://schemas.microsoft.com/office/drawing/2014/main" id="{8BC79112-4FBD-45BF-8672-1048332131C7}"/>
              </a:ext>
            </a:extLst>
          </p:cNvPr>
          <p:cNvSpPr>
            <a:spLocks noGrp="1"/>
          </p:cNvSpPr>
          <p:nvPr>
            <p:ph type="sldNum" sz="quarter" idx="12"/>
          </p:nvPr>
        </p:nvSpPr>
        <p:spPr>
          <a:xfrm>
            <a:off x="9372600" y="6447794"/>
            <a:ext cx="2743200" cy="365125"/>
          </a:xfrm>
          <a:prstGeom prst="rect">
            <a:avLst/>
          </a:prstGeom>
        </p:spPr>
        <p:txBody>
          <a:bodyPr/>
          <a:lstStyle>
            <a:lvl1pPr algn="r">
              <a:defRPr sz="2000">
                <a:solidFill>
                  <a:schemeClr val="bg1"/>
                </a:solidFill>
                <a:latin typeface="YaleNew" panose="02000602050000020003" pitchFamily="50" charset="0"/>
                <a:cs typeface="Times New Roman" panose="02020603050405020304" pitchFamily="18" charset="0"/>
              </a:defRPr>
            </a:lvl1pPr>
          </a:lstStyle>
          <a:p>
            <a:fld id="{5B845AD0-517D-4896-9FF5-447013E07349}" type="slidenum">
              <a:rPr lang="en-US" smtClean="0"/>
              <a:t>‹#›</a:t>
            </a:fld>
            <a:endParaRPr lang="en-US"/>
          </a:p>
        </p:txBody>
      </p:sp>
      <p:cxnSp>
        <p:nvCxnSpPr>
          <p:cNvPr id="9" name="Straight Connector 8">
            <a:extLst>
              <a:ext uri="{FF2B5EF4-FFF2-40B4-BE49-F238E27FC236}">
                <a16:creationId xmlns:a16="http://schemas.microsoft.com/office/drawing/2014/main" id="{89040E8F-1BF5-4ED3-8D53-0103F06E3963}"/>
              </a:ext>
            </a:extLst>
          </p:cNvPr>
          <p:cNvCxnSpPr>
            <a:cxnSpLocks/>
          </p:cNvCxnSpPr>
          <p:nvPr/>
        </p:nvCxnSpPr>
        <p:spPr>
          <a:xfrm>
            <a:off x="0" y="1014701"/>
            <a:ext cx="12191997" cy="0"/>
          </a:xfrm>
          <a:prstGeom prst="line">
            <a:avLst/>
          </a:prstGeom>
          <a:ln w="38100">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D1A8E598-C13F-4013-AB3A-0ACA964C5EFD}"/>
              </a:ext>
            </a:extLst>
          </p:cNvPr>
          <p:cNvSpPr>
            <a:spLocks noGrp="1"/>
          </p:cNvSpPr>
          <p:nvPr>
            <p:ph sz="quarter" idx="15"/>
          </p:nvPr>
        </p:nvSpPr>
        <p:spPr>
          <a:xfrm>
            <a:off x="2121048" y="1839636"/>
            <a:ext cx="7949899" cy="4309064"/>
          </a:xfrm>
        </p:spPr>
        <p:txBody>
          <a:bodyPr/>
          <a:lstStyle>
            <a:lvl1pPr marL="0" indent="0">
              <a:buNone/>
              <a:defRPr/>
            </a:lvl1pPr>
          </a:lstStyle>
          <a:p>
            <a:pPr lvl="0"/>
            <a:r>
              <a:rPr lang="zh-CN" altLang="en-US"/>
              <a:t>单击此处编辑母版文本样式</a:t>
            </a:r>
          </a:p>
        </p:txBody>
      </p:sp>
      <p:sp>
        <p:nvSpPr>
          <p:cNvPr id="6" name="Content Placeholder 3">
            <a:extLst>
              <a:ext uri="{FF2B5EF4-FFF2-40B4-BE49-F238E27FC236}">
                <a16:creationId xmlns:a16="http://schemas.microsoft.com/office/drawing/2014/main" id="{82E3FF80-C61A-64BA-C943-6DFF231FF4C8}"/>
              </a:ext>
            </a:extLst>
          </p:cNvPr>
          <p:cNvSpPr>
            <a:spLocks noGrp="1"/>
          </p:cNvSpPr>
          <p:nvPr>
            <p:ph sz="quarter" idx="17"/>
          </p:nvPr>
        </p:nvSpPr>
        <p:spPr>
          <a:xfrm>
            <a:off x="7177177" y="6221226"/>
            <a:ext cx="5014823" cy="178352"/>
          </a:xfrm>
        </p:spPr>
        <p:txBody>
          <a:bodyPr anchor="ctr">
            <a:noAutofit/>
          </a:bodyPr>
          <a:lstStyle>
            <a:lvl1pPr marL="0" indent="0" algn="r">
              <a:lnSpc>
                <a:spcPct val="100000"/>
              </a:lnSpc>
              <a:spcBef>
                <a:spcPts val="0"/>
              </a:spcBef>
              <a:buNone/>
              <a:defRPr sz="900" i="1"/>
            </a:lvl1pPr>
            <a:lvl2pPr marL="457177" indent="0">
              <a:buNone/>
              <a:defRPr sz="1100"/>
            </a:lvl2pPr>
            <a:lvl3pPr>
              <a:defRPr sz="1050"/>
            </a:lvl3pPr>
            <a:lvl4pPr>
              <a:defRPr sz="1000"/>
            </a:lvl4pPr>
            <a:lvl5pPr>
              <a:defRPr sz="1000"/>
            </a:lvl5pPr>
          </a:lstStyle>
          <a:p>
            <a:pPr lvl="0"/>
            <a:r>
              <a:rPr lang="zh-CN" altLang="en-US"/>
              <a:t>单击此处编辑母版文本样式</a:t>
            </a:r>
          </a:p>
        </p:txBody>
      </p:sp>
      <p:sp>
        <p:nvSpPr>
          <p:cNvPr id="3" name="Rectangle 2">
            <a:extLst>
              <a:ext uri="{FF2B5EF4-FFF2-40B4-BE49-F238E27FC236}">
                <a16:creationId xmlns:a16="http://schemas.microsoft.com/office/drawing/2014/main" id="{1D4DCE70-3B55-9652-B944-71BF44747DDB}"/>
              </a:ext>
            </a:extLst>
          </p:cNvPr>
          <p:cNvSpPr/>
          <p:nvPr userDrawn="1"/>
        </p:nvSpPr>
        <p:spPr>
          <a:xfrm>
            <a:off x="0" y="6403149"/>
            <a:ext cx="12192000" cy="454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r>
              <a:rPr lang="en-US" sz="2000" dirty="0">
                <a:ln>
                  <a:noFill/>
                </a:ln>
                <a:latin typeface="YaleNew" panose="02000602050000020003" pitchFamily="50" charset="0"/>
              </a:rPr>
              <a:t>Computational Biology and Bioinformatics |	  </a:t>
            </a:r>
            <a:fld id="{C45BF93A-B1F2-4BE0-A328-208C98DD2A4D}" type="slidenum">
              <a:rPr lang="en-US" sz="2000" b="0" smtClean="0">
                <a:ln>
                  <a:noFill/>
                </a:ln>
                <a:latin typeface="YaleNew" panose="02000602050000020003" pitchFamily="50" charset="0"/>
              </a:rPr>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t>‹#›</a:t>
            </a:fld>
            <a:endParaRPr lang="en-US" sz="2000" b="0" dirty="0">
              <a:ln>
                <a:noFill/>
              </a:ln>
              <a:latin typeface="YaleNew" panose="02000602050000020003" pitchFamily="50" charset="0"/>
            </a:endParaRPr>
          </a:p>
        </p:txBody>
      </p:sp>
      <p:sp>
        <p:nvSpPr>
          <p:cNvPr id="7" name="Text Placeholder 10">
            <a:extLst>
              <a:ext uri="{FF2B5EF4-FFF2-40B4-BE49-F238E27FC236}">
                <a16:creationId xmlns:a16="http://schemas.microsoft.com/office/drawing/2014/main" id="{C9A73D93-C9DD-E2FB-A852-33129AC08FD0}"/>
              </a:ext>
            </a:extLst>
          </p:cNvPr>
          <p:cNvSpPr>
            <a:spLocks noGrp="1"/>
          </p:cNvSpPr>
          <p:nvPr>
            <p:ph type="body" sz="quarter" idx="14" hasCustomPrompt="1"/>
          </p:nvPr>
        </p:nvSpPr>
        <p:spPr>
          <a:xfrm>
            <a:off x="4615132" y="6403145"/>
            <a:ext cx="6754483" cy="454855"/>
          </a:xfrm>
          <a:ln>
            <a:noFill/>
          </a:ln>
        </p:spPr>
        <p:txBody>
          <a:bodyPr anchor="ctr">
            <a:noAutofit/>
          </a:bodyPr>
          <a:lstStyle>
            <a:lvl1pPr marL="0" indent="0">
              <a:lnSpc>
                <a:spcPct val="100000"/>
              </a:lnSpc>
              <a:buNone/>
              <a:defRPr sz="2000">
                <a:solidFill>
                  <a:schemeClr val="bg1"/>
                </a:solidFill>
                <a:latin typeface="YaleNew" panose="02000602050000020003" pitchFamily="50" charset="0"/>
              </a:defRPr>
            </a:lvl1pPr>
          </a:lstStyle>
          <a:p>
            <a:pPr algn="l">
              <a:tabLst>
                <a:tab pos="11547475" algn="l"/>
              </a:tabLst>
            </a:pPr>
            <a:r>
              <a:rPr lang="en-US" sz="2000" dirty="0">
                <a:ln>
                  <a:noFill/>
                </a:ln>
                <a:latin typeface="YaleNew" panose="02000602050000020003" pitchFamily="50" charset="0"/>
              </a:rPr>
              <a:t>Section</a:t>
            </a:r>
          </a:p>
        </p:txBody>
      </p:sp>
    </p:spTree>
    <p:extLst>
      <p:ext uri="{BB962C8B-B14F-4D97-AF65-F5344CB8AC3E}">
        <p14:creationId xmlns:p14="http://schemas.microsoft.com/office/powerpoint/2010/main" val="4108589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Row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60C0-13A8-445B-BDFF-ABD26AE8F3A9}"/>
              </a:ext>
            </a:extLst>
          </p:cNvPr>
          <p:cNvSpPr>
            <a:spLocks noGrp="1"/>
          </p:cNvSpPr>
          <p:nvPr>
            <p:ph type="title"/>
          </p:nvPr>
        </p:nvSpPr>
        <p:spPr>
          <a:xfrm>
            <a:off x="2" y="163419"/>
            <a:ext cx="12191997" cy="831026"/>
          </a:xfrm>
          <a:prstGeom prst="rect">
            <a:avLst/>
          </a:prstGeom>
          <a:noFill/>
        </p:spPr>
        <p:txBody>
          <a:bodyPr/>
          <a:lstStyle/>
          <a:p>
            <a:r>
              <a:rPr lang="zh-CN" altLang="en-US"/>
              <a:t>单击此处编辑母版标题样式</a:t>
            </a:r>
            <a:endParaRPr lang="en-US"/>
          </a:p>
        </p:txBody>
      </p:sp>
      <p:sp>
        <p:nvSpPr>
          <p:cNvPr id="8" name="Content Placeholder 2">
            <a:extLst>
              <a:ext uri="{FF2B5EF4-FFF2-40B4-BE49-F238E27FC236}">
                <a16:creationId xmlns:a16="http://schemas.microsoft.com/office/drawing/2014/main" id="{45FA04F5-2576-4325-9E02-8FBA942A1F2C}"/>
              </a:ext>
            </a:extLst>
          </p:cNvPr>
          <p:cNvSpPr>
            <a:spLocks noGrp="1"/>
          </p:cNvSpPr>
          <p:nvPr>
            <p:ph sz="half" idx="13"/>
          </p:nvPr>
        </p:nvSpPr>
        <p:spPr>
          <a:xfrm>
            <a:off x="0" y="1025126"/>
            <a:ext cx="12191997" cy="777008"/>
          </a:xfrm>
          <a:solidFill>
            <a:schemeClr val="accent6">
              <a:lumMod val="10000"/>
              <a:lumOff val="90000"/>
            </a:schemeClr>
          </a:solidFill>
        </p:spPr>
        <p:txBody>
          <a:bodyPr anchor="ctr">
            <a:normAutofit/>
          </a:bodyPr>
          <a:lstStyle>
            <a:lvl1pPr marL="0" indent="0" algn="ctr">
              <a:buClr>
                <a:schemeClr val="accent3">
                  <a:lumMod val="75000"/>
                </a:schemeClr>
              </a:buClr>
              <a:buNone/>
              <a:defRPr sz="2000"/>
            </a:lvl1pPr>
            <a:lvl2pPr>
              <a:buClr>
                <a:schemeClr val="accent3">
                  <a:lumMod val="50000"/>
                </a:schemeClr>
              </a:buClr>
              <a:defRPr sz="2000"/>
            </a:lvl2pPr>
            <a:lvl3pPr>
              <a:buClr>
                <a:schemeClr val="accent3">
                  <a:lumMod val="50000"/>
                </a:schemeClr>
              </a:buClr>
              <a:defRPr sz="1800"/>
            </a:lvl3pPr>
            <a:lvl4pPr>
              <a:buClr>
                <a:schemeClr val="accent3">
                  <a:lumMod val="50000"/>
                </a:schemeClr>
              </a:buClr>
              <a:defRPr sz="1600"/>
            </a:lvl4pPr>
            <a:lvl5pPr>
              <a:buClr>
                <a:schemeClr val="accent3">
                  <a:lumMod val="50000"/>
                </a:schemeClr>
              </a:buClr>
              <a:defRPr sz="1600"/>
            </a:lvl5pPr>
          </a:lstStyle>
          <a:p>
            <a:pPr lvl="0"/>
            <a:r>
              <a:rPr lang="zh-CN" altLang="en-US"/>
              <a:t>单击此处编辑母版文本样式</a:t>
            </a:r>
          </a:p>
        </p:txBody>
      </p:sp>
      <p:cxnSp>
        <p:nvCxnSpPr>
          <p:cNvPr id="9" name="Straight Connector 8">
            <a:extLst>
              <a:ext uri="{FF2B5EF4-FFF2-40B4-BE49-F238E27FC236}">
                <a16:creationId xmlns:a16="http://schemas.microsoft.com/office/drawing/2014/main" id="{89040E8F-1BF5-4ED3-8D53-0103F06E3963}"/>
              </a:ext>
            </a:extLst>
          </p:cNvPr>
          <p:cNvCxnSpPr>
            <a:cxnSpLocks/>
          </p:cNvCxnSpPr>
          <p:nvPr/>
        </p:nvCxnSpPr>
        <p:spPr>
          <a:xfrm>
            <a:off x="0" y="1014701"/>
            <a:ext cx="12191997" cy="0"/>
          </a:xfrm>
          <a:prstGeom prst="line">
            <a:avLst/>
          </a:prstGeom>
          <a:ln w="38100">
            <a:solidFill>
              <a:schemeClr val="accent6">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D1A8E598-C13F-4013-AB3A-0ACA964C5EFD}"/>
              </a:ext>
            </a:extLst>
          </p:cNvPr>
          <p:cNvSpPr>
            <a:spLocks noGrp="1"/>
          </p:cNvSpPr>
          <p:nvPr>
            <p:ph sz="quarter" idx="15"/>
          </p:nvPr>
        </p:nvSpPr>
        <p:spPr>
          <a:xfrm>
            <a:off x="3025776" y="1895475"/>
            <a:ext cx="6140448" cy="3527940"/>
          </a:xfrm>
        </p:spPr>
        <p:txBody>
          <a:bodyPr/>
          <a:lstStyle>
            <a:lvl1pPr marL="0" indent="0">
              <a:buNone/>
              <a:defRPr/>
            </a:lvl1pPr>
          </a:lstStyle>
          <a:p>
            <a:pPr lvl="0"/>
            <a:r>
              <a:rPr lang="zh-CN" altLang="en-US"/>
              <a:t>单击此处编辑母版文本样式</a:t>
            </a:r>
          </a:p>
        </p:txBody>
      </p:sp>
      <p:sp>
        <p:nvSpPr>
          <p:cNvPr id="12" name="Content Placeholder 2">
            <a:extLst>
              <a:ext uri="{FF2B5EF4-FFF2-40B4-BE49-F238E27FC236}">
                <a16:creationId xmlns:a16="http://schemas.microsoft.com/office/drawing/2014/main" id="{6A8DA15E-7216-4211-8562-4E0E3F64B8E1}"/>
              </a:ext>
            </a:extLst>
          </p:cNvPr>
          <p:cNvSpPr>
            <a:spLocks noGrp="1"/>
          </p:cNvSpPr>
          <p:nvPr>
            <p:ph sz="half" idx="16"/>
          </p:nvPr>
        </p:nvSpPr>
        <p:spPr>
          <a:xfrm>
            <a:off x="0" y="5443672"/>
            <a:ext cx="12192000" cy="740610"/>
          </a:xfrm>
          <a:solidFill>
            <a:schemeClr val="accent6">
              <a:lumMod val="10000"/>
              <a:lumOff val="90000"/>
            </a:schemeClr>
          </a:solidFill>
        </p:spPr>
        <p:txBody>
          <a:bodyPr anchor="ctr">
            <a:normAutofit/>
          </a:bodyPr>
          <a:lstStyle>
            <a:lvl1pPr marL="0" indent="0" algn="ctr">
              <a:buClr>
                <a:schemeClr val="accent3">
                  <a:lumMod val="75000"/>
                </a:schemeClr>
              </a:buClr>
              <a:buNone/>
              <a:defRPr sz="2000"/>
            </a:lvl1pPr>
            <a:lvl2pPr>
              <a:buClr>
                <a:schemeClr val="accent3">
                  <a:lumMod val="50000"/>
                </a:schemeClr>
              </a:buClr>
              <a:defRPr sz="2000"/>
            </a:lvl2pPr>
            <a:lvl3pPr>
              <a:buClr>
                <a:schemeClr val="accent3">
                  <a:lumMod val="50000"/>
                </a:schemeClr>
              </a:buClr>
              <a:defRPr sz="1800"/>
            </a:lvl3pPr>
            <a:lvl4pPr>
              <a:buClr>
                <a:schemeClr val="accent3">
                  <a:lumMod val="50000"/>
                </a:schemeClr>
              </a:buClr>
              <a:defRPr sz="1600"/>
            </a:lvl4pPr>
            <a:lvl5pPr>
              <a:buClr>
                <a:schemeClr val="accent3">
                  <a:lumMod val="50000"/>
                </a:schemeClr>
              </a:buClr>
              <a:defRPr sz="1600"/>
            </a:lvl5pPr>
          </a:lstStyle>
          <a:p>
            <a:pPr lvl="0"/>
            <a:r>
              <a:rPr lang="zh-CN" altLang="en-US"/>
              <a:t>单击此处编辑母版文本样式</a:t>
            </a:r>
          </a:p>
        </p:txBody>
      </p:sp>
      <p:sp>
        <p:nvSpPr>
          <p:cNvPr id="7" name="Content Placeholder 3">
            <a:extLst>
              <a:ext uri="{FF2B5EF4-FFF2-40B4-BE49-F238E27FC236}">
                <a16:creationId xmlns:a16="http://schemas.microsoft.com/office/drawing/2014/main" id="{9063B4C6-5505-6CA4-4A3D-6A2EC2886B3D}"/>
              </a:ext>
            </a:extLst>
          </p:cNvPr>
          <p:cNvSpPr>
            <a:spLocks noGrp="1"/>
          </p:cNvSpPr>
          <p:nvPr>
            <p:ph sz="quarter" idx="17"/>
          </p:nvPr>
        </p:nvSpPr>
        <p:spPr>
          <a:xfrm>
            <a:off x="7177177" y="6221226"/>
            <a:ext cx="5014823" cy="178352"/>
          </a:xfrm>
        </p:spPr>
        <p:txBody>
          <a:bodyPr anchor="ctr">
            <a:noAutofit/>
          </a:bodyPr>
          <a:lstStyle>
            <a:lvl1pPr marL="0" indent="0" algn="r">
              <a:lnSpc>
                <a:spcPct val="100000"/>
              </a:lnSpc>
              <a:spcBef>
                <a:spcPts val="0"/>
              </a:spcBef>
              <a:buNone/>
              <a:defRPr sz="900" i="1"/>
            </a:lvl1pPr>
            <a:lvl2pPr marL="457177" indent="0">
              <a:buNone/>
              <a:defRPr sz="1100"/>
            </a:lvl2pPr>
            <a:lvl3pPr>
              <a:defRPr sz="1050"/>
            </a:lvl3pPr>
            <a:lvl4pPr>
              <a:defRPr sz="1000"/>
            </a:lvl4pPr>
            <a:lvl5pPr>
              <a:defRPr sz="1000"/>
            </a:lvl5pPr>
          </a:lstStyle>
          <a:p>
            <a:pPr lvl="0"/>
            <a:r>
              <a:rPr lang="zh-CN" altLang="en-US"/>
              <a:t>单击此处编辑母版文本样式</a:t>
            </a:r>
          </a:p>
        </p:txBody>
      </p:sp>
      <p:sp>
        <p:nvSpPr>
          <p:cNvPr id="3" name="Rectangle 2">
            <a:extLst>
              <a:ext uri="{FF2B5EF4-FFF2-40B4-BE49-F238E27FC236}">
                <a16:creationId xmlns:a16="http://schemas.microsoft.com/office/drawing/2014/main" id="{99B4F3E9-EA1B-1B38-19D8-F3DB49F450FE}"/>
              </a:ext>
            </a:extLst>
          </p:cNvPr>
          <p:cNvSpPr/>
          <p:nvPr userDrawn="1"/>
        </p:nvSpPr>
        <p:spPr>
          <a:xfrm>
            <a:off x="0" y="6403149"/>
            <a:ext cx="12192000" cy="454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r>
              <a:rPr lang="en-US" sz="2000" dirty="0">
                <a:ln>
                  <a:noFill/>
                </a:ln>
                <a:latin typeface="YaleNew" panose="02000602050000020003" pitchFamily="50" charset="0"/>
              </a:rPr>
              <a:t>Computational Biology and Bioinformatics |	  </a:t>
            </a:r>
            <a:fld id="{C45BF93A-B1F2-4BE0-A328-208C98DD2A4D}" type="slidenum">
              <a:rPr lang="en-US" sz="2000" b="0" smtClean="0">
                <a:ln>
                  <a:noFill/>
                </a:ln>
                <a:latin typeface="YaleNew" panose="02000602050000020003" pitchFamily="50" charset="0"/>
              </a:rPr>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t>‹#›</a:t>
            </a:fld>
            <a:endParaRPr lang="en-US" sz="2000" b="0" dirty="0">
              <a:ln>
                <a:noFill/>
              </a:ln>
              <a:latin typeface="YaleNew" panose="02000602050000020003" pitchFamily="50" charset="0"/>
            </a:endParaRPr>
          </a:p>
        </p:txBody>
      </p:sp>
      <p:sp>
        <p:nvSpPr>
          <p:cNvPr id="6" name="Text Placeholder 10">
            <a:extLst>
              <a:ext uri="{FF2B5EF4-FFF2-40B4-BE49-F238E27FC236}">
                <a16:creationId xmlns:a16="http://schemas.microsoft.com/office/drawing/2014/main" id="{86E86F37-F830-BDA9-6C11-DC5C47DCE19E}"/>
              </a:ext>
            </a:extLst>
          </p:cNvPr>
          <p:cNvSpPr>
            <a:spLocks noGrp="1"/>
          </p:cNvSpPr>
          <p:nvPr>
            <p:ph type="body" sz="quarter" idx="14" hasCustomPrompt="1"/>
          </p:nvPr>
        </p:nvSpPr>
        <p:spPr>
          <a:xfrm>
            <a:off x="4615132" y="6403145"/>
            <a:ext cx="6754483" cy="454855"/>
          </a:xfrm>
          <a:ln>
            <a:noFill/>
          </a:ln>
        </p:spPr>
        <p:txBody>
          <a:bodyPr anchor="ctr">
            <a:noAutofit/>
          </a:bodyPr>
          <a:lstStyle>
            <a:lvl1pPr marL="0" indent="0">
              <a:lnSpc>
                <a:spcPct val="100000"/>
              </a:lnSpc>
              <a:buNone/>
              <a:defRPr sz="2000">
                <a:solidFill>
                  <a:schemeClr val="bg1"/>
                </a:solidFill>
                <a:latin typeface="YaleNew" panose="02000602050000020003" pitchFamily="50" charset="0"/>
              </a:defRPr>
            </a:lvl1pPr>
          </a:lstStyle>
          <a:p>
            <a:pPr algn="l">
              <a:tabLst>
                <a:tab pos="11547475" algn="l"/>
              </a:tabLst>
            </a:pPr>
            <a:r>
              <a:rPr lang="en-US" sz="2000" dirty="0">
                <a:ln>
                  <a:noFill/>
                </a:ln>
                <a:latin typeface="YaleNew" panose="02000602050000020003" pitchFamily="50" charset="0"/>
              </a:rPr>
              <a:t>Section</a:t>
            </a:r>
          </a:p>
        </p:txBody>
      </p:sp>
    </p:spTree>
    <p:extLst>
      <p:ext uri="{BB962C8B-B14F-4D97-AF65-F5344CB8AC3E}">
        <p14:creationId xmlns:p14="http://schemas.microsoft.com/office/powerpoint/2010/main" val="668156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60C0-13A8-445B-BDFF-ABD26AE8F3A9}"/>
              </a:ext>
            </a:extLst>
          </p:cNvPr>
          <p:cNvSpPr>
            <a:spLocks noGrp="1"/>
          </p:cNvSpPr>
          <p:nvPr>
            <p:ph type="title"/>
          </p:nvPr>
        </p:nvSpPr>
        <p:spPr>
          <a:xfrm>
            <a:off x="1351280" y="2233806"/>
            <a:ext cx="9489440" cy="2390388"/>
          </a:xfrm>
          <a:prstGeom prst="rect">
            <a:avLst/>
          </a:prstGeom>
        </p:spPr>
        <p:txBody>
          <a:bodyPr>
            <a:normAutofit/>
          </a:bodyPr>
          <a:lstStyle>
            <a:lvl1pPr>
              <a:defRPr sz="5400"/>
            </a:lvl1pPr>
          </a:lstStyle>
          <a:p>
            <a:r>
              <a:rPr lang="zh-CN" altLang="en-US"/>
              <a:t>单击此处编辑母版标题样式</a:t>
            </a:r>
            <a:endParaRPr lang="en-US"/>
          </a:p>
        </p:txBody>
      </p:sp>
      <p:sp>
        <p:nvSpPr>
          <p:cNvPr id="4" name="Rectangle 3">
            <a:extLst>
              <a:ext uri="{FF2B5EF4-FFF2-40B4-BE49-F238E27FC236}">
                <a16:creationId xmlns:a16="http://schemas.microsoft.com/office/drawing/2014/main" id="{9E96B486-7BD9-63C4-84A6-12592AECCEBE}"/>
              </a:ext>
            </a:extLst>
          </p:cNvPr>
          <p:cNvSpPr/>
          <p:nvPr userDrawn="1"/>
        </p:nvSpPr>
        <p:spPr>
          <a:xfrm>
            <a:off x="0" y="6403149"/>
            <a:ext cx="12192000" cy="454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r>
              <a:rPr lang="en-US" sz="2000" dirty="0">
                <a:ln>
                  <a:noFill/>
                </a:ln>
                <a:latin typeface="YaleNew" panose="02000602050000020003" pitchFamily="50" charset="0"/>
              </a:rPr>
              <a:t>Computational Biology and Bioinformatics |	  </a:t>
            </a:r>
            <a:fld id="{C45BF93A-B1F2-4BE0-A328-208C98DD2A4D}" type="slidenum">
              <a:rPr lang="en-US" sz="2000" b="0" smtClean="0">
                <a:ln>
                  <a:noFill/>
                </a:ln>
                <a:latin typeface="YaleNew" panose="02000602050000020003" pitchFamily="50" charset="0"/>
              </a:rPr>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t>‹#›</a:t>
            </a:fld>
            <a:endParaRPr lang="en-US" sz="2000" b="0" dirty="0">
              <a:ln>
                <a:noFill/>
              </a:ln>
              <a:latin typeface="YaleNew" panose="02000602050000020003" pitchFamily="50" charset="0"/>
            </a:endParaRPr>
          </a:p>
        </p:txBody>
      </p:sp>
      <p:sp>
        <p:nvSpPr>
          <p:cNvPr id="6" name="Text Placeholder 10">
            <a:extLst>
              <a:ext uri="{FF2B5EF4-FFF2-40B4-BE49-F238E27FC236}">
                <a16:creationId xmlns:a16="http://schemas.microsoft.com/office/drawing/2014/main" id="{6EEA6905-231C-DC3F-C848-9296C43A74A7}"/>
              </a:ext>
            </a:extLst>
          </p:cNvPr>
          <p:cNvSpPr>
            <a:spLocks noGrp="1"/>
          </p:cNvSpPr>
          <p:nvPr>
            <p:ph type="body" sz="quarter" idx="14" hasCustomPrompt="1"/>
          </p:nvPr>
        </p:nvSpPr>
        <p:spPr>
          <a:xfrm>
            <a:off x="4615132" y="6403145"/>
            <a:ext cx="6754483" cy="454855"/>
          </a:xfrm>
          <a:ln>
            <a:noFill/>
          </a:ln>
        </p:spPr>
        <p:txBody>
          <a:bodyPr anchor="ctr">
            <a:noAutofit/>
          </a:bodyPr>
          <a:lstStyle>
            <a:lvl1pPr marL="0" indent="0">
              <a:lnSpc>
                <a:spcPct val="100000"/>
              </a:lnSpc>
              <a:buNone/>
              <a:defRPr sz="2000">
                <a:solidFill>
                  <a:schemeClr val="bg1"/>
                </a:solidFill>
                <a:latin typeface="YaleNew" panose="02000602050000020003" pitchFamily="50" charset="0"/>
              </a:defRPr>
            </a:lvl1pPr>
          </a:lstStyle>
          <a:p>
            <a:pPr algn="l">
              <a:tabLst>
                <a:tab pos="11547475" algn="l"/>
              </a:tabLst>
            </a:pPr>
            <a:r>
              <a:rPr lang="en-US" sz="2000" dirty="0">
                <a:ln>
                  <a:noFill/>
                </a:ln>
                <a:latin typeface="YaleNew" panose="02000602050000020003" pitchFamily="50" charset="0"/>
              </a:rPr>
              <a:t>Section</a:t>
            </a:r>
          </a:p>
        </p:txBody>
      </p:sp>
    </p:spTree>
    <p:extLst>
      <p:ext uri="{BB962C8B-B14F-4D97-AF65-F5344CB8AC3E}">
        <p14:creationId xmlns:p14="http://schemas.microsoft.com/office/powerpoint/2010/main" val="3716681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pplemental Figur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1B5AFE-0FCE-49CD-995E-5F447D8BC1B3}"/>
              </a:ext>
            </a:extLst>
          </p:cNvPr>
          <p:cNvSpPr>
            <a:spLocks noGrp="1"/>
          </p:cNvSpPr>
          <p:nvPr>
            <p:ph sz="quarter" idx="13"/>
          </p:nvPr>
        </p:nvSpPr>
        <p:spPr>
          <a:xfrm>
            <a:off x="599679" y="442913"/>
            <a:ext cx="10992643" cy="5762625"/>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9" name="Rectangle 8">
            <a:extLst>
              <a:ext uri="{FF2B5EF4-FFF2-40B4-BE49-F238E27FC236}">
                <a16:creationId xmlns:a16="http://schemas.microsoft.com/office/drawing/2014/main" id="{E32418B3-9CF9-4800-98F7-D366856AA347}"/>
              </a:ext>
            </a:extLst>
          </p:cNvPr>
          <p:cNvSpPr/>
          <p:nvPr/>
        </p:nvSpPr>
        <p:spPr>
          <a:xfrm>
            <a:off x="0" y="6403149"/>
            <a:ext cx="12192000" cy="454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r>
              <a:rPr lang="en-US" sz="2000" dirty="0">
                <a:ln>
                  <a:noFill/>
                </a:ln>
                <a:latin typeface="YaleNew" panose="02000602050000020003" pitchFamily="50" charset="0"/>
              </a:rPr>
              <a:t>Talk | Supplemental Figures	  </a:t>
            </a:r>
            <a:fld id="{C45BF93A-B1F2-4BE0-A328-208C98DD2A4D}" type="slidenum">
              <a:rPr lang="en-US" sz="2000" b="0" smtClean="0">
                <a:ln>
                  <a:noFill/>
                </a:ln>
                <a:latin typeface="YaleNew" panose="02000602050000020003" pitchFamily="50" charset="0"/>
              </a:rPr>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t>‹#›</a:t>
            </a:fld>
            <a:endParaRPr lang="en-US" sz="2000" b="0" dirty="0">
              <a:ln>
                <a:noFill/>
              </a:ln>
              <a:latin typeface="YaleNew" panose="02000602050000020003" pitchFamily="50" charset="0"/>
            </a:endParaRPr>
          </a:p>
        </p:txBody>
      </p:sp>
    </p:spTree>
    <p:extLst>
      <p:ext uri="{BB962C8B-B14F-4D97-AF65-F5344CB8AC3E}">
        <p14:creationId xmlns:p14="http://schemas.microsoft.com/office/powerpoint/2010/main" val="2548375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pplemental Figures (with cita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1B5AFE-0FCE-49CD-995E-5F447D8BC1B3}"/>
              </a:ext>
            </a:extLst>
          </p:cNvPr>
          <p:cNvSpPr>
            <a:spLocks noGrp="1"/>
          </p:cNvSpPr>
          <p:nvPr>
            <p:ph sz="quarter" idx="13"/>
          </p:nvPr>
        </p:nvSpPr>
        <p:spPr>
          <a:xfrm>
            <a:off x="599679" y="442913"/>
            <a:ext cx="10992643" cy="5762625"/>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5" name="Content Placeholder 3">
            <a:extLst>
              <a:ext uri="{FF2B5EF4-FFF2-40B4-BE49-F238E27FC236}">
                <a16:creationId xmlns:a16="http://schemas.microsoft.com/office/drawing/2014/main" id="{04E0D890-5AED-7EEB-02AA-BDACD1C2840F}"/>
              </a:ext>
            </a:extLst>
          </p:cNvPr>
          <p:cNvSpPr>
            <a:spLocks noGrp="1"/>
          </p:cNvSpPr>
          <p:nvPr>
            <p:ph sz="quarter" idx="17"/>
          </p:nvPr>
        </p:nvSpPr>
        <p:spPr>
          <a:xfrm>
            <a:off x="7177177" y="6221226"/>
            <a:ext cx="5014823" cy="178352"/>
          </a:xfrm>
        </p:spPr>
        <p:txBody>
          <a:bodyPr anchor="ctr">
            <a:noAutofit/>
          </a:bodyPr>
          <a:lstStyle>
            <a:lvl1pPr marL="0" indent="0" algn="r">
              <a:lnSpc>
                <a:spcPct val="100000"/>
              </a:lnSpc>
              <a:spcBef>
                <a:spcPts val="0"/>
              </a:spcBef>
              <a:buNone/>
              <a:defRPr sz="900" i="1"/>
            </a:lvl1pPr>
            <a:lvl2pPr marL="457177" indent="0">
              <a:buNone/>
              <a:defRPr sz="1100"/>
            </a:lvl2pPr>
            <a:lvl3pPr>
              <a:defRPr sz="1050"/>
            </a:lvl3pPr>
            <a:lvl4pPr>
              <a:defRPr sz="1000"/>
            </a:lvl4pPr>
            <a:lvl5pPr>
              <a:defRPr sz="1000"/>
            </a:lvl5pPr>
          </a:lstStyle>
          <a:p>
            <a:pPr lvl="0"/>
            <a:r>
              <a:rPr lang="zh-CN" altLang="en-US"/>
              <a:t>单击此处编辑母版文本样式</a:t>
            </a:r>
          </a:p>
        </p:txBody>
      </p:sp>
      <p:sp>
        <p:nvSpPr>
          <p:cNvPr id="2" name="Rectangle 1">
            <a:extLst>
              <a:ext uri="{FF2B5EF4-FFF2-40B4-BE49-F238E27FC236}">
                <a16:creationId xmlns:a16="http://schemas.microsoft.com/office/drawing/2014/main" id="{19FDD168-FF64-C0C8-7A07-CF033751A2C6}"/>
              </a:ext>
            </a:extLst>
          </p:cNvPr>
          <p:cNvSpPr/>
          <p:nvPr userDrawn="1"/>
        </p:nvSpPr>
        <p:spPr>
          <a:xfrm>
            <a:off x="0" y="6403149"/>
            <a:ext cx="12192000" cy="454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r>
              <a:rPr lang="en-US" sz="2000" dirty="0">
                <a:ln>
                  <a:noFill/>
                </a:ln>
                <a:latin typeface="YaleNew" panose="02000602050000020003" pitchFamily="50" charset="0"/>
              </a:rPr>
              <a:t>Computational Biology and Bioinformatics |	  </a:t>
            </a:r>
            <a:fld id="{C45BF93A-B1F2-4BE0-A328-208C98DD2A4D}" type="slidenum">
              <a:rPr lang="en-US" sz="2000" b="0" smtClean="0">
                <a:ln>
                  <a:noFill/>
                </a:ln>
                <a:latin typeface="YaleNew" panose="02000602050000020003" pitchFamily="50" charset="0"/>
              </a:rPr>
              <a:pPr marL="0" marR="0" lvl="0" indent="0" algn="l" defTabSz="914400" rtl="0" eaLnBrk="1" fontAlgn="auto" latinLnBrk="0" hangingPunct="1">
                <a:lnSpc>
                  <a:spcPct val="100000"/>
                </a:lnSpc>
                <a:spcBef>
                  <a:spcPts val="0"/>
                </a:spcBef>
                <a:spcAft>
                  <a:spcPts val="0"/>
                </a:spcAft>
                <a:buClrTx/>
                <a:buSzTx/>
                <a:buFontTx/>
                <a:buNone/>
                <a:tabLst>
                  <a:tab pos="11547475" algn="l"/>
                </a:tabLst>
                <a:defRPr/>
              </a:pPr>
              <a:t>‹#›</a:t>
            </a:fld>
            <a:endParaRPr lang="en-US" sz="2000" b="0" dirty="0">
              <a:ln>
                <a:noFill/>
              </a:ln>
              <a:latin typeface="YaleNew" panose="02000602050000020003" pitchFamily="50" charset="0"/>
            </a:endParaRPr>
          </a:p>
        </p:txBody>
      </p:sp>
      <p:sp>
        <p:nvSpPr>
          <p:cNvPr id="4" name="Text Placeholder 10">
            <a:extLst>
              <a:ext uri="{FF2B5EF4-FFF2-40B4-BE49-F238E27FC236}">
                <a16:creationId xmlns:a16="http://schemas.microsoft.com/office/drawing/2014/main" id="{6E92FAD9-2008-E06A-2D31-E40DFA82D66E}"/>
              </a:ext>
            </a:extLst>
          </p:cNvPr>
          <p:cNvSpPr>
            <a:spLocks noGrp="1"/>
          </p:cNvSpPr>
          <p:nvPr>
            <p:ph type="body" sz="quarter" idx="14" hasCustomPrompt="1"/>
          </p:nvPr>
        </p:nvSpPr>
        <p:spPr>
          <a:xfrm>
            <a:off x="4615132" y="6403145"/>
            <a:ext cx="6754483" cy="454855"/>
          </a:xfrm>
          <a:ln>
            <a:noFill/>
          </a:ln>
        </p:spPr>
        <p:txBody>
          <a:bodyPr anchor="ctr">
            <a:noAutofit/>
          </a:bodyPr>
          <a:lstStyle>
            <a:lvl1pPr marL="0" indent="0">
              <a:lnSpc>
                <a:spcPct val="100000"/>
              </a:lnSpc>
              <a:buNone/>
              <a:defRPr sz="2000">
                <a:solidFill>
                  <a:schemeClr val="bg1"/>
                </a:solidFill>
                <a:latin typeface="YaleNew" panose="02000602050000020003" pitchFamily="50" charset="0"/>
              </a:defRPr>
            </a:lvl1pPr>
          </a:lstStyle>
          <a:p>
            <a:pPr algn="l">
              <a:tabLst>
                <a:tab pos="11547475" algn="l"/>
              </a:tabLst>
            </a:pPr>
            <a:r>
              <a:rPr lang="en-US" sz="2000" dirty="0">
                <a:ln>
                  <a:noFill/>
                </a:ln>
                <a:latin typeface="YaleNew" panose="02000602050000020003" pitchFamily="50" charset="0"/>
              </a:rPr>
              <a:t>Section</a:t>
            </a:r>
          </a:p>
        </p:txBody>
      </p:sp>
    </p:spTree>
    <p:extLst>
      <p:ext uri="{BB962C8B-B14F-4D97-AF65-F5344CB8AC3E}">
        <p14:creationId xmlns:p14="http://schemas.microsoft.com/office/powerpoint/2010/main" val="1464505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3B2140-F012-4186-AA65-C50F9F80DC57}"/>
              </a:ext>
            </a:extLst>
          </p:cNvPr>
          <p:cNvSpPr>
            <a:spLocks noGrp="1"/>
          </p:cNvSpPr>
          <p:nvPr>
            <p:ph type="title"/>
          </p:nvPr>
        </p:nvSpPr>
        <p:spPr>
          <a:xfrm>
            <a:off x="647700" y="145419"/>
            <a:ext cx="10896600" cy="691661"/>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a:extLst>
              <a:ext uri="{FF2B5EF4-FFF2-40B4-BE49-F238E27FC236}">
                <a16:creationId xmlns:a16="http://schemas.microsoft.com/office/drawing/2014/main" id="{D36896B6-BCE1-4D36-8E30-8300960A06D4}"/>
              </a:ext>
            </a:extLst>
          </p:cNvPr>
          <p:cNvSpPr>
            <a:spLocks noGrp="1"/>
          </p:cNvSpPr>
          <p:nvPr>
            <p:ph type="body" idx="1"/>
          </p:nvPr>
        </p:nvSpPr>
        <p:spPr>
          <a:xfrm>
            <a:off x="647702" y="1175117"/>
            <a:ext cx="10896599" cy="500184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8" name="Rectangle 7">
            <a:extLst>
              <a:ext uri="{FF2B5EF4-FFF2-40B4-BE49-F238E27FC236}">
                <a16:creationId xmlns:a16="http://schemas.microsoft.com/office/drawing/2014/main" id="{10CCEB3F-506F-4F52-841C-4D30FA535C2E}"/>
              </a:ext>
            </a:extLst>
          </p:cNvPr>
          <p:cNvSpPr/>
          <p:nvPr/>
        </p:nvSpPr>
        <p:spPr>
          <a:xfrm>
            <a:off x="0" y="0"/>
            <a:ext cx="12192000" cy="1630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dirty="0">
              <a:ln>
                <a:noFill/>
              </a:ln>
              <a:latin typeface="YaleNew" panose="02000602050000020003" pitchFamily="50" charset="0"/>
            </a:endParaRPr>
          </a:p>
        </p:txBody>
      </p:sp>
    </p:spTree>
    <p:extLst>
      <p:ext uri="{BB962C8B-B14F-4D97-AF65-F5344CB8AC3E}">
        <p14:creationId xmlns:p14="http://schemas.microsoft.com/office/powerpoint/2010/main" val="3783312180"/>
      </p:ext>
    </p:extLst>
  </p:cSld>
  <p:clrMap bg1="lt1" tx1="dk1" bg2="lt2" tx2="dk2" accent1="accent1" accent2="accent2" accent3="accent3" accent4="accent4" accent5="accent5" accent6="accent6" hlink="hlink" folHlink="folHlink"/>
  <p:sldLayoutIdLst>
    <p:sldLayoutId id="2147483661" r:id="rId1"/>
    <p:sldLayoutId id="2147483686" r:id="rId2"/>
    <p:sldLayoutId id="2147483663" r:id="rId3"/>
    <p:sldLayoutId id="2147483688" r:id="rId4"/>
    <p:sldLayoutId id="2147483664" r:id="rId5"/>
    <p:sldLayoutId id="2147483689" r:id="rId6"/>
    <p:sldLayoutId id="2147483665" r:id="rId7"/>
    <p:sldLayoutId id="2147483666" r:id="rId8"/>
    <p:sldLayoutId id="2147483687" r:id="rId9"/>
  </p:sldLayoutIdLst>
  <p:txStyles>
    <p:titleStyle>
      <a:lvl1pPr algn="ctr" defTabSz="914354" rtl="0" eaLnBrk="1" latinLnBrk="0" hangingPunct="1">
        <a:lnSpc>
          <a:spcPct val="90000"/>
        </a:lnSpc>
        <a:spcBef>
          <a:spcPct val="0"/>
        </a:spcBef>
        <a:buNone/>
        <a:defRPr sz="4000" kern="1200">
          <a:solidFill>
            <a:schemeClr val="tx1"/>
          </a:solidFill>
          <a:latin typeface="YaleNew" panose="02000602050000020003" pitchFamily="50" charset="0"/>
          <a:ea typeface="+mj-ea"/>
          <a:cs typeface="Times New Roman" panose="02020603050405020304" pitchFamily="18" charset="0"/>
        </a:defRPr>
      </a:lvl1pPr>
    </p:titleStyle>
    <p:bodyStyle>
      <a:lvl1pPr marL="228589" indent="-228589" algn="l" defTabSz="914354" rtl="0" eaLnBrk="1" latinLnBrk="0" hangingPunct="1">
        <a:lnSpc>
          <a:spcPct val="100000"/>
        </a:lnSpc>
        <a:spcBef>
          <a:spcPts val="1000"/>
        </a:spcBef>
        <a:buClr>
          <a:schemeClr val="accent3">
            <a:lumMod val="75000"/>
          </a:schemeClr>
        </a:buClr>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766" indent="-228589" algn="l" defTabSz="914354" rtl="0" eaLnBrk="1" latinLnBrk="0" hangingPunct="1">
        <a:lnSpc>
          <a:spcPct val="100000"/>
        </a:lnSpc>
        <a:spcBef>
          <a:spcPts val="500"/>
        </a:spcBef>
        <a:buClr>
          <a:schemeClr val="accent3">
            <a:lumMod val="50000"/>
          </a:schemeClr>
        </a:buClr>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2942" indent="-228589" algn="l" defTabSz="914354" rtl="0" eaLnBrk="1" latinLnBrk="0" hangingPunct="1">
        <a:lnSpc>
          <a:spcPct val="100000"/>
        </a:lnSpc>
        <a:spcBef>
          <a:spcPts val="500"/>
        </a:spcBef>
        <a:buClr>
          <a:schemeClr val="accent3">
            <a:lumMod val="50000"/>
          </a:schemeClr>
        </a:buClr>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120" indent="-228589" algn="l" defTabSz="914354" rtl="0" eaLnBrk="1" latinLnBrk="0" hangingPunct="1">
        <a:lnSpc>
          <a:spcPct val="100000"/>
        </a:lnSpc>
        <a:spcBef>
          <a:spcPts val="500"/>
        </a:spcBef>
        <a:buClr>
          <a:schemeClr val="accent3">
            <a:lumMod val="50000"/>
          </a:schemeClr>
        </a:buClr>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298" indent="-228589" algn="l" defTabSz="914354" rtl="0" eaLnBrk="1" latinLnBrk="0" hangingPunct="1">
        <a:lnSpc>
          <a:spcPct val="100000"/>
        </a:lnSpc>
        <a:spcBef>
          <a:spcPts val="500"/>
        </a:spcBef>
        <a:buClr>
          <a:schemeClr val="accent3">
            <a:lumMod val="50000"/>
          </a:schemeClr>
        </a:buClr>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arxiv.org/abs/1808.03314"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arxiv.org/abs/1706.03762"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hyperlink" Target="https://www.youtube.com/watch?v=eMlx5fFNoYc" TargetMode="External"/><Relationship Id="rId4" Type="http://schemas.openxmlformats.org/officeDocument/2006/relationships/hyperlink" Target="https://www.youtube.com/watch?v=wjZofJX0v4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github.com/thunlp/GNNPapers?tab=readme-ov-file#chemistry-and-biology"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2BF205-DFE1-7C46-9E47-B04D507DE24C}"/>
              </a:ext>
            </a:extLst>
          </p:cNvPr>
          <p:cNvSpPr>
            <a:spLocks noGrp="1"/>
          </p:cNvSpPr>
          <p:nvPr>
            <p:ph type="ctrTitle"/>
          </p:nvPr>
        </p:nvSpPr>
        <p:spPr>
          <a:xfrm>
            <a:off x="1524000" y="2450795"/>
            <a:ext cx="9144000" cy="1585609"/>
          </a:xfrm>
        </p:spPr>
        <p:txBody>
          <a:bodyPr>
            <a:noAutofit/>
          </a:bodyPr>
          <a:lstStyle/>
          <a:p>
            <a:r>
              <a:rPr lang="en-US" altLang="zh-CN" sz="6000" dirty="0"/>
              <a:t>RNN</a:t>
            </a:r>
            <a:r>
              <a:rPr lang="zh-CN" altLang="en-US" sz="6000" dirty="0"/>
              <a:t> </a:t>
            </a:r>
            <a:r>
              <a:rPr lang="en-US" altLang="zh-CN" sz="6000" dirty="0"/>
              <a:t>&amp;</a:t>
            </a:r>
            <a:r>
              <a:rPr lang="zh-CN" altLang="en-US" sz="6000" dirty="0"/>
              <a:t> </a:t>
            </a:r>
            <a:r>
              <a:rPr lang="en-US" altLang="zh-CN" sz="6000" dirty="0"/>
              <a:t>GNN</a:t>
            </a:r>
            <a:endParaRPr lang="en-US" sz="6000" dirty="0"/>
          </a:p>
        </p:txBody>
      </p:sp>
      <p:sp>
        <p:nvSpPr>
          <p:cNvPr id="7" name="Subtitle 6">
            <a:extLst>
              <a:ext uri="{FF2B5EF4-FFF2-40B4-BE49-F238E27FC236}">
                <a16:creationId xmlns:a16="http://schemas.microsoft.com/office/drawing/2014/main" id="{8675992F-29BB-6D77-0286-C31F9BA92B30}"/>
              </a:ext>
            </a:extLst>
          </p:cNvPr>
          <p:cNvSpPr>
            <a:spLocks noGrp="1"/>
          </p:cNvSpPr>
          <p:nvPr>
            <p:ph type="subTitle" idx="1"/>
          </p:nvPr>
        </p:nvSpPr>
        <p:spPr>
          <a:xfrm>
            <a:off x="1524000" y="4613719"/>
            <a:ext cx="9144000" cy="1322387"/>
          </a:xfrm>
        </p:spPr>
        <p:txBody>
          <a:bodyPr/>
          <a:lstStyle/>
          <a:p>
            <a:r>
              <a:rPr lang="en-US" altLang="zh-CN" dirty="0"/>
              <a:t>Weihao</a:t>
            </a:r>
            <a:r>
              <a:rPr lang="zh-CN" altLang="en-US" dirty="0"/>
              <a:t> </a:t>
            </a:r>
            <a:r>
              <a:rPr lang="en-US" altLang="zh-CN" dirty="0"/>
              <a:t>Zhao</a:t>
            </a:r>
          </a:p>
          <a:p>
            <a:r>
              <a:rPr lang="en-US" altLang="zh-CN" dirty="0"/>
              <a:t>Mar.</a:t>
            </a:r>
            <a:r>
              <a:rPr lang="zh-CN" altLang="en-US" dirty="0"/>
              <a:t> </a:t>
            </a:r>
            <a:r>
              <a:rPr lang="en-US" altLang="zh-CN" dirty="0"/>
              <a:t>2,</a:t>
            </a:r>
            <a:r>
              <a:rPr lang="zh-CN" altLang="en-US" dirty="0"/>
              <a:t> </a:t>
            </a:r>
            <a:r>
              <a:rPr lang="en-US" altLang="zh-CN" dirty="0"/>
              <a:t>2026</a:t>
            </a:r>
            <a:endParaRPr lang="en-US" dirty="0"/>
          </a:p>
        </p:txBody>
      </p:sp>
    </p:spTree>
    <p:extLst>
      <p:ext uri="{BB962C8B-B14F-4D97-AF65-F5344CB8AC3E}">
        <p14:creationId xmlns:p14="http://schemas.microsoft.com/office/powerpoint/2010/main" val="116103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42C4670-918F-5075-930F-B74A2B5CDD19}"/>
              </a:ext>
            </a:extLst>
          </p:cNvPr>
          <p:cNvSpPr>
            <a:spLocks noGrp="1"/>
          </p:cNvSpPr>
          <p:nvPr>
            <p:ph type="title"/>
          </p:nvPr>
        </p:nvSpPr>
        <p:spPr/>
        <p:txBody>
          <a:bodyPr/>
          <a:lstStyle/>
          <a:p>
            <a:r>
              <a:rPr lang="en-US" altLang="zh-CN" dirty="0"/>
              <a:t>Contents</a:t>
            </a:r>
            <a:endParaRPr lang="en-US" dirty="0"/>
          </a:p>
        </p:txBody>
      </p:sp>
      <p:sp>
        <p:nvSpPr>
          <p:cNvPr id="8" name="Content Placeholder 7">
            <a:extLst>
              <a:ext uri="{FF2B5EF4-FFF2-40B4-BE49-F238E27FC236}">
                <a16:creationId xmlns:a16="http://schemas.microsoft.com/office/drawing/2014/main" id="{F8C0F9D4-C85C-C5DB-504C-DD32FA67A2EC}"/>
              </a:ext>
            </a:extLst>
          </p:cNvPr>
          <p:cNvSpPr>
            <a:spLocks noGrp="1"/>
          </p:cNvSpPr>
          <p:nvPr>
            <p:ph sz="half" idx="13"/>
          </p:nvPr>
        </p:nvSpPr>
        <p:spPr/>
        <p:txBody>
          <a:bodyPr/>
          <a:lstStyle/>
          <a:p>
            <a:pPr marL="457200" indent="-457200">
              <a:buFont typeface="+mj-lt"/>
              <a:buAutoNum type="arabicPeriod"/>
            </a:pPr>
            <a:r>
              <a:rPr lang="en-US" altLang="zh-CN" dirty="0"/>
              <a:t>Recurrent Neural Networks</a:t>
            </a:r>
            <a:r>
              <a:rPr lang="zh-CN" altLang="en-US" dirty="0"/>
              <a:t> </a:t>
            </a:r>
            <a:r>
              <a:rPr lang="en-US" altLang="zh-CN" dirty="0"/>
              <a:t>(RNN)</a:t>
            </a:r>
          </a:p>
          <a:p>
            <a:pPr marL="457200" indent="-457200">
              <a:buFont typeface="+mj-lt"/>
              <a:buAutoNum type="arabicPeriod"/>
            </a:pPr>
            <a:endParaRPr lang="en-US" altLang="zh-CN" dirty="0"/>
          </a:p>
          <a:p>
            <a:pPr marL="457200" indent="-457200">
              <a:buFont typeface="+mj-lt"/>
              <a:buAutoNum type="arabicPeriod"/>
            </a:pPr>
            <a:endParaRPr lang="en-US" altLang="zh-CN" dirty="0"/>
          </a:p>
          <a:p>
            <a:pPr marL="457200" indent="-457200">
              <a:buFont typeface="+mj-lt"/>
              <a:buAutoNum type="arabicPeriod"/>
            </a:pPr>
            <a:endParaRPr lang="en-US" altLang="zh-CN" dirty="0"/>
          </a:p>
          <a:p>
            <a:pPr marL="457200" indent="-457200">
              <a:buFont typeface="+mj-lt"/>
              <a:buAutoNum type="arabicPeriod"/>
            </a:pPr>
            <a:r>
              <a:rPr lang="en-US" altLang="zh-CN" dirty="0"/>
              <a:t>Attention</a:t>
            </a:r>
            <a:r>
              <a:rPr lang="zh-CN" altLang="en-US" dirty="0"/>
              <a:t> </a:t>
            </a:r>
            <a:r>
              <a:rPr lang="en-US" altLang="zh-CN" dirty="0"/>
              <a:t>&amp;</a:t>
            </a:r>
            <a:r>
              <a:rPr lang="zh-CN" altLang="en-US" dirty="0"/>
              <a:t> </a:t>
            </a:r>
            <a:r>
              <a:rPr lang="en-US" altLang="zh-CN" dirty="0"/>
              <a:t>Transformers</a:t>
            </a:r>
          </a:p>
          <a:p>
            <a:pPr marL="457200" indent="-457200">
              <a:buFont typeface="+mj-lt"/>
              <a:buAutoNum type="arabicPeriod"/>
            </a:pPr>
            <a:endParaRPr lang="en-US" altLang="zh-CN" dirty="0"/>
          </a:p>
          <a:p>
            <a:pPr marL="457200" indent="-457200">
              <a:buFont typeface="+mj-lt"/>
              <a:buAutoNum type="arabicPeriod"/>
            </a:pPr>
            <a:endParaRPr lang="en-US" altLang="zh-CN" dirty="0"/>
          </a:p>
          <a:p>
            <a:pPr marL="457200" indent="-457200">
              <a:buFont typeface="+mj-lt"/>
              <a:buAutoNum type="arabicPeriod"/>
            </a:pPr>
            <a:endParaRPr lang="en-US" altLang="zh-CN" dirty="0"/>
          </a:p>
          <a:p>
            <a:pPr marL="457200" indent="-457200">
              <a:buFont typeface="+mj-lt"/>
              <a:buAutoNum type="arabicPeriod"/>
            </a:pPr>
            <a:r>
              <a:rPr lang="en-US" altLang="zh-CN" dirty="0"/>
              <a:t>Graph</a:t>
            </a:r>
            <a:r>
              <a:rPr lang="zh-CN" altLang="en-US" dirty="0"/>
              <a:t> </a:t>
            </a:r>
            <a:r>
              <a:rPr lang="en-US" altLang="zh-CN" dirty="0"/>
              <a:t>Neural</a:t>
            </a:r>
            <a:r>
              <a:rPr lang="zh-CN" altLang="en-US" dirty="0"/>
              <a:t> </a:t>
            </a:r>
            <a:r>
              <a:rPr lang="en-US" altLang="zh-CN" dirty="0"/>
              <a:t>Networks</a:t>
            </a:r>
            <a:r>
              <a:rPr lang="zh-CN" altLang="en-US" dirty="0"/>
              <a:t> </a:t>
            </a:r>
            <a:r>
              <a:rPr lang="en-US" altLang="zh-CN" dirty="0"/>
              <a:t>(GNN)</a:t>
            </a:r>
          </a:p>
          <a:p>
            <a:pPr marL="457200" indent="-457200">
              <a:buFont typeface="+mj-lt"/>
              <a:buAutoNum type="arabicPeriod"/>
            </a:pPr>
            <a:endParaRPr lang="en-US" altLang="zh-CN" dirty="0"/>
          </a:p>
        </p:txBody>
      </p:sp>
      <p:sp>
        <p:nvSpPr>
          <p:cNvPr id="9" name="Text Placeholder 8">
            <a:extLst>
              <a:ext uri="{FF2B5EF4-FFF2-40B4-BE49-F238E27FC236}">
                <a16:creationId xmlns:a16="http://schemas.microsoft.com/office/drawing/2014/main" id="{25CF595B-C400-09F1-FFBA-480FD1165683}"/>
              </a:ext>
            </a:extLst>
          </p:cNvPr>
          <p:cNvSpPr>
            <a:spLocks noGrp="1"/>
          </p:cNvSpPr>
          <p:nvPr>
            <p:ph type="body" sz="quarter" idx="4294967295"/>
          </p:nvPr>
        </p:nvSpPr>
        <p:spPr>
          <a:xfrm>
            <a:off x="612475" y="6410292"/>
            <a:ext cx="8246852" cy="454855"/>
          </a:xfrm>
        </p:spPr>
        <p:txBody>
          <a:bodyPr>
            <a:normAutofit fontScale="92500" lnSpcReduction="10000"/>
          </a:bodyPr>
          <a:lstStyle/>
          <a:p>
            <a:endParaRPr lang="en-US"/>
          </a:p>
        </p:txBody>
      </p:sp>
    </p:spTree>
    <p:extLst>
      <p:ext uri="{BB962C8B-B14F-4D97-AF65-F5344CB8AC3E}">
        <p14:creationId xmlns:p14="http://schemas.microsoft.com/office/powerpoint/2010/main" val="4185574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93D325-8EF2-5FF1-9D1D-AE5E215559DE}"/>
              </a:ext>
            </a:extLst>
          </p:cNvPr>
          <p:cNvSpPr>
            <a:spLocks noGrp="1"/>
          </p:cNvSpPr>
          <p:nvPr>
            <p:ph type="title"/>
          </p:nvPr>
        </p:nvSpPr>
        <p:spPr/>
        <p:txBody>
          <a:bodyPr/>
          <a:lstStyle/>
          <a:p>
            <a:r>
              <a:rPr lang="en-US" altLang="zh-CN" dirty="0"/>
              <a:t>Recurrent Neural Networks</a:t>
            </a:r>
            <a:r>
              <a:rPr lang="zh-CN" altLang="en-US" dirty="0"/>
              <a:t> </a:t>
            </a:r>
            <a:r>
              <a:rPr lang="en-US" altLang="zh-CN" dirty="0"/>
              <a:t>(RNN)</a:t>
            </a:r>
            <a:endParaRPr kumimoji="1" lang="zh-CN" altLang="en-US" dirty="0"/>
          </a:p>
        </p:txBody>
      </p:sp>
      <p:sp>
        <p:nvSpPr>
          <p:cNvPr id="3" name="内容占位符 2">
            <a:extLst>
              <a:ext uri="{FF2B5EF4-FFF2-40B4-BE49-F238E27FC236}">
                <a16:creationId xmlns:a16="http://schemas.microsoft.com/office/drawing/2014/main" id="{7BB853C4-BF44-BD5B-C8DA-24778E8B92A6}"/>
              </a:ext>
            </a:extLst>
          </p:cNvPr>
          <p:cNvSpPr>
            <a:spLocks noGrp="1"/>
          </p:cNvSpPr>
          <p:nvPr>
            <p:ph sz="half" idx="13"/>
          </p:nvPr>
        </p:nvSpPr>
        <p:spPr/>
        <p:txBody>
          <a:bodyPr/>
          <a:lstStyle/>
          <a:p>
            <a:endParaRPr kumimoji="1" lang="zh-CN" altLang="en-US"/>
          </a:p>
        </p:txBody>
      </p:sp>
      <p:sp>
        <p:nvSpPr>
          <p:cNvPr id="4" name="内容占位符 3">
            <a:extLst>
              <a:ext uri="{FF2B5EF4-FFF2-40B4-BE49-F238E27FC236}">
                <a16:creationId xmlns:a16="http://schemas.microsoft.com/office/drawing/2014/main" id="{56673D0C-EAAC-DB48-112B-A0E08BFAF941}"/>
              </a:ext>
            </a:extLst>
          </p:cNvPr>
          <p:cNvSpPr>
            <a:spLocks noGrp="1"/>
          </p:cNvSpPr>
          <p:nvPr>
            <p:ph sz="quarter" idx="15"/>
          </p:nvPr>
        </p:nvSpPr>
        <p:spPr/>
        <p:txBody>
          <a:bodyPr/>
          <a:lstStyle/>
          <a:p>
            <a:endParaRPr kumimoji="1" lang="zh-CN" altLang="en-US"/>
          </a:p>
        </p:txBody>
      </p:sp>
      <p:sp>
        <p:nvSpPr>
          <p:cNvPr id="5" name="内容占位符 4">
            <a:extLst>
              <a:ext uri="{FF2B5EF4-FFF2-40B4-BE49-F238E27FC236}">
                <a16:creationId xmlns:a16="http://schemas.microsoft.com/office/drawing/2014/main" id="{FFD4C26F-FFD0-7646-4F7F-A92029FC1C37}"/>
              </a:ext>
            </a:extLst>
          </p:cNvPr>
          <p:cNvSpPr>
            <a:spLocks noGrp="1"/>
          </p:cNvSpPr>
          <p:nvPr>
            <p:ph sz="quarter" idx="17"/>
          </p:nvPr>
        </p:nvSpPr>
        <p:spPr/>
        <p:txBody>
          <a:bodyPr/>
          <a:lstStyle/>
          <a:p>
            <a:endParaRPr kumimoji="1" lang="zh-CN" altLang="en-US"/>
          </a:p>
        </p:txBody>
      </p:sp>
      <p:sp>
        <p:nvSpPr>
          <p:cNvPr id="6" name="文本占位符 5">
            <a:extLst>
              <a:ext uri="{FF2B5EF4-FFF2-40B4-BE49-F238E27FC236}">
                <a16:creationId xmlns:a16="http://schemas.microsoft.com/office/drawing/2014/main" id="{B5F38C59-3AF5-4EC2-5E4C-861C4AD42076}"/>
              </a:ext>
            </a:extLst>
          </p:cNvPr>
          <p:cNvSpPr>
            <a:spLocks noGrp="1"/>
          </p:cNvSpPr>
          <p:nvPr>
            <p:ph type="body" sz="quarter" idx="14"/>
          </p:nvPr>
        </p:nvSpPr>
        <p:spPr/>
        <p:txBody>
          <a:bodyPr/>
          <a:lstStyle/>
          <a:p>
            <a:r>
              <a:rPr kumimoji="1" lang="en-US" altLang="zh-CN" dirty="0"/>
              <a:t>RNN</a:t>
            </a:r>
            <a:endParaRPr kumimoji="1" lang="zh-CN" altLang="en-US" dirty="0"/>
          </a:p>
        </p:txBody>
      </p:sp>
    </p:spTree>
    <p:extLst>
      <p:ext uri="{BB962C8B-B14F-4D97-AF65-F5344CB8AC3E}">
        <p14:creationId xmlns:p14="http://schemas.microsoft.com/office/powerpoint/2010/main" val="1262079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8FCCDA-931C-FBD0-B3DB-25CF5311CF35}"/>
              </a:ext>
            </a:extLst>
          </p:cNvPr>
          <p:cNvSpPr>
            <a:spLocks noGrp="1"/>
          </p:cNvSpPr>
          <p:nvPr>
            <p:ph type="title"/>
          </p:nvPr>
        </p:nvSpPr>
        <p:spPr/>
        <p:txBody>
          <a:bodyPr>
            <a:normAutofit fontScale="90000"/>
          </a:bodyPr>
          <a:lstStyle/>
          <a:p>
            <a:r>
              <a:rPr kumimoji="1" lang="en-US" altLang="zh-CN" dirty="0"/>
              <a:t>Sequence</a:t>
            </a:r>
            <a:r>
              <a:rPr kumimoji="1" lang="zh-CN" altLang="en-US" dirty="0"/>
              <a:t> </a:t>
            </a:r>
            <a:r>
              <a:rPr kumimoji="1" lang="en-US" altLang="zh-CN" dirty="0"/>
              <a:t>data</a:t>
            </a:r>
            <a:r>
              <a:rPr kumimoji="1" lang="zh-CN" altLang="en-US" dirty="0"/>
              <a:t> </a:t>
            </a:r>
            <a:r>
              <a:rPr kumimoji="1" lang="en-US" altLang="zh-CN" dirty="0"/>
              <a:t>with</a:t>
            </a:r>
            <a:r>
              <a:rPr kumimoji="1" lang="zh-CN" altLang="en-US" dirty="0"/>
              <a:t> </a:t>
            </a:r>
            <a:r>
              <a:rPr kumimoji="1" lang="en-US" altLang="zh-CN" dirty="0"/>
              <a:t>variable</a:t>
            </a:r>
            <a:r>
              <a:rPr kumimoji="1" lang="zh-CN" altLang="en-US" dirty="0"/>
              <a:t> </a:t>
            </a:r>
            <a:r>
              <a:rPr kumimoji="1" lang="en-US" altLang="zh-CN" dirty="0"/>
              <a:t>length</a:t>
            </a:r>
            <a:r>
              <a:rPr kumimoji="1" lang="zh-CN" altLang="en-US" dirty="0"/>
              <a:t> </a:t>
            </a:r>
            <a:r>
              <a:rPr kumimoji="1" lang="en-US" altLang="zh-CN" dirty="0"/>
              <a:t>is</a:t>
            </a:r>
            <a:r>
              <a:rPr kumimoji="1" lang="zh-CN" altLang="en-US" dirty="0"/>
              <a:t> </a:t>
            </a:r>
            <a:r>
              <a:rPr kumimoji="1" lang="en-US" altLang="zh-CN" dirty="0"/>
              <a:t>abundant</a:t>
            </a:r>
            <a:r>
              <a:rPr kumimoji="1" lang="zh-CN" altLang="en-US" dirty="0"/>
              <a:t> </a:t>
            </a:r>
            <a:r>
              <a:rPr kumimoji="1" lang="en-US" altLang="zh-CN" dirty="0"/>
              <a:t>in</a:t>
            </a:r>
            <a:r>
              <a:rPr kumimoji="1" lang="zh-CN" altLang="en-US" dirty="0"/>
              <a:t> </a:t>
            </a:r>
            <a:r>
              <a:rPr kumimoji="1" lang="en-US" altLang="zh-CN" dirty="0"/>
              <a:t>real</a:t>
            </a:r>
            <a:r>
              <a:rPr kumimoji="1" lang="zh-CN" altLang="en-US" dirty="0"/>
              <a:t> </a:t>
            </a:r>
            <a:r>
              <a:rPr kumimoji="1" lang="en-US" altLang="zh-CN" dirty="0"/>
              <a:t>world</a:t>
            </a:r>
            <a:endParaRPr kumimoji="1" lang="zh-CN" altLang="en-US" dirty="0"/>
          </a:p>
        </p:txBody>
      </p:sp>
      <p:sp>
        <p:nvSpPr>
          <p:cNvPr id="4" name="文本占位符 3">
            <a:extLst>
              <a:ext uri="{FF2B5EF4-FFF2-40B4-BE49-F238E27FC236}">
                <a16:creationId xmlns:a16="http://schemas.microsoft.com/office/drawing/2014/main" id="{A20D5AEC-C25A-CCD8-514B-E2D71BE3B8B2}"/>
              </a:ext>
            </a:extLst>
          </p:cNvPr>
          <p:cNvSpPr>
            <a:spLocks noGrp="1"/>
          </p:cNvSpPr>
          <p:nvPr>
            <p:ph type="body" sz="quarter" idx="14"/>
          </p:nvPr>
        </p:nvSpPr>
        <p:spPr/>
        <p:txBody>
          <a:bodyPr/>
          <a:lstStyle/>
          <a:p>
            <a:r>
              <a:rPr kumimoji="1" lang="en-US" altLang="zh-CN" dirty="0"/>
              <a:t>RNN</a:t>
            </a:r>
            <a:endParaRPr kumimoji="1" lang="zh-CN" altLang="en-US" dirty="0"/>
          </a:p>
        </p:txBody>
      </p:sp>
      <p:sp>
        <p:nvSpPr>
          <p:cNvPr id="6" name="内容占位符 5">
            <a:extLst>
              <a:ext uri="{FF2B5EF4-FFF2-40B4-BE49-F238E27FC236}">
                <a16:creationId xmlns:a16="http://schemas.microsoft.com/office/drawing/2014/main" id="{CA728BDA-BC0D-2930-F080-B469863F2085}"/>
              </a:ext>
            </a:extLst>
          </p:cNvPr>
          <p:cNvSpPr>
            <a:spLocks noGrp="1"/>
          </p:cNvSpPr>
          <p:nvPr>
            <p:ph sz="half" idx="13"/>
          </p:nvPr>
        </p:nvSpPr>
        <p:spPr/>
        <p:txBody>
          <a:bodyPr/>
          <a:lstStyle/>
          <a:p>
            <a:endParaRPr lang="zh-CN" altLang="en-US" dirty="0"/>
          </a:p>
        </p:txBody>
      </p:sp>
      <p:pic>
        <p:nvPicPr>
          <p:cNvPr id="1026" name="Picture 2" descr="translation 的图像结果">
            <a:extLst>
              <a:ext uri="{FF2B5EF4-FFF2-40B4-BE49-F238E27FC236}">
                <a16:creationId xmlns:a16="http://schemas.microsoft.com/office/drawing/2014/main" id="{71D0991C-47EA-9699-A1E8-2C6A385C41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111" y="1362076"/>
            <a:ext cx="4673600" cy="4648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roken line graph 的图像结果">
            <a:extLst>
              <a:ext uri="{FF2B5EF4-FFF2-40B4-BE49-F238E27FC236}">
                <a16:creationId xmlns:a16="http://schemas.microsoft.com/office/drawing/2014/main" id="{57125DEB-3428-E312-D8D6-5D99FA7D45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6360" y="1176714"/>
            <a:ext cx="3570514" cy="22522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NA sequence 的图像结果">
            <a:extLst>
              <a:ext uri="{FF2B5EF4-FFF2-40B4-BE49-F238E27FC236}">
                <a16:creationId xmlns:a16="http://schemas.microsoft.com/office/drawing/2014/main" id="{8B8F797E-D03F-D036-3A93-0767076223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7114" y="3402079"/>
            <a:ext cx="3989007" cy="2608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285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DF1CA-C13F-7AC4-E871-194AEBFCFCA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7B83C68-9E6D-3FBB-A67C-12457C064CD0}"/>
              </a:ext>
            </a:extLst>
          </p:cNvPr>
          <p:cNvSpPr>
            <a:spLocks noGrp="1"/>
          </p:cNvSpPr>
          <p:nvPr>
            <p:ph type="title"/>
          </p:nvPr>
        </p:nvSpPr>
        <p:spPr/>
        <p:txBody>
          <a:bodyPr>
            <a:normAutofit fontScale="90000"/>
          </a:bodyPr>
          <a:lstStyle/>
          <a:p>
            <a:r>
              <a:rPr kumimoji="1" lang="en-US" altLang="zh-CN" dirty="0"/>
              <a:t>Standard</a:t>
            </a:r>
            <a:r>
              <a:rPr kumimoji="1" lang="zh-CN" altLang="en-US" dirty="0"/>
              <a:t> </a:t>
            </a:r>
            <a:r>
              <a:rPr kumimoji="1" lang="en-US" altLang="zh-CN" dirty="0"/>
              <a:t>NN</a:t>
            </a:r>
            <a:r>
              <a:rPr kumimoji="1" lang="zh-CN" altLang="en-US" dirty="0"/>
              <a:t> </a:t>
            </a:r>
            <a:r>
              <a:rPr kumimoji="1" lang="en-US" altLang="zh-CN" dirty="0"/>
              <a:t>and</a:t>
            </a:r>
            <a:r>
              <a:rPr kumimoji="1" lang="zh-CN" altLang="en-US" dirty="0"/>
              <a:t> </a:t>
            </a:r>
            <a:r>
              <a:rPr kumimoji="1" lang="en-US" altLang="zh-CN" dirty="0"/>
              <a:t>CNN</a:t>
            </a:r>
            <a:r>
              <a:rPr kumimoji="1" lang="zh-CN" altLang="en-US" dirty="0"/>
              <a:t> </a:t>
            </a:r>
            <a:r>
              <a:rPr kumimoji="1" lang="en-US" altLang="zh-CN" dirty="0"/>
              <a:t>could</a:t>
            </a:r>
            <a:r>
              <a:rPr kumimoji="1" lang="zh-CN" altLang="en-US" dirty="0"/>
              <a:t> </a:t>
            </a:r>
            <a:r>
              <a:rPr kumimoji="1" lang="en-US" altLang="zh-CN" dirty="0"/>
              <a:t>not</a:t>
            </a:r>
            <a:r>
              <a:rPr kumimoji="1" lang="zh-CN" altLang="en-US" dirty="0"/>
              <a:t> </a:t>
            </a:r>
            <a:r>
              <a:rPr kumimoji="1" lang="en-US" altLang="zh-CN" dirty="0"/>
              <a:t>deal</a:t>
            </a:r>
            <a:r>
              <a:rPr kumimoji="1" lang="zh-CN" altLang="en-US" dirty="0"/>
              <a:t> </a:t>
            </a:r>
            <a:r>
              <a:rPr kumimoji="1" lang="en-US" altLang="zh-CN" dirty="0"/>
              <a:t>with</a:t>
            </a:r>
            <a:r>
              <a:rPr kumimoji="1" lang="zh-CN" altLang="en-US" dirty="0"/>
              <a:t> </a:t>
            </a:r>
            <a:r>
              <a:rPr kumimoji="1" lang="en-US" altLang="zh-CN" dirty="0"/>
              <a:t>input</a:t>
            </a:r>
            <a:r>
              <a:rPr kumimoji="1" lang="zh-CN" altLang="en-US" dirty="0"/>
              <a:t> </a:t>
            </a:r>
            <a:r>
              <a:rPr kumimoji="1" lang="en-US" altLang="zh-CN" dirty="0"/>
              <a:t>with</a:t>
            </a:r>
            <a:r>
              <a:rPr kumimoji="1" lang="zh-CN" altLang="en-US" dirty="0"/>
              <a:t> </a:t>
            </a:r>
            <a:r>
              <a:rPr kumimoji="1" lang="en-US" altLang="zh-CN" dirty="0"/>
              <a:t>variable</a:t>
            </a:r>
            <a:r>
              <a:rPr kumimoji="1" lang="zh-CN" altLang="en-US" dirty="0"/>
              <a:t> </a:t>
            </a:r>
            <a:r>
              <a:rPr kumimoji="1" lang="en-US" altLang="zh-CN" dirty="0"/>
              <a:t>length</a:t>
            </a:r>
            <a:endParaRPr kumimoji="1" lang="zh-CN" altLang="en-US" dirty="0"/>
          </a:p>
        </p:txBody>
      </p:sp>
      <p:sp>
        <p:nvSpPr>
          <p:cNvPr id="4" name="文本占位符 3">
            <a:extLst>
              <a:ext uri="{FF2B5EF4-FFF2-40B4-BE49-F238E27FC236}">
                <a16:creationId xmlns:a16="http://schemas.microsoft.com/office/drawing/2014/main" id="{3A6EB1A0-701C-4C30-E6D8-02166171D660}"/>
              </a:ext>
            </a:extLst>
          </p:cNvPr>
          <p:cNvSpPr>
            <a:spLocks noGrp="1"/>
          </p:cNvSpPr>
          <p:nvPr>
            <p:ph type="body" sz="quarter" idx="14"/>
          </p:nvPr>
        </p:nvSpPr>
        <p:spPr/>
        <p:txBody>
          <a:bodyPr/>
          <a:lstStyle/>
          <a:p>
            <a:r>
              <a:rPr kumimoji="1" lang="en-US" altLang="zh-CN" dirty="0"/>
              <a:t>RNN</a:t>
            </a:r>
            <a:endParaRPr kumimoji="1" lang="zh-CN" altLang="en-US" dirty="0"/>
          </a:p>
        </p:txBody>
      </p:sp>
      <p:sp>
        <p:nvSpPr>
          <p:cNvPr id="6" name="内容占位符 5">
            <a:extLst>
              <a:ext uri="{FF2B5EF4-FFF2-40B4-BE49-F238E27FC236}">
                <a16:creationId xmlns:a16="http://schemas.microsoft.com/office/drawing/2014/main" id="{C28D5013-1841-3C77-ABC2-5F38D9847782}"/>
              </a:ext>
            </a:extLst>
          </p:cNvPr>
          <p:cNvSpPr>
            <a:spLocks noGrp="1"/>
          </p:cNvSpPr>
          <p:nvPr>
            <p:ph sz="half" idx="13"/>
          </p:nvPr>
        </p:nvSpPr>
        <p:spPr/>
        <p:txBody>
          <a:bodyPr/>
          <a:lstStyle/>
          <a:p>
            <a:endParaRPr lang="zh-CN" altLang="en-US" dirty="0"/>
          </a:p>
        </p:txBody>
      </p:sp>
      <p:pic>
        <p:nvPicPr>
          <p:cNvPr id="3" name="Picture 3">
            <a:extLst>
              <a:ext uri="{FF2B5EF4-FFF2-40B4-BE49-F238E27FC236}">
                <a16:creationId xmlns:a16="http://schemas.microsoft.com/office/drawing/2014/main" id="{64ED619F-5E12-C03C-9777-E61B310A2325}"/>
              </a:ext>
            </a:extLst>
          </p:cNvPr>
          <p:cNvPicPr>
            <a:picLocks noChangeAspect="1"/>
          </p:cNvPicPr>
          <p:nvPr/>
        </p:nvPicPr>
        <p:blipFill>
          <a:blip r:embed="rId3"/>
          <a:srcRect r="1495" b="2597"/>
          <a:stretch>
            <a:fillRect/>
          </a:stretch>
        </p:blipFill>
        <p:spPr>
          <a:xfrm>
            <a:off x="2313708" y="3991622"/>
            <a:ext cx="7564583" cy="2289350"/>
          </a:xfrm>
          <a:prstGeom prst="rect">
            <a:avLst/>
          </a:prstGeom>
        </p:spPr>
      </p:pic>
      <p:pic>
        <p:nvPicPr>
          <p:cNvPr id="5" name="Picture 2" descr="http://neuralnetworksanddeeplearning.com/images/tikz41.png">
            <a:extLst>
              <a:ext uri="{FF2B5EF4-FFF2-40B4-BE49-F238E27FC236}">
                <a16:creationId xmlns:a16="http://schemas.microsoft.com/office/drawing/2014/main" id="{9F00C31C-E519-3792-3BE0-965365A6A5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6727" y="1091380"/>
            <a:ext cx="5698543" cy="283909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03682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2F391-C9D0-AF8C-4987-4BE1E487C33E}"/>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DCA3324-D9F6-18DF-9A67-E915BED45F92}"/>
              </a:ext>
            </a:extLst>
          </p:cNvPr>
          <p:cNvSpPr>
            <a:spLocks noGrp="1"/>
          </p:cNvSpPr>
          <p:nvPr>
            <p:ph type="title"/>
          </p:nvPr>
        </p:nvSpPr>
        <p:spPr/>
        <p:txBody>
          <a:bodyPr>
            <a:normAutofit fontScale="90000"/>
          </a:bodyPr>
          <a:lstStyle/>
          <a:p>
            <a:r>
              <a:rPr kumimoji="1" lang="en-US" altLang="zh-CN" dirty="0"/>
              <a:t>Recurrent</a:t>
            </a:r>
            <a:r>
              <a:rPr kumimoji="1" lang="zh-CN" altLang="en-US" dirty="0"/>
              <a:t> </a:t>
            </a:r>
            <a:r>
              <a:rPr kumimoji="1" lang="en-US" altLang="zh-CN" dirty="0"/>
              <a:t>Neural</a:t>
            </a:r>
            <a:r>
              <a:rPr kumimoji="1" lang="zh-CN" altLang="en-US" dirty="0"/>
              <a:t> </a:t>
            </a:r>
            <a:r>
              <a:rPr kumimoji="1" lang="en-US" altLang="zh-CN" dirty="0"/>
              <a:t>Networks</a:t>
            </a:r>
            <a:r>
              <a:rPr kumimoji="1" lang="zh-CN" altLang="en-US" dirty="0"/>
              <a:t> </a:t>
            </a:r>
            <a:r>
              <a:rPr kumimoji="1" lang="en-US" altLang="zh-CN" dirty="0"/>
              <a:t>could</a:t>
            </a:r>
            <a:r>
              <a:rPr kumimoji="1" lang="zh-CN" altLang="en-US" dirty="0"/>
              <a:t> </a:t>
            </a:r>
            <a:r>
              <a:rPr kumimoji="1" lang="en-US" altLang="zh-CN" dirty="0"/>
              <a:t>process</a:t>
            </a:r>
            <a:r>
              <a:rPr kumimoji="1" lang="zh-CN" altLang="en-US" dirty="0"/>
              <a:t> </a:t>
            </a:r>
            <a:r>
              <a:rPr kumimoji="1" lang="en-US" altLang="zh-CN" dirty="0"/>
              <a:t>sequence</a:t>
            </a:r>
            <a:r>
              <a:rPr kumimoji="1" lang="zh-CN" altLang="en-US" dirty="0"/>
              <a:t> </a:t>
            </a:r>
            <a:r>
              <a:rPr kumimoji="1" lang="en-US" altLang="zh-CN" dirty="0"/>
              <a:t>data</a:t>
            </a:r>
            <a:r>
              <a:rPr kumimoji="1" lang="zh-CN" altLang="en-US" dirty="0"/>
              <a:t> </a:t>
            </a:r>
            <a:r>
              <a:rPr kumimoji="1" lang="en-US" altLang="zh-CN" dirty="0"/>
              <a:t>with</a:t>
            </a:r>
            <a:r>
              <a:rPr kumimoji="1" lang="zh-CN" altLang="en-US" dirty="0"/>
              <a:t> </a:t>
            </a:r>
            <a:r>
              <a:rPr kumimoji="1" lang="en-US" altLang="zh-CN" dirty="0"/>
              <a:t>memory</a:t>
            </a:r>
            <a:r>
              <a:rPr kumimoji="1" lang="zh-CN" altLang="en-US" dirty="0"/>
              <a:t> </a:t>
            </a:r>
            <a:r>
              <a:rPr kumimoji="1" lang="en-US" altLang="zh-CN" dirty="0"/>
              <a:t>to</a:t>
            </a:r>
            <a:r>
              <a:rPr kumimoji="1" lang="zh-CN" altLang="en-US" dirty="0"/>
              <a:t> </a:t>
            </a:r>
            <a:r>
              <a:rPr kumimoji="1" lang="en-US" altLang="zh-CN" dirty="0"/>
              <a:t>previous</a:t>
            </a:r>
            <a:r>
              <a:rPr kumimoji="1" lang="zh-CN" altLang="en-US" dirty="0"/>
              <a:t> </a:t>
            </a:r>
            <a:r>
              <a:rPr kumimoji="1" lang="en-US" altLang="zh-CN" dirty="0"/>
              <a:t>parts</a:t>
            </a:r>
            <a:endParaRPr kumimoji="1" lang="zh-CN" altLang="en-US" dirty="0"/>
          </a:p>
        </p:txBody>
      </p:sp>
      <p:sp>
        <p:nvSpPr>
          <p:cNvPr id="4" name="文本占位符 3">
            <a:extLst>
              <a:ext uri="{FF2B5EF4-FFF2-40B4-BE49-F238E27FC236}">
                <a16:creationId xmlns:a16="http://schemas.microsoft.com/office/drawing/2014/main" id="{FD999279-F617-E0CC-4299-0AF2FE7DBDA1}"/>
              </a:ext>
            </a:extLst>
          </p:cNvPr>
          <p:cNvSpPr>
            <a:spLocks noGrp="1"/>
          </p:cNvSpPr>
          <p:nvPr>
            <p:ph type="body" sz="quarter" idx="14"/>
          </p:nvPr>
        </p:nvSpPr>
        <p:spPr/>
        <p:txBody>
          <a:bodyPr/>
          <a:lstStyle/>
          <a:p>
            <a:r>
              <a:rPr kumimoji="1" lang="en-US" altLang="zh-CN" dirty="0"/>
              <a:t>RNN</a:t>
            </a:r>
            <a:endParaRPr kumimoji="1" lang="zh-CN" altLang="en-US" dirty="0"/>
          </a:p>
        </p:txBody>
      </p:sp>
      <p:sp>
        <p:nvSpPr>
          <p:cNvPr id="6" name="内容占位符 5">
            <a:extLst>
              <a:ext uri="{FF2B5EF4-FFF2-40B4-BE49-F238E27FC236}">
                <a16:creationId xmlns:a16="http://schemas.microsoft.com/office/drawing/2014/main" id="{E07943AF-5900-82BB-F219-EFD78BBAFE92}"/>
              </a:ext>
            </a:extLst>
          </p:cNvPr>
          <p:cNvSpPr>
            <a:spLocks noGrp="1"/>
          </p:cNvSpPr>
          <p:nvPr>
            <p:ph sz="half" idx="13"/>
          </p:nvPr>
        </p:nvSpPr>
        <p:spPr/>
        <p:txBody>
          <a:bodyPr/>
          <a:lstStyle/>
          <a:p>
            <a:endParaRPr lang="zh-CN" altLang="en-US" dirty="0"/>
          </a:p>
        </p:txBody>
      </p:sp>
      <p:pic>
        <p:nvPicPr>
          <p:cNvPr id="3" name="Picture 3">
            <a:extLst>
              <a:ext uri="{FF2B5EF4-FFF2-40B4-BE49-F238E27FC236}">
                <a16:creationId xmlns:a16="http://schemas.microsoft.com/office/drawing/2014/main" id="{937E5F97-E6D4-34CD-8AC8-0C7A3F37F365}"/>
              </a:ext>
            </a:extLst>
          </p:cNvPr>
          <p:cNvPicPr>
            <a:picLocks noChangeAspect="1"/>
          </p:cNvPicPr>
          <p:nvPr/>
        </p:nvPicPr>
        <p:blipFill>
          <a:blip r:embed="rId3"/>
          <a:stretch>
            <a:fillRect/>
          </a:stretch>
        </p:blipFill>
        <p:spPr>
          <a:xfrm>
            <a:off x="539056" y="2218117"/>
            <a:ext cx="5233159" cy="2912367"/>
          </a:xfrm>
          <a:prstGeom prst="rect">
            <a:avLst/>
          </a:prstGeom>
        </p:spPr>
      </p:pic>
      <p:pic>
        <p:nvPicPr>
          <p:cNvPr id="5" name="Picture 3">
            <a:extLst>
              <a:ext uri="{FF2B5EF4-FFF2-40B4-BE49-F238E27FC236}">
                <a16:creationId xmlns:a16="http://schemas.microsoft.com/office/drawing/2014/main" id="{569FBFCE-CF5A-DF18-90F1-D498428E0D48}"/>
              </a:ext>
            </a:extLst>
          </p:cNvPr>
          <p:cNvPicPr>
            <a:picLocks noChangeAspect="1"/>
          </p:cNvPicPr>
          <p:nvPr/>
        </p:nvPicPr>
        <p:blipFill>
          <a:blip r:embed="rId4"/>
          <a:stretch>
            <a:fillRect/>
          </a:stretch>
        </p:blipFill>
        <p:spPr>
          <a:xfrm>
            <a:off x="5772215" y="2218116"/>
            <a:ext cx="5597400" cy="2912368"/>
          </a:xfrm>
          <a:prstGeom prst="rect">
            <a:avLst/>
          </a:prstGeom>
        </p:spPr>
      </p:pic>
      <p:sp>
        <p:nvSpPr>
          <p:cNvPr id="8" name="矩形 7">
            <a:extLst>
              <a:ext uri="{FF2B5EF4-FFF2-40B4-BE49-F238E27FC236}">
                <a16:creationId xmlns:a16="http://schemas.microsoft.com/office/drawing/2014/main" id="{22D3677C-C93F-FDA1-E9E1-C5B503B1D577}"/>
              </a:ext>
            </a:extLst>
          </p:cNvPr>
          <p:cNvSpPr/>
          <p:nvPr/>
        </p:nvSpPr>
        <p:spPr>
          <a:xfrm>
            <a:off x="6096000" y="3016332"/>
            <a:ext cx="1136073" cy="2208811"/>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a:p>
        </p:txBody>
      </p:sp>
      <p:sp>
        <p:nvSpPr>
          <p:cNvPr id="9" name="矩形 8">
            <a:extLst>
              <a:ext uri="{FF2B5EF4-FFF2-40B4-BE49-F238E27FC236}">
                <a16:creationId xmlns:a16="http://schemas.microsoft.com/office/drawing/2014/main" id="{1ADA17D9-40BC-E3CF-E987-1A6CF1E6C78A}"/>
              </a:ext>
            </a:extLst>
          </p:cNvPr>
          <p:cNvSpPr/>
          <p:nvPr/>
        </p:nvSpPr>
        <p:spPr>
          <a:xfrm>
            <a:off x="9217231" y="2123457"/>
            <a:ext cx="1136073" cy="2208811"/>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399C159F-DCF8-CC99-7D04-C160A249694A}"/>
              </a:ext>
            </a:extLst>
          </p:cNvPr>
          <p:cNvSpPr txBox="1"/>
          <p:nvPr/>
        </p:nvSpPr>
        <p:spPr>
          <a:xfrm>
            <a:off x="6143501" y="2599671"/>
            <a:ext cx="1041070" cy="369332"/>
          </a:xfrm>
          <a:prstGeom prst="rect">
            <a:avLst/>
          </a:prstGeom>
          <a:noFill/>
        </p:spPr>
        <p:txBody>
          <a:bodyPr wrap="square" rtlCol="0">
            <a:spAutoFit/>
          </a:bodyPr>
          <a:lstStyle/>
          <a:p>
            <a:pPr algn="ctr"/>
            <a:r>
              <a:rPr kumimoji="1" lang="en-US" altLang="zh-CN" dirty="0"/>
              <a:t>Encoder</a:t>
            </a:r>
            <a:endParaRPr kumimoji="1" lang="zh-CN" altLang="en-US" dirty="0"/>
          </a:p>
        </p:txBody>
      </p:sp>
      <p:sp>
        <p:nvSpPr>
          <p:cNvPr id="11" name="文本框 10">
            <a:extLst>
              <a:ext uri="{FF2B5EF4-FFF2-40B4-BE49-F238E27FC236}">
                <a16:creationId xmlns:a16="http://schemas.microsoft.com/office/drawing/2014/main" id="{48607D40-BDFB-FD3B-E16B-0993D372F5AC}"/>
              </a:ext>
            </a:extLst>
          </p:cNvPr>
          <p:cNvSpPr txBox="1"/>
          <p:nvPr/>
        </p:nvSpPr>
        <p:spPr>
          <a:xfrm>
            <a:off x="9264732" y="4362044"/>
            <a:ext cx="1041070" cy="369332"/>
          </a:xfrm>
          <a:prstGeom prst="rect">
            <a:avLst/>
          </a:prstGeom>
          <a:noFill/>
        </p:spPr>
        <p:txBody>
          <a:bodyPr wrap="square" rtlCol="0">
            <a:spAutoFit/>
          </a:bodyPr>
          <a:lstStyle/>
          <a:p>
            <a:pPr algn="ctr"/>
            <a:r>
              <a:rPr kumimoji="1" lang="en-US" altLang="zh-CN" dirty="0"/>
              <a:t>Decoder</a:t>
            </a:r>
            <a:endParaRPr kumimoji="1" lang="zh-CN" altLang="en-US" dirty="0"/>
          </a:p>
        </p:txBody>
      </p:sp>
      <p:sp>
        <p:nvSpPr>
          <p:cNvPr id="7" name="文本框 6">
            <a:extLst>
              <a:ext uri="{FF2B5EF4-FFF2-40B4-BE49-F238E27FC236}">
                <a16:creationId xmlns:a16="http://schemas.microsoft.com/office/drawing/2014/main" id="{1A76F8E0-717E-DC53-8B56-732F480EE798}"/>
              </a:ext>
            </a:extLst>
          </p:cNvPr>
          <p:cNvSpPr txBox="1"/>
          <p:nvPr/>
        </p:nvSpPr>
        <p:spPr>
          <a:xfrm>
            <a:off x="3557649" y="5654027"/>
            <a:ext cx="5076701" cy="369332"/>
          </a:xfrm>
          <a:prstGeom prst="rect">
            <a:avLst/>
          </a:prstGeom>
          <a:noFill/>
        </p:spPr>
        <p:txBody>
          <a:bodyPr wrap="square" rtlCol="0">
            <a:spAutoFit/>
          </a:bodyPr>
          <a:lstStyle/>
          <a:p>
            <a:pPr algn="ctr"/>
            <a:r>
              <a:rPr kumimoji="1" lang="en-US" altLang="zh-CN" dirty="0"/>
              <a:t>https://</a:t>
            </a:r>
            <a:r>
              <a:rPr kumimoji="1" lang="en-US" altLang="zh-CN" dirty="0" err="1"/>
              <a:t>iq.opengenus.org</a:t>
            </a:r>
            <a:r>
              <a:rPr kumimoji="1" lang="en-US" altLang="zh-CN" dirty="0"/>
              <a:t>/types-of-neural-networks/</a:t>
            </a:r>
            <a:endParaRPr kumimoji="1" lang="zh-CN" altLang="en-US" dirty="0"/>
          </a:p>
        </p:txBody>
      </p:sp>
      <p:sp>
        <p:nvSpPr>
          <p:cNvPr id="13" name="文本框 12">
            <a:extLst>
              <a:ext uri="{FF2B5EF4-FFF2-40B4-BE49-F238E27FC236}">
                <a16:creationId xmlns:a16="http://schemas.microsoft.com/office/drawing/2014/main" id="{18C206BF-1ADD-061A-1138-8A717539A916}"/>
              </a:ext>
            </a:extLst>
          </p:cNvPr>
          <p:cNvSpPr txBox="1"/>
          <p:nvPr/>
        </p:nvSpPr>
        <p:spPr>
          <a:xfrm>
            <a:off x="3592845" y="5948728"/>
            <a:ext cx="6142382" cy="369332"/>
          </a:xfrm>
          <a:prstGeom prst="rect">
            <a:avLst/>
          </a:prstGeom>
          <a:noFill/>
        </p:spPr>
        <p:txBody>
          <a:bodyPr wrap="square">
            <a:spAutoFit/>
          </a:bodyPr>
          <a:lstStyle/>
          <a:p>
            <a:r>
              <a:rPr lang="zh-CN" altLang="en-US" dirty="0"/>
              <a:t>https://blog.csdn.net/mwcxz/article/details/129600591</a:t>
            </a:r>
          </a:p>
        </p:txBody>
      </p:sp>
    </p:spTree>
    <p:extLst>
      <p:ext uri="{BB962C8B-B14F-4D97-AF65-F5344CB8AC3E}">
        <p14:creationId xmlns:p14="http://schemas.microsoft.com/office/powerpoint/2010/main" val="3359396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C016F-63DE-A212-96BE-070C8E48338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6C7CC1D-3359-F51D-ADDD-909A2042E687}"/>
              </a:ext>
            </a:extLst>
          </p:cNvPr>
          <p:cNvSpPr>
            <a:spLocks noGrp="1"/>
          </p:cNvSpPr>
          <p:nvPr>
            <p:ph type="title"/>
          </p:nvPr>
        </p:nvSpPr>
        <p:spPr/>
        <p:txBody>
          <a:bodyPr>
            <a:normAutofit fontScale="90000"/>
          </a:bodyPr>
          <a:lstStyle/>
          <a:p>
            <a:r>
              <a:rPr kumimoji="1" lang="en-US" altLang="zh-CN" dirty="0"/>
              <a:t>RNN</a:t>
            </a:r>
            <a:r>
              <a:rPr kumimoji="1" lang="zh-CN" altLang="en-US" dirty="0"/>
              <a:t> </a:t>
            </a:r>
            <a:r>
              <a:rPr kumimoji="1" lang="en-US" altLang="zh-CN" dirty="0"/>
              <a:t>is</a:t>
            </a:r>
            <a:r>
              <a:rPr kumimoji="1" lang="zh-CN" altLang="en-US" dirty="0"/>
              <a:t> </a:t>
            </a:r>
            <a:r>
              <a:rPr kumimoji="1" lang="en-US" altLang="zh-CN" dirty="0"/>
              <a:t>capable</a:t>
            </a:r>
            <a:r>
              <a:rPr kumimoji="1" lang="zh-CN" altLang="en-US" dirty="0"/>
              <a:t> </a:t>
            </a:r>
            <a:r>
              <a:rPr kumimoji="1" lang="en-US" altLang="zh-CN" dirty="0"/>
              <a:t>of</a:t>
            </a:r>
            <a:r>
              <a:rPr kumimoji="1" lang="zh-CN" altLang="en-US" dirty="0"/>
              <a:t> </a:t>
            </a:r>
            <a:r>
              <a:rPr kumimoji="1" lang="en-US" altLang="zh-CN" dirty="0"/>
              <a:t>multiple</a:t>
            </a:r>
            <a:r>
              <a:rPr kumimoji="1" lang="zh-CN" altLang="en-US" dirty="0"/>
              <a:t> </a:t>
            </a:r>
            <a:r>
              <a:rPr kumimoji="1" lang="en-US" altLang="zh-CN" dirty="0"/>
              <a:t>kinds</a:t>
            </a:r>
            <a:r>
              <a:rPr kumimoji="1" lang="zh-CN" altLang="en-US" dirty="0"/>
              <a:t> </a:t>
            </a:r>
            <a:r>
              <a:rPr kumimoji="1" lang="en-US" altLang="zh-CN" dirty="0"/>
              <a:t>of</a:t>
            </a:r>
            <a:r>
              <a:rPr kumimoji="1" lang="zh-CN" altLang="en-US" dirty="0"/>
              <a:t> </a:t>
            </a:r>
            <a:r>
              <a:rPr kumimoji="1" lang="en-US" altLang="zh-CN" dirty="0"/>
              <a:t>sequence-oriented</a:t>
            </a:r>
            <a:r>
              <a:rPr kumimoji="1" lang="zh-CN" altLang="en-US" dirty="0"/>
              <a:t> </a:t>
            </a:r>
            <a:r>
              <a:rPr kumimoji="1" lang="en-US" altLang="zh-CN" dirty="0"/>
              <a:t>tasks</a:t>
            </a:r>
            <a:endParaRPr kumimoji="1" lang="zh-CN" altLang="en-US" dirty="0"/>
          </a:p>
        </p:txBody>
      </p:sp>
      <p:sp>
        <p:nvSpPr>
          <p:cNvPr id="4" name="文本占位符 3">
            <a:extLst>
              <a:ext uri="{FF2B5EF4-FFF2-40B4-BE49-F238E27FC236}">
                <a16:creationId xmlns:a16="http://schemas.microsoft.com/office/drawing/2014/main" id="{6CBBC18D-D3DF-5E43-0EB1-B85AE43D629C}"/>
              </a:ext>
            </a:extLst>
          </p:cNvPr>
          <p:cNvSpPr>
            <a:spLocks noGrp="1"/>
          </p:cNvSpPr>
          <p:nvPr>
            <p:ph type="body" sz="quarter" idx="14"/>
          </p:nvPr>
        </p:nvSpPr>
        <p:spPr/>
        <p:txBody>
          <a:bodyPr/>
          <a:lstStyle/>
          <a:p>
            <a:r>
              <a:rPr kumimoji="1" lang="en-US" altLang="zh-CN" dirty="0"/>
              <a:t>RNN</a:t>
            </a:r>
            <a:endParaRPr kumimoji="1" lang="zh-CN" altLang="en-US" dirty="0"/>
          </a:p>
        </p:txBody>
      </p:sp>
      <p:sp>
        <p:nvSpPr>
          <p:cNvPr id="6" name="内容占位符 5">
            <a:extLst>
              <a:ext uri="{FF2B5EF4-FFF2-40B4-BE49-F238E27FC236}">
                <a16:creationId xmlns:a16="http://schemas.microsoft.com/office/drawing/2014/main" id="{87853B4B-7E4F-EA5C-46D5-3A01768C3C80}"/>
              </a:ext>
            </a:extLst>
          </p:cNvPr>
          <p:cNvSpPr>
            <a:spLocks noGrp="1"/>
          </p:cNvSpPr>
          <p:nvPr>
            <p:ph sz="half" idx="13"/>
          </p:nvPr>
        </p:nvSpPr>
        <p:spPr/>
        <p:txBody>
          <a:bodyPr/>
          <a:lstStyle/>
          <a:p>
            <a:endParaRPr lang="zh-CN" altLang="en-US" dirty="0"/>
          </a:p>
        </p:txBody>
      </p:sp>
      <p:pic>
        <p:nvPicPr>
          <p:cNvPr id="7" name="Picture 4">
            <a:extLst>
              <a:ext uri="{FF2B5EF4-FFF2-40B4-BE49-F238E27FC236}">
                <a16:creationId xmlns:a16="http://schemas.microsoft.com/office/drawing/2014/main" id="{F3C1CC7A-DDAD-18A9-DE54-5CC7B2CAD6EF}"/>
              </a:ext>
            </a:extLst>
          </p:cNvPr>
          <p:cNvPicPr>
            <a:picLocks noChangeAspect="1"/>
          </p:cNvPicPr>
          <p:nvPr/>
        </p:nvPicPr>
        <p:blipFill>
          <a:blip r:embed="rId3"/>
          <a:stretch>
            <a:fillRect/>
          </a:stretch>
        </p:blipFill>
        <p:spPr>
          <a:xfrm>
            <a:off x="994880" y="1800177"/>
            <a:ext cx="10202239" cy="3257646"/>
          </a:xfrm>
          <a:prstGeom prst="rect">
            <a:avLst/>
          </a:prstGeom>
        </p:spPr>
      </p:pic>
      <p:sp>
        <p:nvSpPr>
          <p:cNvPr id="5" name="文本框 4">
            <a:extLst>
              <a:ext uri="{FF2B5EF4-FFF2-40B4-BE49-F238E27FC236}">
                <a16:creationId xmlns:a16="http://schemas.microsoft.com/office/drawing/2014/main" id="{C07AAD21-016A-B419-B578-3BB54C1A6B20}"/>
              </a:ext>
            </a:extLst>
          </p:cNvPr>
          <p:cNvSpPr txBox="1"/>
          <p:nvPr/>
        </p:nvSpPr>
        <p:spPr>
          <a:xfrm>
            <a:off x="3024808" y="5705474"/>
            <a:ext cx="6142382" cy="646331"/>
          </a:xfrm>
          <a:prstGeom prst="rect">
            <a:avLst/>
          </a:prstGeom>
          <a:noFill/>
        </p:spPr>
        <p:txBody>
          <a:bodyPr wrap="square">
            <a:spAutoFit/>
          </a:bodyPr>
          <a:lstStyle/>
          <a:p>
            <a:r>
              <a:rPr lang="zh-CN" altLang="en-US" dirty="0"/>
              <a:t>https://www.researchgate.net/publication/331000984_Predictive_Fusion_Model_for_Multi-Modal_Data_Streams</a:t>
            </a:r>
          </a:p>
        </p:txBody>
      </p:sp>
    </p:spTree>
    <p:extLst>
      <p:ext uri="{BB962C8B-B14F-4D97-AF65-F5344CB8AC3E}">
        <p14:creationId xmlns:p14="http://schemas.microsoft.com/office/powerpoint/2010/main" val="2573808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BC39E-6C1C-81A5-8F48-C866E95ECA6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073289F-6F3E-127C-4554-CBA42998FD98}"/>
              </a:ext>
            </a:extLst>
          </p:cNvPr>
          <p:cNvSpPr>
            <a:spLocks noGrp="1"/>
          </p:cNvSpPr>
          <p:nvPr>
            <p:ph type="title"/>
          </p:nvPr>
        </p:nvSpPr>
        <p:spPr/>
        <p:txBody>
          <a:bodyPr>
            <a:normAutofit/>
          </a:bodyPr>
          <a:lstStyle/>
          <a:p>
            <a:r>
              <a:rPr kumimoji="1" lang="en-US" altLang="zh-CN" dirty="0"/>
              <a:t>Vanila</a:t>
            </a:r>
            <a:r>
              <a:rPr kumimoji="1" lang="zh-CN" altLang="en-US" dirty="0"/>
              <a:t> </a:t>
            </a:r>
            <a:r>
              <a:rPr kumimoji="1" lang="en-US" altLang="zh-CN" dirty="0"/>
              <a:t>RNN</a:t>
            </a:r>
            <a:r>
              <a:rPr kumimoji="1" lang="zh-CN" altLang="en-US" dirty="0"/>
              <a:t> </a:t>
            </a:r>
            <a:r>
              <a:rPr kumimoji="1" lang="en-US" altLang="zh-CN" dirty="0"/>
              <a:t>might</a:t>
            </a:r>
            <a:r>
              <a:rPr kumimoji="1" lang="zh-CN" altLang="en-US" dirty="0"/>
              <a:t> </a:t>
            </a:r>
            <a:r>
              <a:rPr kumimoji="1" lang="en-US" altLang="zh-CN" dirty="0"/>
              <a:t>fail</a:t>
            </a:r>
            <a:r>
              <a:rPr kumimoji="1" lang="zh-CN" altLang="en-US" dirty="0"/>
              <a:t> </a:t>
            </a:r>
            <a:r>
              <a:rPr kumimoji="1" lang="en-US" altLang="zh-CN" dirty="0"/>
              <a:t>to</a:t>
            </a:r>
            <a:r>
              <a:rPr kumimoji="1" lang="zh-CN" altLang="en-US" dirty="0"/>
              <a:t> </a:t>
            </a:r>
            <a:r>
              <a:rPr kumimoji="1" lang="en-US" altLang="zh-CN" dirty="0"/>
              <a:t>remember</a:t>
            </a:r>
            <a:r>
              <a:rPr kumimoji="1" lang="zh-CN" altLang="en-US" dirty="0"/>
              <a:t> </a:t>
            </a:r>
            <a:r>
              <a:rPr kumimoji="1" lang="en-US" altLang="zh-CN" dirty="0"/>
              <a:t>long</a:t>
            </a:r>
            <a:r>
              <a:rPr kumimoji="1" lang="zh-CN" altLang="en-US" dirty="0"/>
              <a:t> </a:t>
            </a:r>
            <a:r>
              <a:rPr kumimoji="1" lang="en-US" altLang="zh-CN" dirty="0"/>
              <a:t>term</a:t>
            </a:r>
            <a:r>
              <a:rPr kumimoji="1" lang="zh-CN" altLang="en-US" dirty="0"/>
              <a:t> </a:t>
            </a:r>
            <a:r>
              <a:rPr kumimoji="1" lang="en-US" altLang="zh-CN" dirty="0"/>
              <a:t>relationship</a:t>
            </a:r>
            <a:endParaRPr kumimoji="1" lang="zh-CN" altLang="en-US" dirty="0"/>
          </a:p>
        </p:txBody>
      </p:sp>
      <p:sp>
        <p:nvSpPr>
          <p:cNvPr id="4" name="文本占位符 3">
            <a:extLst>
              <a:ext uri="{FF2B5EF4-FFF2-40B4-BE49-F238E27FC236}">
                <a16:creationId xmlns:a16="http://schemas.microsoft.com/office/drawing/2014/main" id="{31FC5726-0C61-3AF3-9698-718362E8BE63}"/>
              </a:ext>
            </a:extLst>
          </p:cNvPr>
          <p:cNvSpPr>
            <a:spLocks noGrp="1"/>
          </p:cNvSpPr>
          <p:nvPr>
            <p:ph type="body" sz="quarter" idx="14"/>
          </p:nvPr>
        </p:nvSpPr>
        <p:spPr/>
        <p:txBody>
          <a:bodyPr/>
          <a:lstStyle/>
          <a:p>
            <a:r>
              <a:rPr kumimoji="1" lang="en-US" altLang="zh-CN" dirty="0"/>
              <a:t>RNN</a:t>
            </a:r>
            <a:endParaRPr kumimoji="1" lang="zh-CN" altLang="en-US" dirty="0"/>
          </a:p>
        </p:txBody>
      </p:sp>
      <p:sp>
        <p:nvSpPr>
          <p:cNvPr id="6" name="内容占位符 5">
            <a:extLst>
              <a:ext uri="{FF2B5EF4-FFF2-40B4-BE49-F238E27FC236}">
                <a16:creationId xmlns:a16="http://schemas.microsoft.com/office/drawing/2014/main" id="{85FDB470-CB98-ABF1-7102-5420025641B0}"/>
              </a:ext>
            </a:extLst>
          </p:cNvPr>
          <p:cNvSpPr>
            <a:spLocks noGrp="1"/>
          </p:cNvSpPr>
          <p:nvPr>
            <p:ph sz="half" idx="13"/>
          </p:nvPr>
        </p:nvSpPr>
        <p:spPr/>
        <p:txBody>
          <a:bodyPr/>
          <a:lstStyle/>
          <a:p>
            <a:endParaRPr lang="zh-CN" altLang="en-US" dirty="0"/>
          </a:p>
        </p:txBody>
      </p:sp>
      <p:pic>
        <p:nvPicPr>
          <p:cNvPr id="3" name="Content Placeholder 3">
            <a:extLst>
              <a:ext uri="{FF2B5EF4-FFF2-40B4-BE49-F238E27FC236}">
                <a16:creationId xmlns:a16="http://schemas.microsoft.com/office/drawing/2014/main" id="{6C8917E2-B41D-4A4C-E36F-9ABA57A77AF0}"/>
              </a:ext>
            </a:extLst>
          </p:cNvPr>
          <p:cNvPicPr>
            <a:picLocks noChangeAspect="1"/>
          </p:cNvPicPr>
          <p:nvPr/>
        </p:nvPicPr>
        <p:blipFill>
          <a:blip r:embed="rId3"/>
          <a:stretch>
            <a:fillRect/>
          </a:stretch>
        </p:blipFill>
        <p:spPr>
          <a:xfrm>
            <a:off x="1778301" y="2139193"/>
            <a:ext cx="8635398" cy="3093966"/>
          </a:xfrm>
          <a:prstGeom prst="rect">
            <a:avLst/>
          </a:prstGeom>
        </p:spPr>
      </p:pic>
      <p:sp>
        <p:nvSpPr>
          <p:cNvPr id="7" name="文本框 6">
            <a:extLst>
              <a:ext uri="{FF2B5EF4-FFF2-40B4-BE49-F238E27FC236}">
                <a16:creationId xmlns:a16="http://schemas.microsoft.com/office/drawing/2014/main" id="{5C209BFE-DE34-798B-A309-C6238F2D83BE}"/>
              </a:ext>
            </a:extLst>
          </p:cNvPr>
          <p:cNvSpPr txBox="1"/>
          <p:nvPr/>
        </p:nvSpPr>
        <p:spPr>
          <a:xfrm>
            <a:off x="2977598" y="5850494"/>
            <a:ext cx="6236804" cy="369332"/>
          </a:xfrm>
          <a:prstGeom prst="rect">
            <a:avLst/>
          </a:prstGeom>
          <a:noFill/>
        </p:spPr>
        <p:txBody>
          <a:bodyPr wrap="square">
            <a:spAutoFit/>
          </a:bodyPr>
          <a:lstStyle/>
          <a:p>
            <a:r>
              <a:rPr lang="zh-CN" altLang="en-US" dirty="0"/>
              <a:t>https://colah.github.io/posts/2015-08-Understanding-LSTMs/</a:t>
            </a:r>
          </a:p>
        </p:txBody>
      </p:sp>
    </p:spTree>
    <p:extLst>
      <p:ext uri="{BB962C8B-B14F-4D97-AF65-F5344CB8AC3E}">
        <p14:creationId xmlns:p14="http://schemas.microsoft.com/office/powerpoint/2010/main" val="2813048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07E17-8E48-B58C-4022-71FA80449D6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08D4BEFE-BEDF-9CC5-A37E-960784B32A6D}"/>
              </a:ext>
            </a:extLst>
          </p:cNvPr>
          <p:cNvSpPr>
            <a:spLocks noGrp="1"/>
          </p:cNvSpPr>
          <p:nvPr>
            <p:ph type="title"/>
          </p:nvPr>
        </p:nvSpPr>
        <p:spPr/>
        <p:txBody>
          <a:bodyPr>
            <a:normAutofit fontScale="90000"/>
          </a:bodyPr>
          <a:lstStyle/>
          <a:p>
            <a:r>
              <a:rPr kumimoji="1" lang="en-US" altLang="zh-CN" dirty="0"/>
              <a:t>LSTM</a:t>
            </a:r>
            <a:r>
              <a:rPr kumimoji="1" lang="zh-CN" altLang="en-US" dirty="0"/>
              <a:t> </a:t>
            </a:r>
            <a:r>
              <a:rPr kumimoji="1" lang="en-US" altLang="zh-CN" dirty="0"/>
              <a:t>(Long/Short-Term</a:t>
            </a:r>
            <a:r>
              <a:rPr kumimoji="1" lang="zh-CN" altLang="en-US" dirty="0"/>
              <a:t> </a:t>
            </a:r>
            <a:r>
              <a:rPr kumimoji="1" lang="en-US" altLang="zh-CN" dirty="0"/>
              <a:t>Memory)</a:t>
            </a:r>
            <a:r>
              <a:rPr kumimoji="1" lang="zh-CN" altLang="en-US" dirty="0"/>
              <a:t> </a:t>
            </a:r>
            <a:r>
              <a:rPr kumimoji="1" lang="en-US" altLang="zh-CN" dirty="0"/>
              <a:t>memorizes</a:t>
            </a:r>
            <a:r>
              <a:rPr kumimoji="1" lang="zh-CN" altLang="en-US" dirty="0"/>
              <a:t> </a:t>
            </a:r>
            <a:r>
              <a:rPr kumimoji="1" lang="en-US" altLang="zh-CN" dirty="0"/>
              <a:t>information</a:t>
            </a:r>
            <a:r>
              <a:rPr kumimoji="1" lang="zh-CN" altLang="en-US" dirty="0"/>
              <a:t> </a:t>
            </a:r>
            <a:r>
              <a:rPr kumimoji="1" lang="en-US" altLang="zh-CN" dirty="0"/>
              <a:t>from</a:t>
            </a:r>
            <a:r>
              <a:rPr kumimoji="1" lang="zh-CN" altLang="en-US" dirty="0"/>
              <a:t> </a:t>
            </a:r>
            <a:r>
              <a:rPr kumimoji="1" lang="en-US" altLang="zh-CN" dirty="0"/>
              <a:t>inputs</a:t>
            </a:r>
            <a:r>
              <a:rPr kumimoji="1" lang="zh-CN" altLang="en-US" dirty="0"/>
              <a:t> </a:t>
            </a:r>
            <a:r>
              <a:rPr kumimoji="1" lang="en-US" altLang="zh-CN" dirty="0"/>
              <a:t>no</a:t>
            </a:r>
            <a:r>
              <a:rPr kumimoji="1" lang="zh-CN" altLang="en-US" dirty="0"/>
              <a:t> </a:t>
            </a:r>
            <a:r>
              <a:rPr kumimoji="1" lang="en-US" altLang="zh-CN" dirty="0"/>
              <a:t>matter</a:t>
            </a:r>
            <a:r>
              <a:rPr kumimoji="1" lang="zh-CN" altLang="en-US" dirty="0"/>
              <a:t> </a:t>
            </a:r>
            <a:r>
              <a:rPr kumimoji="1" lang="en-US" altLang="zh-CN" dirty="0"/>
              <a:t>near</a:t>
            </a:r>
            <a:r>
              <a:rPr kumimoji="1" lang="zh-CN" altLang="en-US" dirty="0"/>
              <a:t> </a:t>
            </a:r>
            <a:r>
              <a:rPr kumimoji="1" lang="en-US" altLang="zh-CN" dirty="0"/>
              <a:t>or</a:t>
            </a:r>
            <a:r>
              <a:rPr kumimoji="1" lang="zh-CN" altLang="en-US" dirty="0"/>
              <a:t> </a:t>
            </a:r>
            <a:r>
              <a:rPr kumimoji="1" lang="en-US" altLang="zh-CN" dirty="0"/>
              <a:t>far</a:t>
            </a:r>
            <a:r>
              <a:rPr kumimoji="1" lang="zh-CN" altLang="en-US" dirty="0"/>
              <a:t> </a:t>
            </a:r>
            <a:r>
              <a:rPr kumimoji="1" lang="en-US" altLang="zh-CN" dirty="0"/>
              <a:t>away</a:t>
            </a:r>
            <a:endParaRPr kumimoji="1" lang="zh-CN" altLang="en-US" dirty="0"/>
          </a:p>
        </p:txBody>
      </p:sp>
      <p:sp>
        <p:nvSpPr>
          <p:cNvPr id="4" name="文本占位符 3">
            <a:extLst>
              <a:ext uri="{FF2B5EF4-FFF2-40B4-BE49-F238E27FC236}">
                <a16:creationId xmlns:a16="http://schemas.microsoft.com/office/drawing/2014/main" id="{507CD66D-124E-F314-D72F-7B9A791CE7E5}"/>
              </a:ext>
            </a:extLst>
          </p:cNvPr>
          <p:cNvSpPr>
            <a:spLocks noGrp="1"/>
          </p:cNvSpPr>
          <p:nvPr>
            <p:ph type="body" sz="quarter" idx="14"/>
          </p:nvPr>
        </p:nvSpPr>
        <p:spPr/>
        <p:txBody>
          <a:bodyPr/>
          <a:lstStyle/>
          <a:p>
            <a:r>
              <a:rPr kumimoji="1" lang="en-US" altLang="zh-CN" dirty="0"/>
              <a:t>RNN</a:t>
            </a:r>
            <a:endParaRPr kumimoji="1" lang="zh-CN" altLang="en-US" dirty="0"/>
          </a:p>
        </p:txBody>
      </p:sp>
      <p:sp>
        <p:nvSpPr>
          <p:cNvPr id="6" name="内容占位符 5">
            <a:extLst>
              <a:ext uri="{FF2B5EF4-FFF2-40B4-BE49-F238E27FC236}">
                <a16:creationId xmlns:a16="http://schemas.microsoft.com/office/drawing/2014/main" id="{D88E260B-9102-BDE4-2D94-2F60E688CEC2}"/>
              </a:ext>
            </a:extLst>
          </p:cNvPr>
          <p:cNvSpPr>
            <a:spLocks noGrp="1"/>
          </p:cNvSpPr>
          <p:nvPr>
            <p:ph sz="half" idx="13"/>
          </p:nvPr>
        </p:nvSpPr>
        <p:spPr/>
        <p:txBody>
          <a:bodyPr/>
          <a:lstStyle/>
          <a:p>
            <a:endParaRPr lang="zh-CN" altLang="en-US" dirty="0"/>
          </a:p>
        </p:txBody>
      </p:sp>
      <p:pic>
        <p:nvPicPr>
          <p:cNvPr id="7172" name="Picture 4">
            <a:extLst>
              <a:ext uri="{FF2B5EF4-FFF2-40B4-BE49-F238E27FC236}">
                <a16:creationId xmlns:a16="http://schemas.microsoft.com/office/drawing/2014/main" id="{F16C5EDC-CB36-0403-ED00-7FE4673CD1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5146" y="1692800"/>
            <a:ext cx="6901708" cy="3986751"/>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CC1A263A-EE71-37C1-4353-53BDC4A549EF}"/>
              </a:ext>
            </a:extLst>
          </p:cNvPr>
          <p:cNvSpPr txBox="1"/>
          <p:nvPr/>
        </p:nvSpPr>
        <p:spPr>
          <a:xfrm>
            <a:off x="3024809" y="5566634"/>
            <a:ext cx="6142382" cy="923330"/>
          </a:xfrm>
          <a:prstGeom prst="rect">
            <a:avLst/>
          </a:prstGeom>
          <a:noFill/>
        </p:spPr>
        <p:txBody>
          <a:bodyPr wrap="square">
            <a:spAutoFit/>
          </a:bodyPr>
          <a:lstStyle/>
          <a:p>
            <a:r>
              <a:rPr lang="zh-CN" altLang="en-US" dirty="0"/>
              <a:t>https://www.researchgate.net/publication/355754860_Noise_prediction_of_chemical_industry_park_based_on_multi-station_Prophet_and_multivariate_LSTM_fitting_model</a:t>
            </a:r>
          </a:p>
        </p:txBody>
      </p:sp>
    </p:spTree>
    <p:extLst>
      <p:ext uri="{BB962C8B-B14F-4D97-AF65-F5344CB8AC3E}">
        <p14:creationId xmlns:p14="http://schemas.microsoft.com/office/powerpoint/2010/main" val="3962971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53724-6124-05D7-06BD-D8834AB8CEF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33B5ABB-70FC-F7FC-5687-F3CD960ADFAB}"/>
              </a:ext>
            </a:extLst>
          </p:cNvPr>
          <p:cNvSpPr>
            <a:spLocks noGrp="1"/>
          </p:cNvSpPr>
          <p:nvPr>
            <p:ph type="title"/>
          </p:nvPr>
        </p:nvSpPr>
        <p:spPr/>
        <p:txBody>
          <a:bodyPr>
            <a:normAutofit/>
          </a:bodyPr>
          <a:lstStyle/>
          <a:p>
            <a:r>
              <a:rPr kumimoji="1" lang="en-US" altLang="zh-CN" dirty="0"/>
              <a:t>Application</a:t>
            </a:r>
            <a:r>
              <a:rPr kumimoji="1" lang="zh-CN" altLang="en-US" dirty="0"/>
              <a:t> </a:t>
            </a:r>
            <a:r>
              <a:rPr kumimoji="1" lang="en-US" altLang="zh-CN" dirty="0"/>
              <a:t>of</a:t>
            </a:r>
            <a:r>
              <a:rPr kumimoji="1" lang="zh-CN" altLang="en-US" dirty="0"/>
              <a:t> </a:t>
            </a:r>
            <a:r>
              <a:rPr kumimoji="1" lang="en-US" altLang="zh-CN" dirty="0"/>
              <a:t>RNN</a:t>
            </a:r>
            <a:r>
              <a:rPr kumimoji="1" lang="zh-CN" altLang="en-US" dirty="0"/>
              <a:t> </a:t>
            </a:r>
            <a:r>
              <a:rPr kumimoji="1" lang="en-US" altLang="zh-CN" dirty="0"/>
              <a:t>on</a:t>
            </a:r>
            <a:r>
              <a:rPr kumimoji="1" lang="zh-CN" altLang="en-US" dirty="0"/>
              <a:t> </a:t>
            </a:r>
            <a:r>
              <a:rPr kumimoji="1" lang="en-US" altLang="zh-CN" dirty="0"/>
              <a:t>DNA</a:t>
            </a:r>
            <a:r>
              <a:rPr kumimoji="1" lang="zh-CN" altLang="en-US" dirty="0"/>
              <a:t> </a:t>
            </a:r>
            <a:r>
              <a:rPr kumimoji="1" lang="en-US" altLang="zh-CN" dirty="0"/>
              <a:t>sequence</a:t>
            </a:r>
            <a:endParaRPr kumimoji="1" lang="zh-CN" altLang="en-US" dirty="0"/>
          </a:p>
        </p:txBody>
      </p:sp>
      <p:sp>
        <p:nvSpPr>
          <p:cNvPr id="4" name="文本占位符 3">
            <a:extLst>
              <a:ext uri="{FF2B5EF4-FFF2-40B4-BE49-F238E27FC236}">
                <a16:creationId xmlns:a16="http://schemas.microsoft.com/office/drawing/2014/main" id="{2458A94F-711E-7D70-A2BC-988C517A86C7}"/>
              </a:ext>
            </a:extLst>
          </p:cNvPr>
          <p:cNvSpPr>
            <a:spLocks noGrp="1"/>
          </p:cNvSpPr>
          <p:nvPr>
            <p:ph type="body" sz="quarter" idx="14"/>
          </p:nvPr>
        </p:nvSpPr>
        <p:spPr/>
        <p:txBody>
          <a:bodyPr/>
          <a:lstStyle/>
          <a:p>
            <a:r>
              <a:rPr kumimoji="1" lang="en-US" altLang="zh-CN" dirty="0"/>
              <a:t>RNN</a:t>
            </a:r>
            <a:endParaRPr kumimoji="1" lang="zh-CN" altLang="en-US" dirty="0"/>
          </a:p>
        </p:txBody>
      </p:sp>
      <p:sp>
        <p:nvSpPr>
          <p:cNvPr id="6" name="内容占位符 5">
            <a:extLst>
              <a:ext uri="{FF2B5EF4-FFF2-40B4-BE49-F238E27FC236}">
                <a16:creationId xmlns:a16="http://schemas.microsoft.com/office/drawing/2014/main" id="{2883AF80-3FBC-60C1-E839-DF676E91F3D4}"/>
              </a:ext>
            </a:extLst>
          </p:cNvPr>
          <p:cNvSpPr>
            <a:spLocks noGrp="1"/>
          </p:cNvSpPr>
          <p:nvPr>
            <p:ph sz="half" idx="13"/>
          </p:nvPr>
        </p:nvSpPr>
        <p:spPr/>
        <p:txBody>
          <a:bodyPr/>
          <a:lstStyle/>
          <a:p>
            <a:endParaRPr lang="zh-CN" altLang="en-US" dirty="0"/>
          </a:p>
        </p:txBody>
      </p:sp>
      <p:sp>
        <p:nvSpPr>
          <p:cNvPr id="3" name="文本框 2">
            <a:extLst>
              <a:ext uri="{FF2B5EF4-FFF2-40B4-BE49-F238E27FC236}">
                <a16:creationId xmlns:a16="http://schemas.microsoft.com/office/drawing/2014/main" id="{F8322B33-B3E4-718E-0347-9B50B75CDE48}"/>
              </a:ext>
            </a:extLst>
          </p:cNvPr>
          <p:cNvSpPr txBox="1"/>
          <p:nvPr/>
        </p:nvSpPr>
        <p:spPr>
          <a:xfrm>
            <a:off x="3557649" y="5875732"/>
            <a:ext cx="5076701" cy="369332"/>
          </a:xfrm>
          <a:prstGeom prst="rect">
            <a:avLst/>
          </a:prstGeom>
          <a:noFill/>
        </p:spPr>
        <p:txBody>
          <a:bodyPr wrap="square" rtlCol="0">
            <a:spAutoFit/>
          </a:bodyPr>
          <a:lstStyle/>
          <a:p>
            <a:pPr algn="ctr"/>
            <a:r>
              <a:rPr kumimoji="1" lang="en-US" altLang="zh-CN" dirty="0"/>
              <a:t>Shen</a:t>
            </a:r>
            <a:r>
              <a:rPr kumimoji="1" lang="zh-CN" altLang="en-US" dirty="0"/>
              <a:t> </a:t>
            </a:r>
            <a:r>
              <a:rPr kumimoji="1" lang="en-US" altLang="zh-CN" dirty="0"/>
              <a:t>et</a:t>
            </a:r>
            <a:r>
              <a:rPr kumimoji="1" lang="zh-CN" altLang="en-US" dirty="0"/>
              <a:t> </a:t>
            </a:r>
            <a:r>
              <a:rPr kumimoji="1" lang="en-US" altLang="zh-CN" dirty="0"/>
              <a:t>al.,</a:t>
            </a:r>
            <a:r>
              <a:rPr kumimoji="1" lang="zh-CN" altLang="en-US" dirty="0"/>
              <a:t> </a:t>
            </a:r>
            <a:r>
              <a:rPr lang="en-US" altLang="zh-CN" b="1" dirty="0"/>
              <a:t>Sci</a:t>
            </a:r>
            <a:r>
              <a:rPr lang="zh-CN" altLang="en-US" b="1" dirty="0"/>
              <a:t> </a:t>
            </a:r>
            <a:r>
              <a:rPr lang="en-US" altLang="zh-CN" b="1" dirty="0"/>
              <a:t>Rep</a:t>
            </a:r>
            <a:r>
              <a:rPr lang="en-US" altLang="zh-CN" dirty="0"/>
              <a:t>. 2018</a:t>
            </a:r>
            <a:endParaRPr kumimoji="1" lang="zh-CN" altLang="en-US" dirty="0"/>
          </a:p>
        </p:txBody>
      </p:sp>
      <p:pic>
        <p:nvPicPr>
          <p:cNvPr id="10242" name="Picture 2" descr="Figure 5">
            <a:extLst>
              <a:ext uri="{FF2B5EF4-FFF2-40B4-BE49-F238E27FC236}">
                <a16:creationId xmlns:a16="http://schemas.microsoft.com/office/drawing/2014/main" id="{CE9742FF-ED38-44E2-5D15-A9B86A594D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3688" y="1177764"/>
            <a:ext cx="4024622" cy="4720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615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6FEFE-CEEA-1BC7-8896-39C2F1D3961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40CF749-7FF0-BBA5-0FC2-D76FEFE966BC}"/>
              </a:ext>
            </a:extLst>
          </p:cNvPr>
          <p:cNvSpPr>
            <a:spLocks noGrp="1"/>
          </p:cNvSpPr>
          <p:nvPr>
            <p:ph type="title"/>
          </p:nvPr>
        </p:nvSpPr>
        <p:spPr/>
        <p:txBody>
          <a:bodyPr/>
          <a:lstStyle/>
          <a:p>
            <a:r>
              <a:rPr lang="en-US" altLang="zh-CN" dirty="0"/>
              <a:t>Attention</a:t>
            </a:r>
            <a:r>
              <a:rPr lang="zh-CN" altLang="en-US" dirty="0"/>
              <a:t> </a:t>
            </a:r>
            <a:r>
              <a:rPr lang="en-US" altLang="zh-CN" dirty="0"/>
              <a:t>&amp;</a:t>
            </a:r>
            <a:r>
              <a:rPr lang="zh-CN" altLang="en-US" dirty="0"/>
              <a:t> </a:t>
            </a:r>
            <a:r>
              <a:rPr lang="en-US" altLang="zh-CN" dirty="0"/>
              <a:t>Transformers</a:t>
            </a:r>
            <a:endParaRPr kumimoji="1" lang="zh-CN" altLang="en-US" dirty="0"/>
          </a:p>
        </p:txBody>
      </p:sp>
      <p:sp>
        <p:nvSpPr>
          <p:cNvPr id="3" name="内容占位符 2">
            <a:extLst>
              <a:ext uri="{FF2B5EF4-FFF2-40B4-BE49-F238E27FC236}">
                <a16:creationId xmlns:a16="http://schemas.microsoft.com/office/drawing/2014/main" id="{0C4232A1-7103-1DF6-BCD7-03F48855206D}"/>
              </a:ext>
            </a:extLst>
          </p:cNvPr>
          <p:cNvSpPr>
            <a:spLocks noGrp="1"/>
          </p:cNvSpPr>
          <p:nvPr>
            <p:ph sz="half" idx="13"/>
          </p:nvPr>
        </p:nvSpPr>
        <p:spPr/>
        <p:txBody>
          <a:bodyPr/>
          <a:lstStyle/>
          <a:p>
            <a:endParaRPr kumimoji="1" lang="zh-CN" altLang="en-US"/>
          </a:p>
        </p:txBody>
      </p:sp>
      <p:sp>
        <p:nvSpPr>
          <p:cNvPr id="4" name="内容占位符 3">
            <a:extLst>
              <a:ext uri="{FF2B5EF4-FFF2-40B4-BE49-F238E27FC236}">
                <a16:creationId xmlns:a16="http://schemas.microsoft.com/office/drawing/2014/main" id="{41AA5C46-A97C-56A0-0592-C8BAC4A95F0D}"/>
              </a:ext>
            </a:extLst>
          </p:cNvPr>
          <p:cNvSpPr>
            <a:spLocks noGrp="1"/>
          </p:cNvSpPr>
          <p:nvPr>
            <p:ph sz="quarter" idx="15"/>
          </p:nvPr>
        </p:nvSpPr>
        <p:spPr/>
        <p:txBody>
          <a:bodyPr/>
          <a:lstStyle/>
          <a:p>
            <a:endParaRPr kumimoji="1" lang="zh-CN" altLang="en-US"/>
          </a:p>
        </p:txBody>
      </p:sp>
      <p:sp>
        <p:nvSpPr>
          <p:cNvPr id="5" name="内容占位符 4">
            <a:extLst>
              <a:ext uri="{FF2B5EF4-FFF2-40B4-BE49-F238E27FC236}">
                <a16:creationId xmlns:a16="http://schemas.microsoft.com/office/drawing/2014/main" id="{79C3E3FA-E816-5D12-304F-0CED5CEA6280}"/>
              </a:ext>
            </a:extLst>
          </p:cNvPr>
          <p:cNvSpPr>
            <a:spLocks noGrp="1"/>
          </p:cNvSpPr>
          <p:nvPr>
            <p:ph sz="quarter" idx="17"/>
          </p:nvPr>
        </p:nvSpPr>
        <p:spPr/>
        <p:txBody>
          <a:bodyPr/>
          <a:lstStyle/>
          <a:p>
            <a:endParaRPr kumimoji="1" lang="zh-CN" altLang="en-US"/>
          </a:p>
        </p:txBody>
      </p:sp>
      <p:sp>
        <p:nvSpPr>
          <p:cNvPr id="6" name="文本占位符 5">
            <a:extLst>
              <a:ext uri="{FF2B5EF4-FFF2-40B4-BE49-F238E27FC236}">
                <a16:creationId xmlns:a16="http://schemas.microsoft.com/office/drawing/2014/main" id="{4B12D41E-56E7-120A-8D81-3D115E57BFB6}"/>
              </a:ext>
            </a:extLst>
          </p:cNvPr>
          <p:cNvSpPr>
            <a:spLocks noGrp="1"/>
          </p:cNvSpPr>
          <p:nvPr>
            <p:ph type="body" sz="quarter" idx="14"/>
          </p:nvPr>
        </p:nvSpPr>
        <p:spPr/>
        <p:txBody>
          <a:bodyPr/>
          <a:lstStyle/>
          <a:p>
            <a:r>
              <a:rPr kumimoji="1" lang="en-US" altLang="zh-CN" dirty="0"/>
              <a:t>Transformers</a:t>
            </a:r>
            <a:endParaRPr kumimoji="1" lang="zh-CN" altLang="en-US" dirty="0"/>
          </a:p>
        </p:txBody>
      </p:sp>
    </p:spTree>
    <p:extLst>
      <p:ext uri="{BB962C8B-B14F-4D97-AF65-F5344CB8AC3E}">
        <p14:creationId xmlns:p14="http://schemas.microsoft.com/office/powerpoint/2010/main" val="1924297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A9201-E1BF-0521-3F43-23EFEE331B9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DC0C29B-2BCF-2B65-9C29-D96ABE3B0C5F}"/>
              </a:ext>
            </a:extLst>
          </p:cNvPr>
          <p:cNvSpPr>
            <a:spLocks noGrp="1"/>
          </p:cNvSpPr>
          <p:nvPr>
            <p:ph type="title"/>
          </p:nvPr>
        </p:nvSpPr>
        <p:spPr/>
        <p:txBody>
          <a:bodyPr>
            <a:normAutofit/>
          </a:bodyPr>
          <a:lstStyle/>
          <a:p>
            <a:r>
              <a:rPr kumimoji="1" lang="en-US" altLang="zh-CN" dirty="0"/>
              <a:t>Another</a:t>
            </a:r>
            <a:r>
              <a:rPr kumimoji="1" lang="zh-CN" altLang="en-US" dirty="0"/>
              <a:t> </a:t>
            </a:r>
            <a:r>
              <a:rPr kumimoji="1" lang="en-US" altLang="zh-CN" dirty="0"/>
              <a:t>way</a:t>
            </a:r>
            <a:r>
              <a:rPr kumimoji="1" lang="zh-CN" altLang="en-US" dirty="0"/>
              <a:t> </a:t>
            </a:r>
            <a:r>
              <a:rPr kumimoji="1" lang="en-US" altLang="zh-CN" dirty="0"/>
              <a:t>of</a:t>
            </a:r>
            <a:r>
              <a:rPr kumimoji="1" lang="zh-CN" altLang="en-US" dirty="0"/>
              <a:t> </a:t>
            </a:r>
            <a:r>
              <a:rPr kumimoji="1" lang="en-US" altLang="zh-CN" dirty="0"/>
              <a:t>solving</a:t>
            </a:r>
            <a:r>
              <a:rPr kumimoji="1" lang="zh-CN" altLang="en-US" dirty="0"/>
              <a:t> </a:t>
            </a:r>
            <a:r>
              <a:rPr kumimoji="1" lang="en-US" altLang="zh-CN" dirty="0"/>
              <a:t>the</a:t>
            </a:r>
            <a:r>
              <a:rPr kumimoji="1" lang="zh-CN" altLang="en-US" dirty="0"/>
              <a:t> </a:t>
            </a:r>
            <a:r>
              <a:rPr kumimoji="1" lang="en-US" altLang="zh-CN" dirty="0"/>
              <a:t>problem</a:t>
            </a:r>
            <a:r>
              <a:rPr kumimoji="1" lang="zh-CN" altLang="en-US" dirty="0"/>
              <a:t> </a:t>
            </a:r>
            <a:r>
              <a:rPr kumimoji="1" lang="en-US" altLang="zh-CN" dirty="0"/>
              <a:t>with</a:t>
            </a:r>
            <a:r>
              <a:rPr kumimoji="1" lang="zh-CN" altLang="en-US" dirty="0"/>
              <a:t> </a:t>
            </a:r>
            <a:r>
              <a:rPr kumimoji="1" lang="en-US" altLang="zh-CN" dirty="0"/>
              <a:t>RNN?</a:t>
            </a:r>
            <a:endParaRPr kumimoji="1" lang="zh-CN" altLang="en-US" dirty="0"/>
          </a:p>
        </p:txBody>
      </p:sp>
      <p:sp>
        <p:nvSpPr>
          <p:cNvPr id="4" name="文本占位符 3">
            <a:extLst>
              <a:ext uri="{FF2B5EF4-FFF2-40B4-BE49-F238E27FC236}">
                <a16:creationId xmlns:a16="http://schemas.microsoft.com/office/drawing/2014/main" id="{1FE3CB1D-AD94-8023-A985-DEC23BB7CE15}"/>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6" name="内容占位符 5">
            <a:extLst>
              <a:ext uri="{FF2B5EF4-FFF2-40B4-BE49-F238E27FC236}">
                <a16:creationId xmlns:a16="http://schemas.microsoft.com/office/drawing/2014/main" id="{A1883F80-F525-A4FF-1AEE-B433D60C5750}"/>
              </a:ext>
            </a:extLst>
          </p:cNvPr>
          <p:cNvSpPr>
            <a:spLocks noGrp="1"/>
          </p:cNvSpPr>
          <p:nvPr>
            <p:ph sz="half" idx="13"/>
          </p:nvPr>
        </p:nvSpPr>
        <p:spPr/>
        <p:txBody>
          <a:bodyPr/>
          <a:lstStyle/>
          <a:p>
            <a:endParaRPr lang="zh-CN" altLang="en-US" dirty="0"/>
          </a:p>
        </p:txBody>
      </p:sp>
      <p:pic>
        <p:nvPicPr>
          <p:cNvPr id="3" name="Content Placeholder 3">
            <a:extLst>
              <a:ext uri="{FF2B5EF4-FFF2-40B4-BE49-F238E27FC236}">
                <a16:creationId xmlns:a16="http://schemas.microsoft.com/office/drawing/2014/main" id="{FE7C501F-FBDB-9855-3F5E-B895979677DB}"/>
              </a:ext>
            </a:extLst>
          </p:cNvPr>
          <p:cNvPicPr>
            <a:picLocks noChangeAspect="1"/>
          </p:cNvPicPr>
          <p:nvPr/>
        </p:nvPicPr>
        <p:blipFill>
          <a:blip r:embed="rId3"/>
          <a:stretch>
            <a:fillRect/>
          </a:stretch>
        </p:blipFill>
        <p:spPr>
          <a:xfrm>
            <a:off x="1778301" y="2139193"/>
            <a:ext cx="8635398" cy="3093966"/>
          </a:xfrm>
          <a:prstGeom prst="rect">
            <a:avLst/>
          </a:prstGeom>
        </p:spPr>
      </p:pic>
      <p:sp>
        <p:nvSpPr>
          <p:cNvPr id="5" name="文本框 4">
            <a:extLst>
              <a:ext uri="{FF2B5EF4-FFF2-40B4-BE49-F238E27FC236}">
                <a16:creationId xmlns:a16="http://schemas.microsoft.com/office/drawing/2014/main" id="{206CF8F5-F2C3-980C-6F77-5AC00411B4F3}"/>
              </a:ext>
            </a:extLst>
          </p:cNvPr>
          <p:cNvSpPr txBox="1"/>
          <p:nvPr/>
        </p:nvSpPr>
        <p:spPr>
          <a:xfrm>
            <a:off x="914400" y="5347855"/>
            <a:ext cx="10455215" cy="646331"/>
          </a:xfrm>
          <a:prstGeom prst="rect">
            <a:avLst/>
          </a:prstGeom>
          <a:noFill/>
        </p:spPr>
        <p:txBody>
          <a:bodyPr wrap="square" rtlCol="0">
            <a:spAutoFit/>
          </a:bodyPr>
          <a:lstStyle/>
          <a:p>
            <a:r>
              <a:rPr kumimoji="1" lang="en-US" altLang="zh-CN" dirty="0"/>
              <a:t>All</a:t>
            </a:r>
            <a:r>
              <a:rPr kumimoji="1" lang="zh-CN" altLang="en-US" dirty="0"/>
              <a:t> </a:t>
            </a:r>
            <a:r>
              <a:rPr kumimoji="1" lang="en-US" altLang="zh-CN" dirty="0"/>
              <a:t>input</a:t>
            </a:r>
            <a:r>
              <a:rPr kumimoji="1" lang="zh-CN" altLang="en-US" dirty="0"/>
              <a:t> </a:t>
            </a:r>
            <a:r>
              <a:rPr kumimoji="1" lang="en-US" altLang="zh-CN" dirty="0"/>
              <a:t>sequence</a:t>
            </a:r>
            <a:r>
              <a:rPr kumimoji="1" lang="zh-CN" altLang="en-US" dirty="0"/>
              <a:t> </a:t>
            </a:r>
            <a:r>
              <a:rPr kumimoji="1" lang="en-US" altLang="zh-CN" dirty="0"/>
              <a:t>”tokens”</a:t>
            </a:r>
            <a:r>
              <a:rPr kumimoji="1" lang="zh-CN" altLang="en-US" dirty="0"/>
              <a:t> </a:t>
            </a:r>
            <a:r>
              <a:rPr kumimoji="1" lang="en-US" altLang="zh-CN" dirty="0"/>
              <a:t>are</a:t>
            </a:r>
            <a:r>
              <a:rPr kumimoji="1" lang="zh-CN" altLang="en-US" dirty="0"/>
              <a:t> </a:t>
            </a:r>
            <a:r>
              <a:rPr kumimoji="1" lang="en-US" altLang="zh-CN" dirty="0"/>
              <a:t>the</a:t>
            </a:r>
            <a:r>
              <a:rPr kumimoji="1" lang="zh-CN" altLang="en-US" dirty="0"/>
              <a:t> </a:t>
            </a:r>
            <a:r>
              <a:rPr kumimoji="1" lang="en-US" altLang="zh-CN" dirty="0"/>
              <a:t>same</a:t>
            </a:r>
            <a:r>
              <a:rPr kumimoji="1" lang="zh-CN" altLang="en-US" dirty="0"/>
              <a:t> </a:t>
            </a:r>
            <a:r>
              <a:rPr kumimoji="1" lang="en-US" altLang="zh-CN" dirty="0"/>
              <a:t>in</a:t>
            </a:r>
            <a:r>
              <a:rPr kumimoji="1" lang="zh-CN" altLang="en-US" dirty="0"/>
              <a:t> </a:t>
            </a:r>
            <a:r>
              <a:rPr kumimoji="1" lang="en-US" altLang="zh-CN" dirty="0"/>
              <a:t>vanilla</a:t>
            </a:r>
            <a:r>
              <a:rPr kumimoji="1" lang="zh-CN" altLang="en-US" dirty="0"/>
              <a:t> </a:t>
            </a:r>
            <a:r>
              <a:rPr kumimoji="1" lang="en-US" altLang="zh-CN" dirty="0"/>
              <a:t>RNN</a:t>
            </a:r>
          </a:p>
          <a:p>
            <a:r>
              <a:rPr kumimoji="1" lang="en-US" altLang="zh-CN" dirty="0"/>
              <a:t>	</a:t>
            </a:r>
            <a:r>
              <a:rPr kumimoji="1" lang="zh-CN" altLang="en-US" dirty="0"/>
              <a:t> </a:t>
            </a:r>
            <a:r>
              <a:rPr kumimoji="1" lang="en-US" altLang="zh-CN" dirty="0"/>
              <a:t>–</a:t>
            </a:r>
            <a:r>
              <a:rPr kumimoji="1" lang="zh-CN" altLang="en-US" dirty="0"/>
              <a:t> </a:t>
            </a:r>
            <a:r>
              <a:rPr kumimoji="1" lang="en-US" altLang="zh-CN" dirty="0"/>
              <a:t>Can</a:t>
            </a:r>
            <a:r>
              <a:rPr kumimoji="1" lang="zh-CN" altLang="en-US" dirty="0"/>
              <a:t> </a:t>
            </a:r>
            <a:r>
              <a:rPr kumimoji="1" lang="en-US" altLang="zh-CN" dirty="0"/>
              <a:t>we</a:t>
            </a:r>
            <a:r>
              <a:rPr kumimoji="1" lang="zh-CN" altLang="en-US" dirty="0"/>
              <a:t> </a:t>
            </a:r>
            <a:r>
              <a:rPr kumimoji="1" lang="en-US" altLang="zh-CN" dirty="0"/>
              <a:t>allow</a:t>
            </a:r>
            <a:r>
              <a:rPr kumimoji="1" lang="zh-CN" altLang="en-US" dirty="0"/>
              <a:t> </a:t>
            </a:r>
            <a:r>
              <a:rPr kumimoji="1" lang="en-US" altLang="zh-CN" dirty="0"/>
              <a:t>the</a:t>
            </a:r>
            <a:r>
              <a:rPr kumimoji="1" lang="zh-CN" altLang="en-US" dirty="0"/>
              <a:t> </a:t>
            </a:r>
            <a:r>
              <a:rPr kumimoji="1" lang="en-US" altLang="zh-CN" dirty="0"/>
              <a:t>model</a:t>
            </a:r>
            <a:r>
              <a:rPr kumimoji="1" lang="zh-CN" altLang="en-US" dirty="0"/>
              <a:t> </a:t>
            </a:r>
            <a:r>
              <a:rPr kumimoji="1" lang="en-US" altLang="zh-CN" dirty="0"/>
              <a:t>to</a:t>
            </a:r>
            <a:r>
              <a:rPr kumimoji="1" lang="zh-CN" altLang="en-US" dirty="0"/>
              <a:t> </a:t>
            </a:r>
            <a:r>
              <a:rPr kumimoji="1" lang="en-US" altLang="zh-CN" dirty="0"/>
              <a:t>selectively</a:t>
            </a:r>
            <a:r>
              <a:rPr kumimoji="1" lang="zh-CN" altLang="en-US" dirty="0"/>
              <a:t> </a:t>
            </a:r>
            <a:r>
              <a:rPr kumimoji="1" lang="en-US" altLang="zh-CN" dirty="0"/>
              <a:t>choose</a:t>
            </a:r>
            <a:r>
              <a:rPr kumimoji="1" lang="zh-CN" altLang="en-US" dirty="0"/>
              <a:t> </a:t>
            </a:r>
            <a:r>
              <a:rPr kumimoji="1" lang="en-US" altLang="zh-CN" dirty="0"/>
              <a:t>which</a:t>
            </a:r>
            <a:r>
              <a:rPr kumimoji="1" lang="zh-CN" altLang="en-US" dirty="0"/>
              <a:t> </a:t>
            </a:r>
            <a:r>
              <a:rPr kumimoji="1" lang="en-US" altLang="zh-CN" dirty="0"/>
              <a:t>part</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sequence</a:t>
            </a:r>
            <a:r>
              <a:rPr kumimoji="1" lang="zh-CN" altLang="en-US" dirty="0"/>
              <a:t> </a:t>
            </a:r>
            <a:r>
              <a:rPr kumimoji="1" lang="en-US" altLang="zh-CN" dirty="0"/>
              <a:t>it</a:t>
            </a:r>
            <a:r>
              <a:rPr kumimoji="1" lang="zh-CN" altLang="en-US" dirty="0"/>
              <a:t> </a:t>
            </a:r>
            <a:r>
              <a:rPr kumimoji="1" lang="en-US" altLang="zh-CN" dirty="0"/>
              <a:t>want?</a:t>
            </a:r>
            <a:endParaRPr kumimoji="1" lang="zh-CN" altLang="en-US" dirty="0"/>
          </a:p>
        </p:txBody>
      </p:sp>
      <p:sp>
        <p:nvSpPr>
          <p:cNvPr id="7" name="文本框 6">
            <a:extLst>
              <a:ext uri="{FF2B5EF4-FFF2-40B4-BE49-F238E27FC236}">
                <a16:creationId xmlns:a16="http://schemas.microsoft.com/office/drawing/2014/main" id="{EE186D15-FBAB-522D-04D3-E6AB8490D176}"/>
              </a:ext>
            </a:extLst>
          </p:cNvPr>
          <p:cNvSpPr txBox="1"/>
          <p:nvPr/>
        </p:nvSpPr>
        <p:spPr>
          <a:xfrm>
            <a:off x="2977598" y="5994186"/>
            <a:ext cx="6236804" cy="369332"/>
          </a:xfrm>
          <a:prstGeom prst="rect">
            <a:avLst/>
          </a:prstGeom>
          <a:noFill/>
        </p:spPr>
        <p:txBody>
          <a:bodyPr wrap="square">
            <a:spAutoFit/>
          </a:bodyPr>
          <a:lstStyle/>
          <a:p>
            <a:r>
              <a:rPr lang="zh-CN" altLang="en-US" dirty="0"/>
              <a:t>https://colah.github.io/posts/2015-08-Understanding-LSTMs/</a:t>
            </a:r>
          </a:p>
        </p:txBody>
      </p:sp>
    </p:spTree>
    <p:extLst>
      <p:ext uri="{BB962C8B-B14F-4D97-AF65-F5344CB8AC3E}">
        <p14:creationId xmlns:p14="http://schemas.microsoft.com/office/powerpoint/2010/main" val="1614581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6A2-61D9-4D81-5B97-1EAE2B8EA55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068B813-3F51-493D-7CE7-F81CCC96A5C3}"/>
              </a:ext>
            </a:extLst>
          </p:cNvPr>
          <p:cNvSpPr>
            <a:spLocks noGrp="1"/>
          </p:cNvSpPr>
          <p:nvPr>
            <p:ph type="title"/>
          </p:nvPr>
        </p:nvSpPr>
        <p:spPr/>
        <p:txBody>
          <a:bodyPr>
            <a:normAutofit fontScale="90000"/>
          </a:bodyPr>
          <a:lstStyle/>
          <a:p>
            <a:r>
              <a:rPr kumimoji="1" lang="en-US" altLang="zh-CN" dirty="0"/>
              <a:t>Define</a:t>
            </a:r>
            <a:r>
              <a:rPr kumimoji="1" lang="zh-CN" altLang="en-US" dirty="0"/>
              <a:t> </a:t>
            </a:r>
            <a:r>
              <a:rPr kumimoji="1" lang="en-US" altLang="zh-CN" dirty="0"/>
              <a:t>attention</a:t>
            </a:r>
            <a:r>
              <a:rPr kumimoji="1" lang="zh-CN" altLang="en-US" dirty="0"/>
              <a:t> </a:t>
            </a:r>
            <a:r>
              <a:rPr kumimoji="1" lang="en-US" altLang="zh-CN" dirty="0"/>
              <a:t>to</a:t>
            </a:r>
            <a:r>
              <a:rPr kumimoji="1" lang="zh-CN" altLang="en-US" dirty="0"/>
              <a:t> </a:t>
            </a:r>
            <a:r>
              <a:rPr kumimoji="1" lang="en-US" altLang="zh-CN" dirty="0"/>
              <a:t>address</a:t>
            </a:r>
            <a:r>
              <a:rPr kumimoji="1" lang="zh-CN" altLang="en-US" dirty="0"/>
              <a:t> </a:t>
            </a:r>
            <a:r>
              <a:rPr kumimoji="1" lang="en-US" altLang="zh-CN" dirty="0"/>
              <a:t>the</a:t>
            </a:r>
            <a:r>
              <a:rPr kumimoji="1" lang="zh-CN" altLang="en-US" dirty="0"/>
              <a:t> </a:t>
            </a:r>
            <a:r>
              <a:rPr kumimoji="1" lang="en-US" altLang="zh-CN" dirty="0"/>
              <a:t>long-range</a:t>
            </a:r>
            <a:r>
              <a:rPr kumimoji="1" lang="zh-CN" altLang="en-US" dirty="0"/>
              <a:t> </a:t>
            </a:r>
            <a:r>
              <a:rPr kumimoji="1" lang="en-US" altLang="zh-CN" dirty="0"/>
              <a:t>dependencies</a:t>
            </a:r>
            <a:r>
              <a:rPr kumimoji="1" lang="zh-CN" altLang="en-US" dirty="0"/>
              <a:t> </a:t>
            </a:r>
            <a:r>
              <a:rPr kumimoji="1" lang="en-US" altLang="zh-CN" dirty="0"/>
              <a:t>in</a:t>
            </a:r>
            <a:r>
              <a:rPr kumimoji="1" lang="zh-CN" altLang="en-US" dirty="0"/>
              <a:t> </a:t>
            </a:r>
            <a:r>
              <a:rPr kumimoji="1" lang="en-US" altLang="zh-CN" dirty="0"/>
              <a:t>RNN</a:t>
            </a:r>
            <a:endParaRPr kumimoji="1" lang="zh-CN" altLang="en-US" dirty="0"/>
          </a:p>
        </p:txBody>
      </p:sp>
      <p:sp>
        <p:nvSpPr>
          <p:cNvPr id="4" name="文本占位符 3">
            <a:extLst>
              <a:ext uri="{FF2B5EF4-FFF2-40B4-BE49-F238E27FC236}">
                <a16:creationId xmlns:a16="http://schemas.microsoft.com/office/drawing/2014/main" id="{8F67A940-E179-179D-02DC-A51B8C303EA7}"/>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6" name="内容占位符 5">
            <a:extLst>
              <a:ext uri="{FF2B5EF4-FFF2-40B4-BE49-F238E27FC236}">
                <a16:creationId xmlns:a16="http://schemas.microsoft.com/office/drawing/2014/main" id="{FDFC0799-DE21-C8C9-979A-023A0540C65B}"/>
              </a:ext>
            </a:extLst>
          </p:cNvPr>
          <p:cNvSpPr>
            <a:spLocks noGrp="1"/>
          </p:cNvSpPr>
          <p:nvPr>
            <p:ph sz="half" idx="13"/>
          </p:nvPr>
        </p:nvSpPr>
        <p:spPr/>
        <p:txBody>
          <a:bodyPr/>
          <a:lstStyle/>
          <a:p>
            <a:r>
              <a:rPr lang="en-US" altLang="zh-CN" dirty="0"/>
              <a:t>Attention:</a:t>
            </a:r>
            <a:r>
              <a:rPr lang="zh-CN" altLang="en-US" dirty="0"/>
              <a:t> </a:t>
            </a:r>
            <a:r>
              <a:rPr lang="en-US" altLang="zh-CN" dirty="0"/>
              <a:t>a</a:t>
            </a:r>
            <a:r>
              <a:rPr lang="zh-CN" altLang="en-US" dirty="0"/>
              <a:t> </a:t>
            </a:r>
            <a:r>
              <a:rPr lang="en-US" altLang="zh-CN" dirty="0"/>
              <a:t>technique</a:t>
            </a:r>
            <a:r>
              <a:rPr lang="zh-CN" altLang="en-US" dirty="0"/>
              <a:t> </a:t>
            </a:r>
            <a:r>
              <a:rPr lang="en-US" altLang="zh-CN" dirty="0"/>
              <a:t>used</a:t>
            </a:r>
            <a:r>
              <a:rPr lang="zh-CN" altLang="en-US" dirty="0"/>
              <a:t> </a:t>
            </a:r>
            <a:r>
              <a:rPr lang="en-US" altLang="zh-CN" dirty="0"/>
              <a:t>in</a:t>
            </a:r>
            <a:r>
              <a:rPr lang="zh-CN" altLang="en-US" dirty="0"/>
              <a:t> </a:t>
            </a:r>
            <a:r>
              <a:rPr lang="en-US" altLang="zh-CN" dirty="0"/>
              <a:t>deep</a:t>
            </a:r>
            <a:r>
              <a:rPr lang="zh-CN" altLang="en-US" dirty="0"/>
              <a:t> </a:t>
            </a:r>
            <a:r>
              <a:rPr lang="en-US" altLang="zh-CN" dirty="0"/>
              <a:t>learning</a:t>
            </a:r>
            <a:r>
              <a:rPr lang="zh-CN" altLang="en-US" dirty="0"/>
              <a:t> </a:t>
            </a:r>
            <a:r>
              <a:rPr lang="en-US" altLang="zh-CN" dirty="0"/>
              <a:t>that allows the model to selectively focus on specific areas of the input data when making predictions.</a:t>
            </a:r>
            <a:endParaRPr lang="zh-CN" altLang="en-US" dirty="0"/>
          </a:p>
        </p:txBody>
      </p:sp>
      <p:pic>
        <p:nvPicPr>
          <p:cNvPr id="3" name="Picture 2">
            <a:extLst>
              <a:ext uri="{FF2B5EF4-FFF2-40B4-BE49-F238E27FC236}">
                <a16:creationId xmlns:a16="http://schemas.microsoft.com/office/drawing/2014/main" id="{4CD18A12-1E37-7EDB-6C2E-2AF81A5489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340" y="2014998"/>
            <a:ext cx="6603319" cy="3881662"/>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39DB8F46-D293-F729-CD6D-494B833ACB73}"/>
              </a:ext>
            </a:extLst>
          </p:cNvPr>
          <p:cNvSpPr txBox="1"/>
          <p:nvPr/>
        </p:nvSpPr>
        <p:spPr>
          <a:xfrm>
            <a:off x="2955723" y="5769509"/>
            <a:ext cx="6256682" cy="646331"/>
          </a:xfrm>
          <a:prstGeom prst="rect">
            <a:avLst/>
          </a:prstGeom>
          <a:noFill/>
        </p:spPr>
        <p:txBody>
          <a:bodyPr wrap="square">
            <a:spAutoFit/>
          </a:bodyPr>
          <a:lstStyle/>
          <a:p>
            <a:r>
              <a:rPr lang="zh-CN" altLang="en-US" dirty="0"/>
              <a:t>https://medium.com/analytics-vidhya/implementation-of-neural-machine-translation-using-attentions-3b36337a5b23</a:t>
            </a:r>
          </a:p>
        </p:txBody>
      </p:sp>
    </p:spTree>
    <p:extLst>
      <p:ext uri="{BB962C8B-B14F-4D97-AF65-F5344CB8AC3E}">
        <p14:creationId xmlns:p14="http://schemas.microsoft.com/office/powerpoint/2010/main" val="3870559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57272-CDA7-BA3B-8FC0-313FA9CFA1D5}"/>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586F057-CEF7-8EBE-5D3C-BAFE061AA6B5}"/>
              </a:ext>
            </a:extLst>
          </p:cNvPr>
          <p:cNvSpPr>
            <a:spLocks noGrp="1"/>
          </p:cNvSpPr>
          <p:nvPr>
            <p:ph type="title"/>
          </p:nvPr>
        </p:nvSpPr>
        <p:spPr/>
        <p:txBody>
          <a:bodyPr>
            <a:normAutofit/>
          </a:bodyPr>
          <a:lstStyle/>
          <a:p>
            <a:r>
              <a:rPr kumimoji="1" lang="en-US" altLang="zh-CN" dirty="0"/>
              <a:t>Calculation</a:t>
            </a:r>
            <a:r>
              <a:rPr kumimoji="1" lang="zh-CN" altLang="en-US" dirty="0"/>
              <a:t> </a:t>
            </a:r>
            <a:r>
              <a:rPr kumimoji="1" lang="en-US" altLang="zh-CN" dirty="0"/>
              <a:t>of</a:t>
            </a:r>
            <a:r>
              <a:rPr kumimoji="1" lang="zh-CN" altLang="en-US" dirty="0"/>
              <a:t> </a:t>
            </a:r>
            <a:r>
              <a:rPr kumimoji="1" lang="en-US" altLang="zh-CN" dirty="0"/>
              <a:t>attention</a:t>
            </a:r>
            <a:r>
              <a:rPr kumimoji="1" lang="zh-CN" altLang="en-US" dirty="0"/>
              <a:t> </a:t>
            </a:r>
            <a:r>
              <a:rPr kumimoji="1" lang="en-US" altLang="zh-CN" dirty="0"/>
              <a:t>in</a:t>
            </a:r>
            <a:r>
              <a:rPr kumimoji="1" lang="zh-CN" altLang="en-US" dirty="0"/>
              <a:t> </a:t>
            </a:r>
            <a:r>
              <a:rPr kumimoji="1" lang="en-US" altLang="zh-CN" dirty="0"/>
              <a:t>RNN</a:t>
            </a:r>
            <a:endParaRPr kumimoji="1" lang="zh-CN" altLang="en-US" dirty="0"/>
          </a:p>
        </p:txBody>
      </p:sp>
      <p:sp>
        <p:nvSpPr>
          <p:cNvPr id="4" name="文本占位符 3">
            <a:extLst>
              <a:ext uri="{FF2B5EF4-FFF2-40B4-BE49-F238E27FC236}">
                <a16:creationId xmlns:a16="http://schemas.microsoft.com/office/drawing/2014/main" id="{0DCA8FC6-A6B1-449E-8C7D-1A908C3778CC}"/>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7" name="内容占位符 6">
            <a:extLst>
              <a:ext uri="{FF2B5EF4-FFF2-40B4-BE49-F238E27FC236}">
                <a16:creationId xmlns:a16="http://schemas.microsoft.com/office/drawing/2014/main" id="{C5D74F35-547F-8A45-E33A-D71DE5A8699E}"/>
              </a:ext>
            </a:extLst>
          </p:cNvPr>
          <p:cNvSpPr>
            <a:spLocks noGrp="1"/>
          </p:cNvSpPr>
          <p:nvPr>
            <p:ph sz="half" idx="13"/>
          </p:nvPr>
        </p:nvSpPr>
        <p:spPr/>
        <p:txBody>
          <a:bodyPr/>
          <a:lstStyle/>
          <a:p>
            <a:endParaRPr lang="zh-CN" altLang="en-US"/>
          </a:p>
        </p:txBody>
      </p:sp>
      <p:pic>
        <p:nvPicPr>
          <p:cNvPr id="15362" name="Picture 2" descr="Attention? Attention! | Lil'Log">
            <a:extLst>
              <a:ext uri="{FF2B5EF4-FFF2-40B4-BE49-F238E27FC236}">
                <a16:creationId xmlns:a16="http://schemas.microsoft.com/office/drawing/2014/main" id="{EF64DF3F-5F79-2BF9-B6E0-9DA2527130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1182"/>
          <a:stretch>
            <a:fillRect/>
          </a:stretch>
        </p:blipFill>
        <p:spPr bwMode="auto">
          <a:xfrm>
            <a:off x="2378033" y="1177764"/>
            <a:ext cx="7435934" cy="4699498"/>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93B25ACA-601B-E159-F440-014D1AE01708}"/>
              </a:ext>
            </a:extLst>
          </p:cNvPr>
          <p:cNvSpPr txBox="1"/>
          <p:nvPr/>
        </p:nvSpPr>
        <p:spPr>
          <a:xfrm>
            <a:off x="3012873" y="5756814"/>
            <a:ext cx="6142382" cy="646331"/>
          </a:xfrm>
          <a:prstGeom prst="rect">
            <a:avLst/>
          </a:prstGeom>
          <a:noFill/>
        </p:spPr>
        <p:txBody>
          <a:bodyPr wrap="square">
            <a:spAutoFit/>
          </a:bodyPr>
          <a:lstStyle/>
          <a:p>
            <a:r>
              <a:rPr lang="zh-CN" altLang="en-US" dirty="0"/>
              <a:t>https://github.com/wangshusen/DeepLearning/blob/master/Slides/9_RNN_8.pdf</a:t>
            </a:r>
          </a:p>
        </p:txBody>
      </p:sp>
    </p:spTree>
    <p:extLst>
      <p:ext uri="{BB962C8B-B14F-4D97-AF65-F5344CB8AC3E}">
        <p14:creationId xmlns:p14="http://schemas.microsoft.com/office/powerpoint/2010/main" val="1306232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E3360-D0C4-F610-C033-CC5487D531E2}"/>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10ECCBE-6A04-ABA6-4C95-8B006574053F}"/>
              </a:ext>
            </a:extLst>
          </p:cNvPr>
          <p:cNvSpPr>
            <a:spLocks noGrp="1"/>
          </p:cNvSpPr>
          <p:nvPr>
            <p:ph type="title"/>
          </p:nvPr>
        </p:nvSpPr>
        <p:spPr/>
        <p:txBody>
          <a:bodyPr>
            <a:normAutofit/>
          </a:bodyPr>
          <a:lstStyle/>
          <a:p>
            <a:r>
              <a:rPr kumimoji="1" lang="en-US" altLang="zh-CN" dirty="0"/>
              <a:t>Attention</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help</a:t>
            </a:r>
            <a:r>
              <a:rPr kumimoji="1" lang="zh-CN" altLang="en-US" dirty="0"/>
              <a:t> </a:t>
            </a:r>
            <a:r>
              <a:rPr kumimoji="1" lang="en-US" altLang="zh-CN" dirty="0"/>
              <a:t>explain</a:t>
            </a:r>
            <a:r>
              <a:rPr kumimoji="1" lang="zh-CN" altLang="en-US" dirty="0"/>
              <a:t> </a:t>
            </a:r>
            <a:r>
              <a:rPr kumimoji="1" lang="en-US" altLang="zh-CN" dirty="0"/>
              <a:t>the</a:t>
            </a:r>
            <a:r>
              <a:rPr kumimoji="1" lang="zh-CN" altLang="en-US" dirty="0"/>
              <a:t> </a:t>
            </a:r>
            <a:r>
              <a:rPr kumimoji="1" lang="en-US" altLang="zh-CN" dirty="0"/>
              <a:t>model</a:t>
            </a:r>
            <a:endParaRPr kumimoji="1" lang="zh-CN" altLang="en-US" dirty="0"/>
          </a:p>
        </p:txBody>
      </p:sp>
      <p:sp>
        <p:nvSpPr>
          <p:cNvPr id="4" name="文本占位符 3">
            <a:extLst>
              <a:ext uri="{FF2B5EF4-FFF2-40B4-BE49-F238E27FC236}">
                <a16:creationId xmlns:a16="http://schemas.microsoft.com/office/drawing/2014/main" id="{28067EF6-D6BF-03DC-09D5-6D0E53C6613E}"/>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7" name="内容占位符 6">
            <a:extLst>
              <a:ext uri="{FF2B5EF4-FFF2-40B4-BE49-F238E27FC236}">
                <a16:creationId xmlns:a16="http://schemas.microsoft.com/office/drawing/2014/main" id="{54585D89-0493-B9C2-2113-EEBE32EDEBEE}"/>
              </a:ext>
            </a:extLst>
          </p:cNvPr>
          <p:cNvSpPr>
            <a:spLocks noGrp="1"/>
          </p:cNvSpPr>
          <p:nvPr>
            <p:ph sz="half" idx="13"/>
          </p:nvPr>
        </p:nvSpPr>
        <p:spPr/>
        <p:txBody>
          <a:bodyPr/>
          <a:lstStyle/>
          <a:p>
            <a:endParaRPr lang="zh-CN" altLang="en-US" dirty="0"/>
          </a:p>
        </p:txBody>
      </p:sp>
      <p:pic>
        <p:nvPicPr>
          <p:cNvPr id="16386" name="Picture 2" descr="The visualized heatmaps of temporal attention weights based on 4 ...">
            <a:extLst>
              <a:ext uri="{FF2B5EF4-FFF2-40B4-BE49-F238E27FC236}">
                <a16:creationId xmlns:a16="http://schemas.microsoft.com/office/drawing/2014/main" id="{F88E8590-2EBA-3F06-0CCA-5E03834F2F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r="47906" b="51140"/>
          <a:stretch>
            <a:fillRect/>
          </a:stretch>
        </p:blipFill>
        <p:spPr bwMode="auto">
          <a:xfrm>
            <a:off x="3852005" y="1177764"/>
            <a:ext cx="4487990" cy="4552948"/>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70B257E9-53F6-FE9D-45A6-3141AE76704C}"/>
              </a:ext>
            </a:extLst>
          </p:cNvPr>
          <p:cNvSpPr txBox="1"/>
          <p:nvPr/>
        </p:nvSpPr>
        <p:spPr>
          <a:xfrm>
            <a:off x="4462701" y="5790603"/>
            <a:ext cx="3266598" cy="369332"/>
          </a:xfrm>
          <a:prstGeom prst="rect">
            <a:avLst/>
          </a:prstGeom>
          <a:noFill/>
        </p:spPr>
        <p:txBody>
          <a:bodyPr wrap="square">
            <a:spAutoFit/>
          </a:bodyPr>
          <a:lstStyle/>
          <a:p>
            <a:r>
              <a:rPr lang="zh-CN" altLang="en-US" dirty="0"/>
              <a:t>https://arxiv.org/abs/1409.0473</a:t>
            </a:r>
          </a:p>
        </p:txBody>
      </p:sp>
    </p:spTree>
    <p:extLst>
      <p:ext uri="{BB962C8B-B14F-4D97-AF65-F5344CB8AC3E}">
        <p14:creationId xmlns:p14="http://schemas.microsoft.com/office/powerpoint/2010/main" val="274481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72446-6148-E786-B082-9CE7795C049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D7D31D01-E248-3B09-5606-32B31ED21B69}"/>
              </a:ext>
            </a:extLst>
          </p:cNvPr>
          <p:cNvSpPr>
            <a:spLocks noGrp="1"/>
          </p:cNvSpPr>
          <p:nvPr>
            <p:ph type="title"/>
          </p:nvPr>
        </p:nvSpPr>
        <p:spPr/>
        <p:txBody>
          <a:bodyPr>
            <a:normAutofit/>
          </a:bodyPr>
          <a:lstStyle/>
          <a:p>
            <a:r>
              <a:rPr kumimoji="1" lang="en-US" altLang="zh-CN" dirty="0"/>
              <a:t>Actually…</a:t>
            </a:r>
            <a:r>
              <a:rPr kumimoji="1" lang="zh-CN" altLang="en-US" dirty="0"/>
              <a:t> </a:t>
            </a:r>
            <a:r>
              <a:rPr kumimoji="1" lang="en-US" altLang="zh-CN" dirty="0"/>
              <a:t>attention</a:t>
            </a:r>
            <a:r>
              <a:rPr kumimoji="1" lang="zh-CN" altLang="en-US" dirty="0"/>
              <a:t> </a:t>
            </a:r>
            <a:r>
              <a:rPr kumimoji="1" lang="en-US" altLang="zh-CN" dirty="0"/>
              <a:t>is</a:t>
            </a:r>
            <a:r>
              <a:rPr kumimoji="1" lang="zh-CN" altLang="en-US" dirty="0"/>
              <a:t> </a:t>
            </a:r>
            <a:r>
              <a:rPr kumimoji="1" lang="en-US" altLang="zh-CN" dirty="0"/>
              <a:t>all</a:t>
            </a:r>
            <a:r>
              <a:rPr kumimoji="1" lang="zh-CN" altLang="en-US" dirty="0"/>
              <a:t> </a:t>
            </a:r>
            <a:r>
              <a:rPr kumimoji="1" lang="en-US" altLang="zh-CN" dirty="0"/>
              <a:t>you</a:t>
            </a:r>
            <a:r>
              <a:rPr kumimoji="1" lang="zh-CN" altLang="en-US" dirty="0"/>
              <a:t> </a:t>
            </a:r>
            <a:r>
              <a:rPr kumimoji="1" lang="en-US" altLang="zh-CN" dirty="0"/>
              <a:t>need</a:t>
            </a:r>
            <a:endParaRPr kumimoji="1" lang="zh-CN" altLang="en-US" dirty="0"/>
          </a:p>
        </p:txBody>
      </p:sp>
      <p:sp>
        <p:nvSpPr>
          <p:cNvPr id="4" name="文本占位符 3">
            <a:extLst>
              <a:ext uri="{FF2B5EF4-FFF2-40B4-BE49-F238E27FC236}">
                <a16:creationId xmlns:a16="http://schemas.microsoft.com/office/drawing/2014/main" id="{E813BDC5-4381-6F94-9CD7-C949A1F505D2}"/>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7" name="内容占位符 6">
            <a:extLst>
              <a:ext uri="{FF2B5EF4-FFF2-40B4-BE49-F238E27FC236}">
                <a16:creationId xmlns:a16="http://schemas.microsoft.com/office/drawing/2014/main" id="{2449F250-B737-B017-58E2-DE950C4BC26B}"/>
              </a:ext>
            </a:extLst>
          </p:cNvPr>
          <p:cNvSpPr>
            <a:spLocks noGrp="1"/>
          </p:cNvSpPr>
          <p:nvPr>
            <p:ph sz="half" idx="13"/>
          </p:nvPr>
        </p:nvSpPr>
        <p:spPr/>
        <p:txBody>
          <a:bodyPr/>
          <a:lstStyle/>
          <a:p>
            <a:r>
              <a:rPr lang="en-US" altLang="zh-CN" dirty="0"/>
              <a:t>The dominant sequence transduction models are based on complex recurrent or convolutional neural networks that include an encoder and a decoder. The best performing models also connect the encoder and decoder through an attention mechanism. We propose a new simple network architecture, the Transformer, based solely on attention mechanisms, dispensing with recurrence and convolutions entirely.</a:t>
            </a:r>
            <a:r>
              <a:rPr lang="zh-CN" altLang="en-US" dirty="0"/>
              <a:t> </a:t>
            </a:r>
            <a:r>
              <a:rPr lang="en-US" altLang="zh-CN" dirty="0"/>
              <a:t>(Vaswani</a:t>
            </a:r>
            <a:r>
              <a:rPr lang="zh-CN" altLang="en-US" dirty="0"/>
              <a:t> </a:t>
            </a:r>
            <a:r>
              <a:rPr lang="en-US" altLang="zh-CN" dirty="0"/>
              <a:t>et</a:t>
            </a:r>
            <a:r>
              <a:rPr lang="zh-CN" altLang="en-US" dirty="0"/>
              <a:t> </a:t>
            </a:r>
            <a:r>
              <a:rPr lang="en-US" altLang="zh-CN" dirty="0"/>
              <a:t>al.,</a:t>
            </a:r>
            <a:r>
              <a:rPr lang="zh-CN" altLang="en-US" dirty="0"/>
              <a:t> </a:t>
            </a:r>
            <a:r>
              <a:rPr lang="en-US" altLang="zh-CN" dirty="0"/>
              <a:t>2017)</a:t>
            </a:r>
          </a:p>
          <a:p>
            <a:endParaRPr lang="en-US" altLang="zh-CN" dirty="0"/>
          </a:p>
          <a:p>
            <a:r>
              <a:rPr lang="en-US" altLang="zh-CN" dirty="0"/>
              <a:t>Self-attention:</a:t>
            </a:r>
            <a:r>
              <a:rPr lang="zh-CN" altLang="en-US" dirty="0"/>
              <a:t> </a:t>
            </a:r>
            <a:r>
              <a:rPr lang="en-US" altLang="zh-CN" dirty="0"/>
              <a:t>an attention mechanism relating different positions of a single sequence in order to compute a representation of the sequence</a:t>
            </a:r>
          </a:p>
          <a:p>
            <a:endParaRPr lang="en-US" altLang="zh-CN" dirty="0"/>
          </a:p>
          <a:p>
            <a:r>
              <a:rPr lang="en-US" altLang="zh-CN" dirty="0"/>
              <a:t>Embedding:</a:t>
            </a:r>
            <a:r>
              <a:rPr lang="zh-CN" altLang="en-US" dirty="0"/>
              <a:t> </a:t>
            </a:r>
            <a:r>
              <a:rPr lang="en-US" altLang="zh-CN" dirty="0"/>
              <a:t>a way to represent discrete objects (like words, images, audio, or graph nodes) as dense numerical vectors in a continuous space</a:t>
            </a:r>
            <a:endParaRPr lang="zh-CN" altLang="en-US" dirty="0"/>
          </a:p>
        </p:txBody>
      </p:sp>
      <p:pic>
        <p:nvPicPr>
          <p:cNvPr id="18434" name="Picture 2" descr="transformer logo 的图像结果">
            <a:extLst>
              <a:ext uri="{FF2B5EF4-FFF2-40B4-BE49-F238E27FC236}">
                <a16:creationId xmlns:a16="http://schemas.microsoft.com/office/drawing/2014/main" id="{4DF8E240-2562-30BD-3502-13237722C7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360" r="13735"/>
          <a:stretch>
            <a:fillRect/>
          </a:stretch>
        </p:blipFill>
        <p:spPr bwMode="auto">
          <a:xfrm>
            <a:off x="11025230" y="2262414"/>
            <a:ext cx="688769" cy="612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579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A9F1C-5012-1156-84DF-2B7CF9FA807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175213A-6E9C-8004-2003-2559362E0B72}"/>
              </a:ext>
            </a:extLst>
          </p:cNvPr>
          <p:cNvSpPr>
            <a:spLocks noGrp="1"/>
          </p:cNvSpPr>
          <p:nvPr>
            <p:ph type="title"/>
          </p:nvPr>
        </p:nvSpPr>
        <p:spPr/>
        <p:txBody>
          <a:bodyPr>
            <a:normAutofit/>
          </a:bodyPr>
          <a:lstStyle/>
          <a:p>
            <a:r>
              <a:rPr kumimoji="1" lang="en-US" altLang="zh-CN" dirty="0"/>
              <a:t>Overall</a:t>
            </a:r>
            <a:r>
              <a:rPr kumimoji="1" lang="zh-CN" altLang="en-US" dirty="0"/>
              <a:t> </a:t>
            </a:r>
            <a:r>
              <a:rPr kumimoji="1" lang="en-US" altLang="zh-CN" dirty="0"/>
              <a:t>architecture</a:t>
            </a:r>
            <a:r>
              <a:rPr kumimoji="1" lang="zh-CN" altLang="en-US" dirty="0"/>
              <a:t> </a:t>
            </a:r>
            <a:r>
              <a:rPr kumimoji="1" lang="en-US" altLang="zh-CN" dirty="0"/>
              <a:t>of</a:t>
            </a:r>
            <a:r>
              <a:rPr kumimoji="1" lang="zh-CN" altLang="en-US" dirty="0"/>
              <a:t> </a:t>
            </a:r>
            <a:r>
              <a:rPr kumimoji="1" lang="en-US" altLang="zh-CN" dirty="0"/>
              <a:t>transformers</a:t>
            </a:r>
            <a:endParaRPr kumimoji="1" lang="zh-CN" altLang="en-US" dirty="0"/>
          </a:p>
        </p:txBody>
      </p:sp>
      <p:sp>
        <p:nvSpPr>
          <p:cNvPr id="4" name="文本占位符 3">
            <a:extLst>
              <a:ext uri="{FF2B5EF4-FFF2-40B4-BE49-F238E27FC236}">
                <a16:creationId xmlns:a16="http://schemas.microsoft.com/office/drawing/2014/main" id="{459448A7-8E85-4575-05BB-17CD29B0DDCC}"/>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5" name="内容占位符 4">
            <a:extLst>
              <a:ext uri="{FF2B5EF4-FFF2-40B4-BE49-F238E27FC236}">
                <a16:creationId xmlns:a16="http://schemas.microsoft.com/office/drawing/2014/main" id="{DA345881-253F-6E26-1FDE-DD2A5ADCFE00}"/>
              </a:ext>
            </a:extLst>
          </p:cNvPr>
          <p:cNvSpPr>
            <a:spLocks noGrp="1"/>
          </p:cNvSpPr>
          <p:nvPr>
            <p:ph sz="half" idx="13"/>
          </p:nvPr>
        </p:nvSpPr>
        <p:spPr/>
        <p:txBody>
          <a:bodyPr/>
          <a:lstStyle/>
          <a:p>
            <a:endParaRPr lang="zh-CN" altLang="en-US" dirty="0"/>
          </a:p>
        </p:txBody>
      </p:sp>
      <p:pic>
        <p:nvPicPr>
          <p:cNvPr id="6" name="图片 5">
            <a:extLst>
              <a:ext uri="{FF2B5EF4-FFF2-40B4-BE49-F238E27FC236}">
                <a16:creationId xmlns:a16="http://schemas.microsoft.com/office/drawing/2014/main" id="{D300AA22-C543-0C47-0EC9-CA954DC0B144}"/>
              </a:ext>
            </a:extLst>
          </p:cNvPr>
          <p:cNvPicPr>
            <a:picLocks noChangeAspect="1"/>
          </p:cNvPicPr>
          <p:nvPr/>
        </p:nvPicPr>
        <p:blipFill>
          <a:blip r:embed="rId3"/>
          <a:stretch>
            <a:fillRect/>
          </a:stretch>
        </p:blipFill>
        <p:spPr>
          <a:xfrm>
            <a:off x="4449533" y="1367519"/>
            <a:ext cx="3292933" cy="4629520"/>
          </a:xfrm>
          <a:prstGeom prst="rect">
            <a:avLst/>
          </a:prstGeom>
        </p:spPr>
      </p:pic>
      <p:sp>
        <p:nvSpPr>
          <p:cNvPr id="9" name="矩形 8">
            <a:extLst>
              <a:ext uri="{FF2B5EF4-FFF2-40B4-BE49-F238E27FC236}">
                <a16:creationId xmlns:a16="http://schemas.microsoft.com/office/drawing/2014/main" id="{3F2A084E-054B-CE52-C4F7-DECB2434D197}"/>
              </a:ext>
            </a:extLst>
          </p:cNvPr>
          <p:cNvSpPr/>
          <p:nvPr/>
        </p:nvSpPr>
        <p:spPr>
          <a:xfrm>
            <a:off x="4615132" y="2850078"/>
            <a:ext cx="1571912" cy="3028208"/>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2ED4A6CA-353D-D9F2-BC49-65F81048F97F}"/>
              </a:ext>
            </a:extLst>
          </p:cNvPr>
          <p:cNvSpPr/>
          <p:nvPr/>
        </p:nvSpPr>
        <p:spPr>
          <a:xfrm>
            <a:off x="6187044" y="1367519"/>
            <a:ext cx="1555422" cy="4663167"/>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a:p>
        </p:txBody>
      </p:sp>
      <p:sp>
        <p:nvSpPr>
          <p:cNvPr id="11" name="文本框 10">
            <a:extLst>
              <a:ext uri="{FF2B5EF4-FFF2-40B4-BE49-F238E27FC236}">
                <a16:creationId xmlns:a16="http://schemas.microsoft.com/office/drawing/2014/main" id="{55CAE365-C146-E453-EA43-D45792CAA98F}"/>
              </a:ext>
            </a:extLst>
          </p:cNvPr>
          <p:cNvSpPr txBox="1"/>
          <p:nvPr/>
        </p:nvSpPr>
        <p:spPr>
          <a:xfrm>
            <a:off x="3574062" y="4179516"/>
            <a:ext cx="1041070" cy="369332"/>
          </a:xfrm>
          <a:prstGeom prst="rect">
            <a:avLst/>
          </a:prstGeom>
          <a:noFill/>
        </p:spPr>
        <p:txBody>
          <a:bodyPr wrap="square" rtlCol="0">
            <a:spAutoFit/>
          </a:bodyPr>
          <a:lstStyle/>
          <a:p>
            <a:pPr algn="ctr"/>
            <a:r>
              <a:rPr kumimoji="1" lang="en-US" altLang="zh-CN" dirty="0"/>
              <a:t>Encoder</a:t>
            </a:r>
            <a:endParaRPr kumimoji="1" lang="zh-CN" altLang="en-US" dirty="0"/>
          </a:p>
        </p:txBody>
      </p:sp>
      <p:sp>
        <p:nvSpPr>
          <p:cNvPr id="12" name="文本框 11">
            <a:extLst>
              <a:ext uri="{FF2B5EF4-FFF2-40B4-BE49-F238E27FC236}">
                <a16:creationId xmlns:a16="http://schemas.microsoft.com/office/drawing/2014/main" id="{11646D49-26E1-9E6F-2E9F-771BE0D339C0}"/>
              </a:ext>
            </a:extLst>
          </p:cNvPr>
          <p:cNvSpPr txBox="1"/>
          <p:nvPr/>
        </p:nvSpPr>
        <p:spPr>
          <a:xfrm>
            <a:off x="7908065" y="3514436"/>
            <a:ext cx="1041070" cy="369332"/>
          </a:xfrm>
          <a:prstGeom prst="rect">
            <a:avLst/>
          </a:prstGeom>
          <a:noFill/>
        </p:spPr>
        <p:txBody>
          <a:bodyPr wrap="square" rtlCol="0">
            <a:spAutoFit/>
          </a:bodyPr>
          <a:lstStyle/>
          <a:p>
            <a:pPr algn="ctr"/>
            <a:r>
              <a:rPr kumimoji="1" lang="en-US" altLang="zh-CN" dirty="0"/>
              <a:t>Decoder</a:t>
            </a:r>
            <a:endParaRPr kumimoji="1" lang="zh-CN" altLang="en-US" dirty="0"/>
          </a:p>
        </p:txBody>
      </p:sp>
      <p:sp>
        <p:nvSpPr>
          <p:cNvPr id="7" name="文本框 6">
            <a:extLst>
              <a:ext uri="{FF2B5EF4-FFF2-40B4-BE49-F238E27FC236}">
                <a16:creationId xmlns:a16="http://schemas.microsoft.com/office/drawing/2014/main" id="{17B9FB84-D2E2-DE3E-6287-08FF0F576730}"/>
              </a:ext>
            </a:extLst>
          </p:cNvPr>
          <p:cNvSpPr txBox="1"/>
          <p:nvPr/>
        </p:nvSpPr>
        <p:spPr>
          <a:xfrm>
            <a:off x="4593190" y="6033813"/>
            <a:ext cx="3399183" cy="369332"/>
          </a:xfrm>
          <a:prstGeom prst="rect">
            <a:avLst/>
          </a:prstGeom>
          <a:noFill/>
        </p:spPr>
        <p:txBody>
          <a:bodyPr wrap="square">
            <a:spAutoFit/>
          </a:bodyPr>
          <a:lstStyle/>
          <a:p>
            <a:r>
              <a:rPr lang="en-US" altLang="zh-CN" dirty="0"/>
              <a:t>https://arxiv.org/abs/1706.03762</a:t>
            </a:r>
            <a:r>
              <a:rPr lang="zh-CN" altLang="en-US" dirty="0"/>
              <a:t> </a:t>
            </a:r>
          </a:p>
        </p:txBody>
      </p:sp>
    </p:spTree>
    <p:extLst>
      <p:ext uri="{BB962C8B-B14F-4D97-AF65-F5344CB8AC3E}">
        <p14:creationId xmlns:p14="http://schemas.microsoft.com/office/powerpoint/2010/main" val="4023349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309E5-146F-3CB2-FCFB-91A54ACB63AB}"/>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C437C22-31F7-760C-7256-D43B08AF8AC9}"/>
              </a:ext>
            </a:extLst>
          </p:cNvPr>
          <p:cNvSpPr>
            <a:spLocks noGrp="1"/>
          </p:cNvSpPr>
          <p:nvPr>
            <p:ph type="title"/>
          </p:nvPr>
        </p:nvSpPr>
        <p:spPr/>
        <p:txBody>
          <a:bodyPr>
            <a:normAutofit/>
          </a:bodyPr>
          <a:lstStyle/>
          <a:p>
            <a:r>
              <a:rPr kumimoji="1" lang="en-US" altLang="zh-CN" dirty="0"/>
              <a:t>Embedding</a:t>
            </a:r>
            <a:r>
              <a:rPr kumimoji="1" lang="zh-CN" altLang="en-US" dirty="0"/>
              <a:t> </a:t>
            </a:r>
            <a:r>
              <a:rPr kumimoji="1" lang="en-US" altLang="zh-CN" dirty="0"/>
              <a:t>for</a:t>
            </a:r>
            <a:r>
              <a:rPr kumimoji="1" lang="zh-CN" altLang="en-US" dirty="0"/>
              <a:t> </a:t>
            </a:r>
            <a:r>
              <a:rPr kumimoji="1" lang="en-US" altLang="zh-CN" dirty="0"/>
              <a:t>input</a:t>
            </a:r>
            <a:r>
              <a:rPr kumimoji="1" lang="zh-CN" altLang="en-US" dirty="0"/>
              <a:t> </a:t>
            </a:r>
            <a:r>
              <a:rPr kumimoji="1" lang="en-US" altLang="zh-CN" dirty="0"/>
              <a:t>and</a:t>
            </a:r>
            <a:r>
              <a:rPr kumimoji="1" lang="zh-CN" altLang="en-US" dirty="0"/>
              <a:t> </a:t>
            </a:r>
            <a:r>
              <a:rPr kumimoji="1" lang="en-US" altLang="zh-CN" dirty="0"/>
              <a:t>output</a:t>
            </a:r>
            <a:r>
              <a:rPr kumimoji="1" lang="zh-CN" altLang="en-US" dirty="0"/>
              <a:t> </a:t>
            </a:r>
            <a:r>
              <a:rPr kumimoji="1" lang="en-US" altLang="zh-CN" dirty="0"/>
              <a:t>sequence</a:t>
            </a:r>
            <a:endParaRPr kumimoji="1" lang="zh-CN" altLang="en-US" dirty="0"/>
          </a:p>
        </p:txBody>
      </p:sp>
      <p:sp>
        <p:nvSpPr>
          <p:cNvPr id="4" name="文本占位符 3">
            <a:extLst>
              <a:ext uri="{FF2B5EF4-FFF2-40B4-BE49-F238E27FC236}">
                <a16:creationId xmlns:a16="http://schemas.microsoft.com/office/drawing/2014/main" id="{F5A74B6B-ED03-DC56-235C-B5EC1090314B}"/>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5" name="内容占位符 4">
            <a:extLst>
              <a:ext uri="{FF2B5EF4-FFF2-40B4-BE49-F238E27FC236}">
                <a16:creationId xmlns:a16="http://schemas.microsoft.com/office/drawing/2014/main" id="{83A853E4-D206-1D60-BE42-E18ECCB39BFB}"/>
              </a:ext>
            </a:extLst>
          </p:cNvPr>
          <p:cNvSpPr>
            <a:spLocks noGrp="1"/>
          </p:cNvSpPr>
          <p:nvPr>
            <p:ph sz="half" idx="13"/>
          </p:nvPr>
        </p:nvSpPr>
        <p:spPr>
          <a:xfrm>
            <a:off x="347603" y="1152526"/>
            <a:ext cx="7729079" cy="5067300"/>
          </a:xfrm>
        </p:spPr>
        <p:txBody>
          <a:bodyPr/>
          <a:lstStyle/>
          <a:p>
            <a:r>
              <a:rPr lang="en-US" altLang="zh-CN" dirty="0"/>
              <a:t>Embedding:</a:t>
            </a:r>
            <a:r>
              <a:rPr lang="zh-CN" altLang="en-US" dirty="0"/>
              <a:t> </a:t>
            </a:r>
            <a:r>
              <a:rPr lang="en-US" altLang="zh-CN" dirty="0"/>
              <a:t>produce</a:t>
            </a:r>
            <a:r>
              <a:rPr lang="zh-CN" altLang="en-US" dirty="0"/>
              <a:t> </a:t>
            </a:r>
            <a:r>
              <a:rPr lang="en-US" altLang="zh-CN" dirty="0"/>
              <a:t>a</a:t>
            </a:r>
            <a:r>
              <a:rPr lang="zh-CN" altLang="en-US" dirty="0"/>
              <a:t> </a:t>
            </a:r>
            <a:r>
              <a:rPr lang="en-US" altLang="zh-CN" dirty="0"/>
              <a:t>vector</a:t>
            </a:r>
            <a:r>
              <a:rPr lang="zh-CN" altLang="en-US" dirty="0"/>
              <a:t> </a:t>
            </a:r>
            <a:r>
              <a:rPr lang="en-US" altLang="zh-CN" dirty="0"/>
              <a:t>for</a:t>
            </a:r>
            <a:r>
              <a:rPr lang="zh-CN" altLang="en-US" dirty="0"/>
              <a:t> </a:t>
            </a:r>
            <a:r>
              <a:rPr lang="en-US" altLang="zh-CN" dirty="0"/>
              <a:t>each</a:t>
            </a:r>
            <a:r>
              <a:rPr lang="zh-CN" altLang="en-US" dirty="0"/>
              <a:t> </a:t>
            </a:r>
            <a:r>
              <a:rPr lang="en-US" altLang="zh-CN" dirty="0"/>
              <a:t>input/output</a:t>
            </a:r>
            <a:r>
              <a:rPr lang="zh-CN" altLang="en-US" dirty="0"/>
              <a:t> </a:t>
            </a:r>
            <a:r>
              <a:rPr lang="en-US" altLang="zh-CN" dirty="0"/>
              <a:t>token</a:t>
            </a:r>
          </a:p>
          <a:p>
            <a:endParaRPr lang="en-US" altLang="zh-CN" dirty="0"/>
          </a:p>
          <a:p>
            <a:endParaRPr lang="en-US" altLang="zh-CN" dirty="0"/>
          </a:p>
          <a:p>
            <a:endParaRPr lang="en-US" altLang="zh-CN" dirty="0"/>
          </a:p>
          <a:p>
            <a:r>
              <a:rPr lang="en-US" altLang="zh-CN" dirty="0"/>
              <a:t>Concatenated</a:t>
            </a:r>
            <a:r>
              <a:rPr lang="zh-CN" altLang="en-US" dirty="0"/>
              <a:t> </a:t>
            </a:r>
            <a:r>
              <a:rPr lang="en-US" altLang="zh-CN" dirty="0"/>
              <a:t>with</a:t>
            </a:r>
            <a:r>
              <a:rPr lang="zh-CN" altLang="en-US" dirty="0"/>
              <a:t> </a:t>
            </a:r>
            <a:r>
              <a:rPr lang="en-US" altLang="zh-CN" dirty="0"/>
              <a:t>positional</a:t>
            </a:r>
            <a:r>
              <a:rPr lang="zh-CN" altLang="en-US" dirty="0"/>
              <a:t> </a:t>
            </a:r>
            <a:r>
              <a:rPr lang="en-US" altLang="zh-CN" dirty="0"/>
              <a:t>encoding</a:t>
            </a:r>
            <a:r>
              <a:rPr lang="zh-CN" altLang="en-US" dirty="0"/>
              <a:t> </a:t>
            </a:r>
            <a:r>
              <a:rPr lang="en-US" altLang="zh-CN" dirty="0"/>
              <a:t>(produce</a:t>
            </a:r>
            <a:r>
              <a:rPr lang="zh-CN" altLang="en-US" dirty="0"/>
              <a:t> </a:t>
            </a:r>
            <a:r>
              <a:rPr lang="en-US" altLang="zh-CN" dirty="0"/>
              <a:t>a</a:t>
            </a:r>
            <a:r>
              <a:rPr lang="zh-CN" altLang="en-US" dirty="0"/>
              <a:t> </a:t>
            </a:r>
            <a:r>
              <a:rPr lang="en-US" altLang="zh-CN" dirty="0"/>
              <a:t>value</a:t>
            </a:r>
            <a:r>
              <a:rPr lang="zh-CN" altLang="en-US" dirty="0"/>
              <a:t> </a:t>
            </a:r>
            <a:r>
              <a:rPr lang="en-US" altLang="zh-CN" dirty="0"/>
              <a:t>for</a:t>
            </a:r>
            <a:r>
              <a:rPr lang="zh-CN" altLang="en-US" dirty="0"/>
              <a:t> </a:t>
            </a:r>
            <a:r>
              <a:rPr lang="en-US" altLang="zh-CN" dirty="0"/>
              <a:t>each</a:t>
            </a:r>
            <a:r>
              <a:rPr lang="zh-CN" altLang="en-US" dirty="0"/>
              <a:t> </a:t>
            </a:r>
            <a:r>
              <a:rPr lang="en-US" altLang="zh-CN" dirty="0"/>
              <a:t>token’s</a:t>
            </a:r>
            <a:r>
              <a:rPr lang="zh-CN" altLang="en-US" dirty="0"/>
              <a:t> </a:t>
            </a:r>
            <a:r>
              <a:rPr lang="en-US" altLang="zh-CN" dirty="0"/>
              <a:t>place</a:t>
            </a:r>
            <a:r>
              <a:rPr lang="zh-CN" altLang="en-US" dirty="0"/>
              <a:t> </a:t>
            </a:r>
            <a:r>
              <a:rPr lang="en-US" altLang="zh-CN" dirty="0"/>
              <a:t>in</a:t>
            </a:r>
            <a:r>
              <a:rPr lang="zh-CN" altLang="en-US" dirty="0"/>
              <a:t> </a:t>
            </a:r>
            <a:r>
              <a:rPr lang="en-US" altLang="zh-CN" dirty="0"/>
              <a:t>the</a:t>
            </a:r>
            <a:r>
              <a:rPr lang="zh-CN" altLang="en-US" dirty="0"/>
              <a:t> </a:t>
            </a:r>
            <a:r>
              <a:rPr lang="en-US" altLang="zh-CN" dirty="0"/>
              <a:t>sequence),</a:t>
            </a:r>
            <a:r>
              <a:rPr lang="zh-CN" altLang="en-US" dirty="0"/>
              <a:t> </a:t>
            </a:r>
            <a:r>
              <a:rPr lang="en-US" altLang="zh-CN" dirty="0"/>
              <a:t>this</a:t>
            </a:r>
            <a:r>
              <a:rPr lang="zh-CN" altLang="en-US" dirty="0"/>
              <a:t> </a:t>
            </a:r>
            <a:r>
              <a:rPr lang="en-US" altLang="zh-CN" dirty="0"/>
              <a:t>becomes</a:t>
            </a:r>
            <a:r>
              <a:rPr lang="zh-CN" altLang="en-US" dirty="0"/>
              <a:t> </a:t>
            </a:r>
            <a:r>
              <a:rPr lang="en-US" altLang="zh-CN" dirty="0"/>
              <a:t>the</a:t>
            </a:r>
            <a:r>
              <a:rPr lang="zh-CN" altLang="en-US" dirty="0"/>
              <a:t> </a:t>
            </a:r>
            <a:r>
              <a:rPr lang="en-US" altLang="zh-CN" dirty="0"/>
              <a:t>input</a:t>
            </a:r>
            <a:r>
              <a:rPr lang="zh-CN" altLang="en-US" dirty="0"/>
              <a:t> </a:t>
            </a:r>
            <a:r>
              <a:rPr lang="en-US" altLang="zh-CN" dirty="0"/>
              <a:t>to</a:t>
            </a:r>
            <a:r>
              <a:rPr lang="zh-CN" altLang="en-US" dirty="0"/>
              <a:t> </a:t>
            </a:r>
            <a:r>
              <a:rPr lang="en-US" altLang="zh-CN" dirty="0"/>
              <a:t>the</a:t>
            </a:r>
            <a:r>
              <a:rPr lang="zh-CN" altLang="en-US" dirty="0"/>
              <a:t> </a:t>
            </a:r>
            <a:r>
              <a:rPr lang="en-US" altLang="zh-CN" dirty="0"/>
              <a:t>Multi-Head</a:t>
            </a:r>
            <a:r>
              <a:rPr lang="zh-CN" altLang="en-US" dirty="0"/>
              <a:t> </a:t>
            </a:r>
            <a:r>
              <a:rPr lang="en-US" altLang="zh-CN" dirty="0"/>
              <a:t>Attention</a:t>
            </a:r>
            <a:endParaRPr lang="zh-CN" altLang="en-US" dirty="0"/>
          </a:p>
        </p:txBody>
      </p:sp>
      <p:pic>
        <p:nvPicPr>
          <p:cNvPr id="6" name="图片 5">
            <a:extLst>
              <a:ext uri="{FF2B5EF4-FFF2-40B4-BE49-F238E27FC236}">
                <a16:creationId xmlns:a16="http://schemas.microsoft.com/office/drawing/2014/main" id="{59553B1C-963D-F73B-B785-7FC1B3E5CB92}"/>
              </a:ext>
            </a:extLst>
          </p:cNvPr>
          <p:cNvPicPr>
            <a:picLocks noChangeAspect="1"/>
          </p:cNvPicPr>
          <p:nvPr/>
        </p:nvPicPr>
        <p:blipFill>
          <a:blip r:embed="rId3"/>
          <a:stretch>
            <a:fillRect/>
          </a:stretch>
        </p:blipFill>
        <p:spPr>
          <a:xfrm>
            <a:off x="8076682" y="1331893"/>
            <a:ext cx="3292933" cy="4629520"/>
          </a:xfrm>
          <a:prstGeom prst="rect">
            <a:avLst/>
          </a:prstGeom>
        </p:spPr>
      </p:pic>
      <p:sp>
        <p:nvSpPr>
          <p:cNvPr id="9" name="矩形 8">
            <a:extLst>
              <a:ext uri="{FF2B5EF4-FFF2-40B4-BE49-F238E27FC236}">
                <a16:creationId xmlns:a16="http://schemas.microsoft.com/office/drawing/2014/main" id="{ADF37CB6-4797-D7A9-1587-DD63EB501844}"/>
              </a:ext>
            </a:extLst>
          </p:cNvPr>
          <p:cNvSpPr/>
          <p:nvPr/>
        </p:nvSpPr>
        <p:spPr>
          <a:xfrm>
            <a:off x="8662287" y="4963886"/>
            <a:ext cx="1151906" cy="490969"/>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a:p>
        </p:txBody>
      </p:sp>
      <p:sp>
        <p:nvSpPr>
          <p:cNvPr id="3" name="矩形 2">
            <a:extLst>
              <a:ext uri="{FF2B5EF4-FFF2-40B4-BE49-F238E27FC236}">
                <a16:creationId xmlns:a16="http://schemas.microsoft.com/office/drawing/2014/main" id="{F4CCA787-E76D-A2B3-9108-824D8A996C48}"/>
              </a:ext>
            </a:extLst>
          </p:cNvPr>
          <p:cNvSpPr/>
          <p:nvPr/>
        </p:nvSpPr>
        <p:spPr>
          <a:xfrm>
            <a:off x="9814193" y="4963886"/>
            <a:ext cx="1039854" cy="490969"/>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a:p>
        </p:txBody>
      </p:sp>
      <p:sp>
        <p:nvSpPr>
          <p:cNvPr id="7" name="文本框 6">
            <a:extLst>
              <a:ext uri="{FF2B5EF4-FFF2-40B4-BE49-F238E27FC236}">
                <a16:creationId xmlns:a16="http://schemas.microsoft.com/office/drawing/2014/main" id="{0B0A9A75-A715-8A27-E8CD-5592CA75FA88}"/>
              </a:ext>
            </a:extLst>
          </p:cNvPr>
          <p:cNvSpPr txBox="1"/>
          <p:nvPr/>
        </p:nvSpPr>
        <p:spPr>
          <a:xfrm>
            <a:off x="8114601" y="6033813"/>
            <a:ext cx="3399183" cy="369332"/>
          </a:xfrm>
          <a:prstGeom prst="rect">
            <a:avLst/>
          </a:prstGeom>
          <a:noFill/>
        </p:spPr>
        <p:txBody>
          <a:bodyPr wrap="square">
            <a:spAutoFit/>
          </a:bodyPr>
          <a:lstStyle/>
          <a:p>
            <a:r>
              <a:rPr lang="en-US" altLang="zh-CN" dirty="0"/>
              <a:t>https://arxiv.org/abs/1706.03762</a:t>
            </a:r>
            <a:r>
              <a:rPr lang="zh-CN" altLang="en-US" dirty="0"/>
              <a:t> </a:t>
            </a:r>
          </a:p>
        </p:txBody>
      </p:sp>
    </p:spTree>
    <p:extLst>
      <p:ext uri="{BB962C8B-B14F-4D97-AF65-F5344CB8AC3E}">
        <p14:creationId xmlns:p14="http://schemas.microsoft.com/office/powerpoint/2010/main" val="4127671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0C5AB-6B3B-D1A0-CF6A-056EAE60077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D3157E5-1A7E-E973-D2B7-2A3DF24FF9BD}"/>
              </a:ext>
            </a:extLst>
          </p:cNvPr>
          <p:cNvSpPr>
            <a:spLocks noGrp="1"/>
          </p:cNvSpPr>
          <p:nvPr>
            <p:ph type="title"/>
          </p:nvPr>
        </p:nvSpPr>
        <p:spPr/>
        <p:txBody>
          <a:bodyPr>
            <a:normAutofit/>
          </a:bodyPr>
          <a:lstStyle/>
          <a:p>
            <a:r>
              <a:rPr kumimoji="1" lang="en-US" altLang="zh-CN" dirty="0"/>
              <a:t>Multi-Head</a:t>
            </a:r>
            <a:r>
              <a:rPr kumimoji="1" lang="zh-CN" altLang="en-US" dirty="0"/>
              <a:t> </a:t>
            </a:r>
            <a:r>
              <a:rPr kumimoji="1" lang="en-US" altLang="zh-CN" dirty="0"/>
              <a:t>Self-Attention</a:t>
            </a:r>
            <a:endParaRPr kumimoji="1" lang="zh-CN" altLang="en-US" dirty="0"/>
          </a:p>
        </p:txBody>
      </p:sp>
      <p:sp>
        <p:nvSpPr>
          <p:cNvPr id="4" name="文本占位符 3">
            <a:extLst>
              <a:ext uri="{FF2B5EF4-FFF2-40B4-BE49-F238E27FC236}">
                <a16:creationId xmlns:a16="http://schemas.microsoft.com/office/drawing/2014/main" id="{FFE44A1F-28E5-C1BA-8AE2-7D1D70BC06E8}"/>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5" name="内容占位符 4">
            <a:extLst>
              <a:ext uri="{FF2B5EF4-FFF2-40B4-BE49-F238E27FC236}">
                <a16:creationId xmlns:a16="http://schemas.microsoft.com/office/drawing/2014/main" id="{F625B8A6-B003-E5DE-488F-0E9127D90A5C}"/>
              </a:ext>
            </a:extLst>
          </p:cNvPr>
          <p:cNvSpPr>
            <a:spLocks noGrp="1"/>
          </p:cNvSpPr>
          <p:nvPr>
            <p:ph sz="half" idx="13"/>
          </p:nvPr>
        </p:nvSpPr>
        <p:spPr>
          <a:xfrm>
            <a:off x="347603" y="1152526"/>
            <a:ext cx="7729079" cy="5067300"/>
          </a:xfrm>
        </p:spPr>
        <p:txBody>
          <a:bodyPr/>
          <a:lstStyle/>
          <a:p>
            <a:r>
              <a:rPr lang="en-US" altLang="zh-CN" dirty="0"/>
              <a:t>Attention</a:t>
            </a:r>
            <a:r>
              <a:rPr lang="zh-CN" altLang="en-US" dirty="0"/>
              <a:t> </a:t>
            </a:r>
            <a:r>
              <a:rPr lang="en-US" altLang="zh-CN" dirty="0"/>
              <a:t>is</a:t>
            </a:r>
            <a:r>
              <a:rPr lang="zh-CN" altLang="en-US" dirty="0"/>
              <a:t> </a:t>
            </a:r>
            <a:r>
              <a:rPr lang="en-US" altLang="zh-CN" dirty="0"/>
              <a:t>calculated</a:t>
            </a:r>
            <a:r>
              <a:rPr lang="zh-CN" altLang="en-US" dirty="0"/>
              <a:t> </a:t>
            </a:r>
            <a:r>
              <a:rPr lang="en-US" altLang="zh-CN" dirty="0"/>
              <a:t>by</a:t>
            </a:r>
            <a:r>
              <a:rPr lang="zh-CN" altLang="en-US" dirty="0"/>
              <a:t> </a:t>
            </a:r>
            <a:r>
              <a:rPr lang="en-US" altLang="zh-CN" dirty="0"/>
              <a:t>first</a:t>
            </a:r>
            <a:r>
              <a:rPr lang="zh-CN" altLang="en-US" dirty="0"/>
              <a:t> </a:t>
            </a:r>
            <a:r>
              <a:rPr lang="en-US" altLang="zh-CN" dirty="0"/>
              <a:t>projecting</a:t>
            </a:r>
            <a:r>
              <a:rPr lang="zh-CN" altLang="en-US" dirty="0"/>
              <a:t> </a:t>
            </a:r>
            <a:r>
              <a:rPr lang="en-US" altLang="zh-CN" dirty="0"/>
              <a:t>the</a:t>
            </a:r>
            <a:r>
              <a:rPr lang="zh-CN" altLang="en-US" dirty="0"/>
              <a:t> </a:t>
            </a:r>
            <a:r>
              <a:rPr lang="en-US" altLang="zh-CN" dirty="0"/>
              <a:t>input</a:t>
            </a:r>
            <a:r>
              <a:rPr lang="zh-CN" altLang="en-US" dirty="0"/>
              <a:t> </a:t>
            </a:r>
            <a:r>
              <a:rPr lang="en-US" altLang="zh-CN" dirty="0"/>
              <a:t>embedding</a:t>
            </a:r>
            <a:r>
              <a:rPr lang="zh-CN" altLang="en-US" dirty="0"/>
              <a:t> </a:t>
            </a:r>
            <a:r>
              <a:rPr lang="en-US" altLang="zh-CN" dirty="0"/>
              <a:t>as</a:t>
            </a:r>
            <a:r>
              <a:rPr lang="zh-CN" altLang="en-US" dirty="0"/>
              <a:t> </a:t>
            </a:r>
            <a:r>
              <a:rPr lang="en-US" altLang="zh-CN" dirty="0"/>
              <a:t>query,</a:t>
            </a:r>
            <a:r>
              <a:rPr lang="zh-CN" altLang="en-US" dirty="0"/>
              <a:t> </a:t>
            </a:r>
            <a:r>
              <a:rPr lang="en-US" altLang="zh-CN" dirty="0"/>
              <a:t>key,</a:t>
            </a:r>
            <a:r>
              <a:rPr lang="zh-CN" altLang="en-US" dirty="0"/>
              <a:t> </a:t>
            </a:r>
            <a:r>
              <a:rPr lang="en-US" altLang="zh-CN" dirty="0"/>
              <a:t>and</a:t>
            </a:r>
            <a:r>
              <a:rPr lang="zh-CN" altLang="en-US" dirty="0"/>
              <a:t> </a:t>
            </a:r>
            <a:r>
              <a:rPr lang="en-US" altLang="zh-CN" dirty="0"/>
              <a:t>value</a:t>
            </a:r>
            <a:endParaRPr lang="zh-CN" altLang="en-US" dirty="0"/>
          </a:p>
        </p:txBody>
      </p:sp>
      <p:pic>
        <p:nvPicPr>
          <p:cNvPr id="6" name="图片 5">
            <a:extLst>
              <a:ext uri="{FF2B5EF4-FFF2-40B4-BE49-F238E27FC236}">
                <a16:creationId xmlns:a16="http://schemas.microsoft.com/office/drawing/2014/main" id="{5FE39DDA-7EA4-8883-48FA-9A595AA5489B}"/>
              </a:ext>
            </a:extLst>
          </p:cNvPr>
          <p:cNvPicPr>
            <a:picLocks noChangeAspect="1"/>
          </p:cNvPicPr>
          <p:nvPr/>
        </p:nvPicPr>
        <p:blipFill>
          <a:blip r:embed="rId3"/>
          <a:stretch>
            <a:fillRect/>
          </a:stretch>
        </p:blipFill>
        <p:spPr>
          <a:xfrm>
            <a:off x="8076682" y="1331893"/>
            <a:ext cx="3292933" cy="4629520"/>
          </a:xfrm>
          <a:prstGeom prst="rect">
            <a:avLst/>
          </a:prstGeom>
        </p:spPr>
      </p:pic>
      <p:sp>
        <p:nvSpPr>
          <p:cNvPr id="9" name="矩形 8">
            <a:extLst>
              <a:ext uri="{FF2B5EF4-FFF2-40B4-BE49-F238E27FC236}">
                <a16:creationId xmlns:a16="http://schemas.microsoft.com/office/drawing/2014/main" id="{DA3F7BEB-13A0-CEC5-BE88-55C53C29F6E9}"/>
              </a:ext>
            </a:extLst>
          </p:cNvPr>
          <p:cNvSpPr/>
          <p:nvPr/>
        </p:nvSpPr>
        <p:spPr>
          <a:xfrm>
            <a:off x="8799615" y="4058709"/>
            <a:ext cx="902525" cy="406413"/>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a:p>
        </p:txBody>
      </p:sp>
      <p:pic>
        <p:nvPicPr>
          <p:cNvPr id="7" name="Picture 2" descr="https://miro.medium.com/max/1750/0*-P9BdUe2FCSAIpxC.png">
            <a:extLst>
              <a:ext uri="{FF2B5EF4-FFF2-40B4-BE49-F238E27FC236}">
                <a16:creationId xmlns:a16="http://schemas.microsoft.com/office/drawing/2014/main" id="{9D2BD2D1-BC43-1B93-0DD6-2F0F114320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635" y="2265384"/>
            <a:ext cx="5858741" cy="3696029"/>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BBB2EF57-53A2-C254-D4FF-86EF90CC1A6A}"/>
              </a:ext>
            </a:extLst>
          </p:cNvPr>
          <p:cNvSpPr txBox="1"/>
          <p:nvPr/>
        </p:nvSpPr>
        <p:spPr>
          <a:xfrm>
            <a:off x="8114601" y="6033813"/>
            <a:ext cx="3399183" cy="369332"/>
          </a:xfrm>
          <a:prstGeom prst="rect">
            <a:avLst/>
          </a:prstGeom>
          <a:noFill/>
        </p:spPr>
        <p:txBody>
          <a:bodyPr wrap="square">
            <a:spAutoFit/>
          </a:bodyPr>
          <a:lstStyle/>
          <a:p>
            <a:r>
              <a:rPr lang="en-US" altLang="zh-CN" dirty="0"/>
              <a:t>https://arxiv.org/abs/1706.03762</a:t>
            </a:r>
            <a:r>
              <a:rPr lang="zh-CN" altLang="en-US" dirty="0"/>
              <a:t> </a:t>
            </a:r>
          </a:p>
        </p:txBody>
      </p:sp>
      <p:sp>
        <p:nvSpPr>
          <p:cNvPr id="10" name="文本框 9">
            <a:extLst>
              <a:ext uri="{FF2B5EF4-FFF2-40B4-BE49-F238E27FC236}">
                <a16:creationId xmlns:a16="http://schemas.microsoft.com/office/drawing/2014/main" id="{F9C072BC-3FB5-138A-7CAD-4B1A00AA1E55}"/>
              </a:ext>
            </a:extLst>
          </p:cNvPr>
          <p:cNvSpPr txBox="1"/>
          <p:nvPr/>
        </p:nvSpPr>
        <p:spPr>
          <a:xfrm>
            <a:off x="815483" y="5905954"/>
            <a:ext cx="6361044" cy="369332"/>
          </a:xfrm>
          <a:prstGeom prst="rect">
            <a:avLst/>
          </a:prstGeom>
          <a:noFill/>
        </p:spPr>
        <p:txBody>
          <a:bodyPr wrap="square">
            <a:spAutoFit/>
          </a:bodyPr>
          <a:lstStyle/>
          <a:p>
            <a:r>
              <a:rPr lang="zh-CN" altLang="en-US" dirty="0"/>
              <a:t>https://blog.csdn.net/2301_82275412/article/details/147088123</a:t>
            </a:r>
          </a:p>
        </p:txBody>
      </p:sp>
    </p:spTree>
    <p:extLst>
      <p:ext uri="{BB962C8B-B14F-4D97-AF65-F5344CB8AC3E}">
        <p14:creationId xmlns:p14="http://schemas.microsoft.com/office/powerpoint/2010/main" val="3005957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3E3C6-8788-75B4-7FC8-C59A208DD00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0063154D-D931-3C8A-1349-5E166DD759B6}"/>
              </a:ext>
            </a:extLst>
          </p:cNvPr>
          <p:cNvSpPr>
            <a:spLocks noGrp="1"/>
          </p:cNvSpPr>
          <p:nvPr>
            <p:ph type="title"/>
          </p:nvPr>
        </p:nvSpPr>
        <p:spPr/>
        <p:txBody>
          <a:bodyPr>
            <a:normAutofit/>
          </a:bodyPr>
          <a:lstStyle/>
          <a:p>
            <a:r>
              <a:rPr kumimoji="1" lang="en-US" altLang="zh-CN" dirty="0"/>
              <a:t>Multi-Head</a:t>
            </a:r>
            <a:r>
              <a:rPr kumimoji="1" lang="zh-CN" altLang="en-US" dirty="0"/>
              <a:t> </a:t>
            </a:r>
            <a:r>
              <a:rPr kumimoji="1" lang="en-US" altLang="zh-CN" dirty="0"/>
              <a:t>Self-Attention</a:t>
            </a:r>
            <a:endParaRPr kumimoji="1" lang="zh-CN" altLang="en-US" dirty="0"/>
          </a:p>
        </p:txBody>
      </p:sp>
      <p:sp>
        <p:nvSpPr>
          <p:cNvPr id="4" name="文本占位符 3">
            <a:extLst>
              <a:ext uri="{FF2B5EF4-FFF2-40B4-BE49-F238E27FC236}">
                <a16:creationId xmlns:a16="http://schemas.microsoft.com/office/drawing/2014/main" id="{E048E23E-3345-9CE6-FAEA-72FE928B9D2B}"/>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5" name="内容占位符 4">
            <a:extLst>
              <a:ext uri="{FF2B5EF4-FFF2-40B4-BE49-F238E27FC236}">
                <a16:creationId xmlns:a16="http://schemas.microsoft.com/office/drawing/2014/main" id="{046F5831-03AA-73E8-3107-26E26C84EA81}"/>
              </a:ext>
            </a:extLst>
          </p:cNvPr>
          <p:cNvSpPr>
            <a:spLocks noGrp="1"/>
          </p:cNvSpPr>
          <p:nvPr>
            <p:ph sz="half" idx="13"/>
          </p:nvPr>
        </p:nvSpPr>
        <p:spPr>
          <a:xfrm>
            <a:off x="347603" y="1152526"/>
            <a:ext cx="7729079" cy="5067300"/>
          </a:xfrm>
        </p:spPr>
        <p:txBody>
          <a:bodyPr/>
          <a:lstStyle/>
          <a:p>
            <a:r>
              <a:rPr lang="en-US" altLang="zh-CN" dirty="0"/>
              <a:t>After</a:t>
            </a:r>
            <a:r>
              <a:rPr lang="zh-CN" altLang="en-US" dirty="0"/>
              <a:t> </a:t>
            </a:r>
            <a:r>
              <a:rPr lang="en-US" altLang="zh-CN" dirty="0"/>
              <a:t>we</a:t>
            </a:r>
            <a:r>
              <a:rPr lang="zh-CN" altLang="en-US" dirty="0"/>
              <a:t> </a:t>
            </a:r>
            <a:r>
              <a:rPr lang="en-US" altLang="zh-CN" dirty="0"/>
              <a:t>have</a:t>
            </a:r>
            <a:r>
              <a:rPr lang="zh-CN" altLang="en-US" dirty="0"/>
              <a:t> </a:t>
            </a:r>
            <a:r>
              <a:rPr lang="en-US" altLang="zh-CN" dirty="0"/>
              <a:t>the</a:t>
            </a:r>
            <a:r>
              <a:rPr lang="zh-CN" altLang="en-US" dirty="0"/>
              <a:t> </a:t>
            </a:r>
            <a:r>
              <a:rPr lang="en-US" altLang="zh-CN" dirty="0"/>
              <a:t>query,</a:t>
            </a:r>
            <a:r>
              <a:rPr lang="zh-CN" altLang="en-US" dirty="0"/>
              <a:t> </a:t>
            </a:r>
            <a:r>
              <a:rPr lang="en-US" altLang="zh-CN" dirty="0"/>
              <a:t>key,</a:t>
            </a:r>
            <a:r>
              <a:rPr lang="zh-CN" altLang="en-US" dirty="0"/>
              <a:t> </a:t>
            </a:r>
            <a:r>
              <a:rPr lang="en-US" altLang="zh-CN" dirty="0"/>
              <a:t>and</a:t>
            </a:r>
            <a:r>
              <a:rPr lang="zh-CN" altLang="en-US" dirty="0"/>
              <a:t> </a:t>
            </a:r>
            <a:r>
              <a:rPr lang="en-US" altLang="zh-CN" dirty="0"/>
              <a:t>value,</a:t>
            </a:r>
            <a:r>
              <a:rPr lang="zh-CN" altLang="en-US" dirty="0"/>
              <a:t> </a:t>
            </a:r>
            <a:r>
              <a:rPr lang="en-US" altLang="zh-CN" dirty="0"/>
              <a:t>attention</a:t>
            </a:r>
            <a:r>
              <a:rPr lang="zh-CN" altLang="en-US" dirty="0"/>
              <a:t> </a:t>
            </a:r>
            <a:r>
              <a:rPr lang="en-US" altLang="zh-CN" dirty="0"/>
              <a:t>is</a:t>
            </a:r>
            <a:r>
              <a:rPr lang="zh-CN" altLang="en-US" dirty="0"/>
              <a:t> </a:t>
            </a:r>
            <a:r>
              <a:rPr lang="en-US" altLang="zh-CN" dirty="0"/>
              <a:t>calculated</a:t>
            </a:r>
            <a:r>
              <a:rPr lang="zh-CN" altLang="en-US" dirty="0"/>
              <a:t> </a:t>
            </a:r>
            <a:r>
              <a:rPr lang="en-US" altLang="zh-CN" dirty="0"/>
              <a:t>as:</a:t>
            </a:r>
            <a:r>
              <a:rPr lang="zh-CN" altLang="en-US" dirty="0"/>
              <a:t> </a:t>
            </a:r>
          </a:p>
        </p:txBody>
      </p:sp>
      <p:pic>
        <p:nvPicPr>
          <p:cNvPr id="6" name="图片 5">
            <a:extLst>
              <a:ext uri="{FF2B5EF4-FFF2-40B4-BE49-F238E27FC236}">
                <a16:creationId xmlns:a16="http://schemas.microsoft.com/office/drawing/2014/main" id="{F2881B2F-74BB-8A86-D907-1C73D0A14BC6}"/>
              </a:ext>
            </a:extLst>
          </p:cNvPr>
          <p:cNvPicPr>
            <a:picLocks noChangeAspect="1"/>
          </p:cNvPicPr>
          <p:nvPr/>
        </p:nvPicPr>
        <p:blipFill>
          <a:blip r:embed="rId3"/>
          <a:stretch>
            <a:fillRect/>
          </a:stretch>
        </p:blipFill>
        <p:spPr>
          <a:xfrm>
            <a:off x="8076682" y="1331893"/>
            <a:ext cx="3292933" cy="4629520"/>
          </a:xfrm>
          <a:prstGeom prst="rect">
            <a:avLst/>
          </a:prstGeom>
        </p:spPr>
      </p:pic>
      <p:sp>
        <p:nvSpPr>
          <p:cNvPr id="9" name="矩形 8">
            <a:extLst>
              <a:ext uri="{FF2B5EF4-FFF2-40B4-BE49-F238E27FC236}">
                <a16:creationId xmlns:a16="http://schemas.microsoft.com/office/drawing/2014/main" id="{98B9AF80-BFCB-F283-040A-7266997692E7}"/>
              </a:ext>
            </a:extLst>
          </p:cNvPr>
          <p:cNvSpPr/>
          <p:nvPr/>
        </p:nvSpPr>
        <p:spPr>
          <a:xfrm>
            <a:off x="8799615" y="4058709"/>
            <a:ext cx="902525" cy="406413"/>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a:p>
        </p:txBody>
      </p:sp>
      <p:pic>
        <p:nvPicPr>
          <p:cNvPr id="7" name="Picture 2" descr="https://miro.medium.com/max/1750/0*-P9BdUe2FCSAIpxC.png">
            <a:extLst>
              <a:ext uri="{FF2B5EF4-FFF2-40B4-BE49-F238E27FC236}">
                <a16:creationId xmlns:a16="http://schemas.microsoft.com/office/drawing/2014/main" id="{AB160CE9-C2F9-0AA0-050C-73C03605A0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603" y="2265384"/>
            <a:ext cx="5858741" cy="3696029"/>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a:extLst>
              <a:ext uri="{FF2B5EF4-FFF2-40B4-BE49-F238E27FC236}">
                <a16:creationId xmlns:a16="http://schemas.microsoft.com/office/drawing/2014/main" id="{59AF8B04-D9AF-7B41-1CC6-B5F1881F050B}"/>
              </a:ext>
            </a:extLst>
          </p:cNvPr>
          <p:cNvPicPr>
            <a:picLocks noChangeAspect="1"/>
          </p:cNvPicPr>
          <p:nvPr/>
        </p:nvPicPr>
        <p:blipFill>
          <a:blip r:embed="rId5"/>
          <a:stretch>
            <a:fillRect/>
          </a:stretch>
        </p:blipFill>
        <p:spPr>
          <a:xfrm>
            <a:off x="2522269" y="1562289"/>
            <a:ext cx="3573731" cy="611435"/>
          </a:xfrm>
          <a:prstGeom prst="rect">
            <a:avLst/>
          </a:prstGeom>
        </p:spPr>
      </p:pic>
      <p:pic>
        <p:nvPicPr>
          <p:cNvPr id="8" name="图片 7">
            <a:extLst>
              <a:ext uri="{FF2B5EF4-FFF2-40B4-BE49-F238E27FC236}">
                <a16:creationId xmlns:a16="http://schemas.microsoft.com/office/drawing/2014/main" id="{0DF4CCFC-00A7-6448-C2F2-A623BCCAD399}"/>
              </a:ext>
            </a:extLst>
          </p:cNvPr>
          <p:cNvPicPr>
            <a:picLocks noChangeAspect="1"/>
          </p:cNvPicPr>
          <p:nvPr/>
        </p:nvPicPr>
        <p:blipFill>
          <a:blip r:embed="rId6"/>
          <a:stretch>
            <a:fillRect/>
          </a:stretch>
        </p:blipFill>
        <p:spPr>
          <a:xfrm>
            <a:off x="6331274" y="1868006"/>
            <a:ext cx="1939392" cy="2596676"/>
          </a:xfrm>
          <a:prstGeom prst="rect">
            <a:avLst/>
          </a:prstGeom>
        </p:spPr>
      </p:pic>
      <p:sp>
        <p:nvSpPr>
          <p:cNvPr id="10" name="文本框 9">
            <a:extLst>
              <a:ext uri="{FF2B5EF4-FFF2-40B4-BE49-F238E27FC236}">
                <a16:creationId xmlns:a16="http://schemas.microsoft.com/office/drawing/2014/main" id="{6A255F6C-25B5-8D2F-58AA-55B6338D6096}"/>
              </a:ext>
            </a:extLst>
          </p:cNvPr>
          <p:cNvSpPr txBox="1"/>
          <p:nvPr/>
        </p:nvSpPr>
        <p:spPr>
          <a:xfrm>
            <a:off x="8114601" y="6033813"/>
            <a:ext cx="3399183" cy="369332"/>
          </a:xfrm>
          <a:prstGeom prst="rect">
            <a:avLst/>
          </a:prstGeom>
          <a:noFill/>
        </p:spPr>
        <p:txBody>
          <a:bodyPr wrap="square">
            <a:spAutoFit/>
          </a:bodyPr>
          <a:lstStyle/>
          <a:p>
            <a:r>
              <a:rPr lang="en-US" altLang="zh-CN" dirty="0"/>
              <a:t>https://arxiv.org/abs/1706.03762</a:t>
            </a:r>
            <a:r>
              <a:rPr lang="zh-CN" altLang="en-US" dirty="0"/>
              <a:t> </a:t>
            </a:r>
          </a:p>
        </p:txBody>
      </p:sp>
      <p:sp>
        <p:nvSpPr>
          <p:cNvPr id="11" name="文本框 10">
            <a:extLst>
              <a:ext uri="{FF2B5EF4-FFF2-40B4-BE49-F238E27FC236}">
                <a16:creationId xmlns:a16="http://schemas.microsoft.com/office/drawing/2014/main" id="{12D93B4B-A657-7853-AD31-32E95EF00D20}"/>
              </a:ext>
            </a:extLst>
          </p:cNvPr>
          <p:cNvSpPr txBox="1"/>
          <p:nvPr/>
        </p:nvSpPr>
        <p:spPr>
          <a:xfrm>
            <a:off x="309684" y="5896324"/>
            <a:ext cx="6361044" cy="369332"/>
          </a:xfrm>
          <a:prstGeom prst="rect">
            <a:avLst/>
          </a:prstGeom>
          <a:noFill/>
        </p:spPr>
        <p:txBody>
          <a:bodyPr wrap="square">
            <a:spAutoFit/>
          </a:bodyPr>
          <a:lstStyle/>
          <a:p>
            <a:r>
              <a:rPr lang="zh-CN" altLang="en-US" dirty="0"/>
              <a:t>https://blog.csdn.net/2301_82275412/article/details/147088123</a:t>
            </a:r>
          </a:p>
        </p:txBody>
      </p:sp>
    </p:spTree>
    <p:extLst>
      <p:ext uri="{BB962C8B-B14F-4D97-AF65-F5344CB8AC3E}">
        <p14:creationId xmlns:p14="http://schemas.microsoft.com/office/powerpoint/2010/main" val="2917438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CA4ED-E441-C4A0-9C41-4D63AAF9AFC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5A8DA10-0D69-65BB-3BD3-F81705EC483A}"/>
              </a:ext>
            </a:extLst>
          </p:cNvPr>
          <p:cNvSpPr>
            <a:spLocks noGrp="1"/>
          </p:cNvSpPr>
          <p:nvPr>
            <p:ph type="title"/>
          </p:nvPr>
        </p:nvSpPr>
        <p:spPr/>
        <p:txBody>
          <a:bodyPr>
            <a:normAutofit/>
          </a:bodyPr>
          <a:lstStyle/>
          <a:p>
            <a:r>
              <a:rPr kumimoji="1" lang="en-US" altLang="zh-CN" dirty="0"/>
              <a:t>Multi-Head</a:t>
            </a:r>
            <a:r>
              <a:rPr kumimoji="1" lang="zh-CN" altLang="en-US" dirty="0"/>
              <a:t> </a:t>
            </a:r>
            <a:r>
              <a:rPr kumimoji="1" lang="en-US" altLang="zh-CN" dirty="0"/>
              <a:t>Self-Attention</a:t>
            </a:r>
            <a:endParaRPr kumimoji="1" lang="zh-CN" altLang="en-US" dirty="0"/>
          </a:p>
        </p:txBody>
      </p:sp>
      <p:sp>
        <p:nvSpPr>
          <p:cNvPr id="4" name="文本占位符 3">
            <a:extLst>
              <a:ext uri="{FF2B5EF4-FFF2-40B4-BE49-F238E27FC236}">
                <a16:creationId xmlns:a16="http://schemas.microsoft.com/office/drawing/2014/main" id="{D680060E-F3CA-57D8-AEEA-E02EE1EA42EB}"/>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5" name="内容占位符 4">
            <a:extLst>
              <a:ext uri="{FF2B5EF4-FFF2-40B4-BE49-F238E27FC236}">
                <a16:creationId xmlns:a16="http://schemas.microsoft.com/office/drawing/2014/main" id="{D1BA3E47-69A2-71A8-663F-17EBABD2B30F}"/>
              </a:ext>
            </a:extLst>
          </p:cNvPr>
          <p:cNvSpPr>
            <a:spLocks noGrp="1"/>
          </p:cNvSpPr>
          <p:nvPr>
            <p:ph sz="half" idx="13"/>
          </p:nvPr>
        </p:nvSpPr>
        <p:spPr>
          <a:xfrm>
            <a:off x="347603" y="1152526"/>
            <a:ext cx="7729079" cy="5067300"/>
          </a:xfrm>
        </p:spPr>
        <p:txBody>
          <a:bodyPr/>
          <a:lstStyle/>
          <a:p>
            <a:r>
              <a:rPr lang="en-US" altLang="zh-CN" dirty="0"/>
              <a:t>Multi-Head</a:t>
            </a:r>
            <a:r>
              <a:rPr lang="zh-CN" altLang="en-US" dirty="0"/>
              <a:t> </a:t>
            </a:r>
            <a:r>
              <a:rPr lang="en-US" altLang="zh-CN" dirty="0"/>
              <a:t>means</a:t>
            </a:r>
            <a:r>
              <a:rPr lang="zh-CN" altLang="en-US" dirty="0"/>
              <a:t> </a:t>
            </a:r>
            <a:r>
              <a:rPr lang="en-US" altLang="zh-CN" dirty="0"/>
              <a:t>that</a:t>
            </a:r>
            <a:r>
              <a:rPr lang="zh-CN" altLang="en-US" dirty="0"/>
              <a:t> </a:t>
            </a:r>
            <a:r>
              <a:rPr lang="en-US" altLang="zh-CN" dirty="0"/>
              <a:t>the</a:t>
            </a:r>
            <a:r>
              <a:rPr lang="zh-CN" altLang="en-US" dirty="0"/>
              <a:t> </a:t>
            </a:r>
            <a:r>
              <a:rPr lang="en-US" altLang="zh-CN" dirty="0"/>
              <a:t>attention</a:t>
            </a:r>
            <a:r>
              <a:rPr lang="zh-CN" altLang="en-US" dirty="0"/>
              <a:t> </a:t>
            </a:r>
            <a:r>
              <a:rPr lang="en-US" altLang="zh-CN" dirty="0"/>
              <a:t>calculation</a:t>
            </a:r>
            <a:r>
              <a:rPr lang="zh-CN" altLang="en-US" dirty="0"/>
              <a:t> </a:t>
            </a:r>
            <a:r>
              <a:rPr lang="en-US" altLang="zh-CN" dirty="0"/>
              <a:t>will</a:t>
            </a:r>
            <a:r>
              <a:rPr lang="zh-CN" altLang="en-US" dirty="0"/>
              <a:t> </a:t>
            </a:r>
            <a:r>
              <a:rPr lang="en-US" altLang="zh-CN" dirty="0"/>
              <a:t>happen</a:t>
            </a:r>
            <a:r>
              <a:rPr lang="zh-CN" altLang="en-US" dirty="0"/>
              <a:t> </a:t>
            </a:r>
            <a:r>
              <a:rPr lang="en-US" altLang="zh-CN" dirty="0"/>
              <a:t>many</a:t>
            </a:r>
            <a:r>
              <a:rPr lang="zh-CN" altLang="en-US" dirty="0"/>
              <a:t> </a:t>
            </a:r>
            <a:r>
              <a:rPr lang="en-US" altLang="zh-CN" dirty="0"/>
              <a:t>times</a:t>
            </a:r>
            <a:r>
              <a:rPr lang="zh-CN" altLang="en-US" dirty="0"/>
              <a:t> </a:t>
            </a:r>
            <a:r>
              <a:rPr lang="en-US" altLang="zh-CN" dirty="0"/>
              <a:t>in</a:t>
            </a:r>
            <a:r>
              <a:rPr lang="zh-CN" altLang="en-US" dirty="0"/>
              <a:t> </a:t>
            </a:r>
            <a:r>
              <a:rPr lang="en-US" altLang="zh-CN" dirty="0"/>
              <a:t>parallel,</a:t>
            </a:r>
            <a:r>
              <a:rPr lang="zh-CN" altLang="en-US" dirty="0"/>
              <a:t> </a:t>
            </a:r>
            <a:r>
              <a:rPr lang="en-US" altLang="zh-CN" dirty="0"/>
              <a:t>catching</a:t>
            </a:r>
            <a:r>
              <a:rPr lang="zh-CN" altLang="en-US" dirty="0"/>
              <a:t> </a:t>
            </a:r>
            <a:r>
              <a:rPr lang="en-US" altLang="zh-CN" dirty="0"/>
              <a:t>different</a:t>
            </a:r>
            <a:r>
              <a:rPr lang="zh-CN" altLang="en-US" dirty="0"/>
              <a:t> </a:t>
            </a:r>
            <a:r>
              <a:rPr lang="en-US" altLang="zh-CN" dirty="0"/>
              <a:t>levels</a:t>
            </a:r>
            <a:r>
              <a:rPr lang="zh-CN" altLang="en-US" dirty="0"/>
              <a:t> </a:t>
            </a:r>
            <a:r>
              <a:rPr lang="en-US" altLang="zh-CN" dirty="0"/>
              <a:t>of</a:t>
            </a:r>
            <a:r>
              <a:rPr lang="zh-CN" altLang="en-US" dirty="0"/>
              <a:t> </a:t>
            </a:r>
            <a:r>
              <a:rPr lang="en-US" altLang="zh-CN" dirty="0"/>
              <a:t>context.</a:t>
            </a:r>
            <a:endParaRPr lang="zh-CN" altLang="en-US" dirty="0"/>
          </a:p>
        </p:txBody>
      </p:sp>
      <p:pic>
        <p:nvPicPr>
          <p:cNvPr id="6" name="图片 5">
            <a:extLst>
              <a:ext uri="{FF2B5EF4-FFF2-40B4-BE49-F238E27FC236}">
                <a16:creationId xmlns:a16="http://schemas.microsoft.com/office/drawing/2014/main" id="{5C171097-DD38-1C2F-3FEF-D5EFE2CC1634}"/>
              </a:ext>
            </a:extLst>
          </p:cNvPr>
          <p:cNvPicPr>
            <a:picLocks noChangeAspect="1"/>
          </p:cNvPicPr>
          <p:nvPr/>
        </p:nvPicPr>
        <p:blipFill>
          <a:blip r:embed="rId3"/>
          <a:stretch>
            <a:fillRect/>
          </a:stretch>
        </p:blipFill>
        <p:spPr>
          <a:xfrm>
            <a:off x="8076682" y="1331893"/>
            <a:ext cx="3292933" cy="4629520"/>
          </a:xfrm>
          <a:prstGeom prst="rect">
            <a:avLst/>
          </a:prstGeom>
        </p:spPr>
      </p:pic>
      <p:sp>
        <p:nvSpPr>
          <p:cNvPr id="9" name="矩形 8">
            <a:extLst>
              <a:ext uri="{FF2B5EF4-FFF2-40B4-BE49-F238E27FC236}">
                <a16:creationId xmlns:a16="http://schemas.microsoft.com/office/drawing/2014/main" id="{19F384A8-82F7-B969-5986-DF9510174F7A}"/>
              </a:ext>
            </a:extLst>
          </p:cNvPr>
          <p:cNvSpPr/>
          <p:nvPr/>
        </p:nvSpPr>
        <p:spPr>
          <a:xfrm>
            <a:off x="8799615" y="4058709"/>
            <a:ext cx="902525" cy="406413"/>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a:p>
        </p:txBody>
      </p:sp>
      <p:pic>
        <p:nvPicPr>
          <p:cNvPr id="10" name="图片 9">
            <a:extLst>
              <a:ext uri="{FF2B5EF4-FFF2-40B4-BE49-F238E27FC236}">
                <a16:creationId xmlns:a16="http://schemas.microsoft.com/office/drawing/2014/main" id="{46547E74-BE0C-414A-D23D-270A53994139}"/>
              </a:ext>
            </a:extLst>
          </p:cNvPr>
          <p:cNvPicPr>
            <a:picLocks noChangeAspect="1"/>
          </p:cNvPicPr>
          <p:nvPr/>
        </p:nvPicPr>
        <p:blipFill>
          <a:blip r:embed="rId4"/>
          <a:stretch>
            <a:fillRect/>
          </a:stretch>
        </p:blipFill>
        <p:spPr>
          <a:xfrm>
            <a:off x="2772189" y="2403029"/>
            <a:ext cx="2877012" cy="3775410"/>
          </a:xfrm>
          <a:prstGeom prst="rect">
            <a:avLst/>
          </a:prstGeom>
        </p:spPr>
      </p:pic>
      <p:sp>
        <p:nvSpPr>
          <p:cNvPr id="3" name="文本框 2">
            <a:extLst>
              <a:ext uri="{FF2B5EF4-FFF2-40B4-BE49-F238E27FC236}">
                <a16:creationId xmlns:a16="http://schemas.microsoft.com/office/drawing/2014/main" id="{B67AEF81-6E6B-6424-C6BE-31296BDF64D7}"/>
              </a:ext>
            </a:extLst>
          </p:cNvPr>
          <p:cNvSpPr txBox="1"/>
          <p:nvPr/>
        </p:nvSpPr>
        <p:spPr>
          <a:xfrm>
            <a:off x="8114601" y="6033813"/>
            <a:ext cx="3399183" cy="369332"/>
          </a:xfrm>
          <a:prstGeom prst="rect">
            <a:avLst/>
          </a:prstGeom>
          <a:noFill/>
        </p:spPr>
        <p:txBody>
          <a:bodyPr wrap="square">
            <a:spAutoFit/>
          </a:bodyPr>
          <a:lstStyle/>
          <a:p>
            <a:r>
              <a:rPr lang="en-US" altLang="zh-CN" dirty="0"/>
              <a:t>https://arxiv.org/abs/1706.03762</a:t>
            </a:r>
            <a:r>
              <a:rPr lang="zh-CN" altLang="en-US" dirty="0"/>
              <a:t> </a:t>
            </a:r>
          </a:p>
        </p:txBody>
      </p:sp>
    </p:spTree>
    <p:extLst>
      <p:ext uri="{BB962C8B-B14F-4D97-AF65-F5344CB8AC3E}">
        <p14:creationId xmlns:p14="http://schemas.microsoft.com/office/powerpoint/2010/main" val="2070748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EC5D2-2FC9-DAEF-237F-8AE3C450251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DBEE1366-0283-A1E5-DF01-39C14F96DA91}"/>
              </a:ext>
            </a:extLst>
          </p:cNvPr>
          <p:cNvSpPr>
            <a:spLocks noGrp="1"/>
          </p:cNvSpPr>
          <p:nvPr>
            <p:ph type="title"/>
          </p:nvPr>
        </p:nvSpPr>
        <p:spPr/>
        <p:txBody>
          <a:bodyPr>
            <a:normAutofit/>
          </a:bodyPr>
          <a:lstStyle/>
          <a:p>
            <a:r>
              <a:rPr kumimoji="1" lang="en-US" altLang="zh-CN" dirty="0"/>
              <a:t>Feed</a:t>
            </a:r>
            <a:r>
              <a:rPr kumimoji="1" lang="zh-CN" altLang="en-US" dirty="0"/>
              <a:t> </a:t>
            </a:r>
            <a:r>
              <a:rPr kumimoji="1" lang="en-US" altLang="zh-CN" dirty="0"/>
              <a:t>forward</a:t>
            </a:r>
            <a:r>
              <a:rPr kumimoji="1" lang="zh-CN" altLang="en-US" dirty="0"/>
              <a:t> </a:t>
            </a:r>
            <a:r>
              <a:rPr kumimoji="1" lang="en-US" altLang="zh-CN" dirty="0"/>
              <a:t>layers</a:t>
            </a:r>
            <a:r>
              <a:rPr kumimoji="1" lang="zh-CN" altLang="en-US" dirty="0"/>
              <a:t> </a:t>
            </a:r>
            <a:r>
              <a:rPr kumimoji="1" lang="en-US" altLang="zh-CN" dirty="0"/>
              <a:t>and</a:t>
            </a:r>
            <a:r>
              <a:rPr kumimoji="1" lang="zh-CN" altLang="en-US" dirty="0"/>
              <a:t> </a:t>
            </a:r>
            <a:r>
              <a:rPr kumimoji="1" lang="en-US" altLang="zh-CN" dirty="0"/>
              <a:t>normalization</a:t>
            </a:r>
            <a:endParaRPr kumimoji="1" lang="zh-CN" altLang="en-US" dirty="0"/>
          </a:p>
        </p:txBody>
      </p:sp>
      <p:sp>
        <p:nvSpPr>
          <p:cNvPr id="4" name="文本占位符 3">
            <a:extLst>
              <a:ext uri="{FF2B5EF4-FFF2-40B4-BE49-F238E27FC236}">
                <a16:creationId xmlns:a16="http://schemas.microsoft.com/office/drawing/2014/main" id="{FC20B5C7-A483-BCE7-6B05-9719CC9F4E0E}"/>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5" name="内容占位符 4">
            <a:extLst>
              <a:ext uri="{FF2B5EF4-FFF2-40B4-BE49-F238E27FC236}">
                <a16:creationId xmlns:a16="http://schemas.microsoft.com/office/drawing/2014/main" id="{828332D6-D7D4-610B-CC66-781996882FA2}"/>
              </a:ext>
            </a:extLst>
          </p:cNvPr>
          <p:cNvSpPr>
            <a:spLocks noGrp="1"/>
          </p:cNvSpPr>
          <p:nvPr>
            <p:ph sz="half" idx="13"/>
          </p:nvPr>
        </p:nvSpPr>
        <p:spPr>
          <a:xfrm>
            <a:off x="347603" y="1152526"/>
            <a:ext cx="7729079" cy="5067300"/>
          </a:xfrm>
        </p:spPr>
        <p:txBody>
          <a:bodyPr/>
          <a:lstStyle/>
          <a:p>
            <a:r>
              <a:rPr lang="en-US" altLang="zh-CN" dirty="0"/>
              <a:t>Add</a:t>
            </a:r>
            <a:r>
              <a:rPr lang="zh-CN" altLang="en-US" dirty="0"/>
              <a:t> </a:t>
            </a:r>
            <a:r>
              <a:rPr lang="en-US" altLang="zh-CN" dirty="0"/>
              <a:t>more</a:t>
            </a:r>
            <a:r>
              <a:rPr lang="zh-CN" altLang="en-US" dirty="0"/>
              <a:t> </a:t>
            </a:r>
            <a:r>
              <a:rPr lang="en-US" altLang="zh-CN" dirty="0"/>
              <a:t>linear</a:t>
            </a:r>
            <a:r>
              <a:rPr lang="zh-CN" altLang="en-US" dirty="0"/>
              <a:t> </a:t>
            </a:r>
            <a:r>
              <a:rPr lang="en-US" altLang="zh-CN" dirty="0"/>
              <a:t>layers</a:t>
            </a:r>
            <a:r>
              <a:rPr lang="zh-CN" altLang="en-US" dirty="0"/>
              <a:t> </a:t>
            </a:r>
            <a:r>
              <a:rPr lang="en-US" altLang="zh-CN" dirty="0"/>
              <a:t>to</a:t>
            </a:r>
            <a:r>
              <a:rPr lang="zh-CN" altLang="en-US" dirty="0"/>
              <a:t> </a:t>
            </a:r>
            <a:r>
              <a:rPr lang="en-US" altLang="zh-CN" dirty="0"/>
              <a:t>the</a:t>
            </a:r>
            <a:r>
              <a:rPr lang="zh-CN" altLang="en-US" dirty="0"/>
              <a:t> </a:t>
            </a:r>
            <a:r>
              <a:rPr lang="en-US" altLang="zh-CN" dirty="0"/>
              <a:t>attention</a:t>
            </a:r>
            <a:r>
              <a:rPr lang="zh-CN" altLang="en-US" dirty="0"/>
              <a:t> </a:t>
            </a:r>
            <a:r>
              <a:rPr lang="en-US" altLang="zh-CN" dirty="0"/>
              <a:t>matrix,</a:t>
            </a:r>
            <a:r>
              <a:rPr lang="zh-CN" altLang="en-US" dirty="0"/>
              <a:t> </a:t>
            </a:r>
            <a:r>
              <a:rPr lang="en-US" altLang="zh-CN" dirty="0"/>
              <a:t>then</a:t>
            </a:r>
            <a:r>
              <a:rPr lang="zh-CN" altLang="en-US" dirty="0"/>
              <a:t> </a:t>
            </a:r>
            <a:r>
              <a:rPr lang="en-US" altLang="zh-CN" dirty="0"/>
              <a:t>combine</a:t>
            </a:r>
            <a:r>
              <a:rPr lang="zh-CN" altLang="en-US" dirty="0"/>
              <a:t> </a:t>
            </a:r>
            <a:r>
              <a:rPr lang="en-US" altLang="zh-CN" dirty="0"/>
              <a:t>with</a:t>
            </a:r>
            <a:r>
              <a:rPr lang="zh-CN" altLang="en-US" dirty="0"/>
              <a:t> </a:t>
            </a:r>
            <a:r>
              <a:rPr lang="en-US" altLang="zh-CN" dirty="0"/>
              <a:t>the</a:t>
            </a:r>
            <a:r>
              <a:rPr lang="zh-CN" altLang="en-US" dirty="0"/>
              <a:t> </a:t>
            </a:r>
            <a:r>
              <a:rPr lang="en-US" altLang="zh-CN" dirty="0"/>
              <a:t>original</a:t>
            </a:r>
            <a:r>
              <a:rPr lang="zh-CN" altLang="en-US" dirty="0"/>
              <a:t> </a:t>
            </a:r>
            <a:r>
              <a:rPr lang="en-US" altLang="zh-CN" dirty="0"/>
              <a:t>attention,</a:t>
            </a:r>
            <a:r>
              <a:rPr lang="zh-CN" altLang="en-US" dirty="0"/>
              <a:t> </a:t>
            </a:r>
            <a:r>
              <a:rPr lang="en-US" altLang="zh-CN" dirty="0"/>
              <a:t>normalize</a:t>
            </a:r>
            <a:r>
              <a:rPr lang="zh-CN" altLang="en-US" dirty="0"/>
              <a:t> </a:t>
            </a:r>
            <a:r>
              <a:rPr lang="en-US" altLang="zh-CN" dirty="0"/>
              <a:t>to</a:t>
            </a:r>
            <a:r>
              <a:rPr lang="zh-CN" altLang="en-US" dirty="0"/>
              <a:t> </a:t>
            </a:r>
            <a:r>
              <a:rPr lang="en-US" altLang="zh-CN" dirty="0"/>
              <a:t>unit</a:t>
            </a:r>
            <a:r>
              <a:rPr lang="zh-CN" altLang="en-US" dirty="0"/>
              <a:t> </a:t>
            </a:r>
            <a:r>
              <a:rPr lang="en-US" altLang="zh-CN" dirty="0"/>
              <a:t>variance</a:t>
            </a:r>
            <a:endParaRPr lang="zh-CN" altLang="en-US" dirty="0"/>
          </a:p>
        </p:txBody>
      </p:sp>
      <p:pic>
        <p:nvPicPr>
          <p:cNvPr id="6" name="图片 5">
            <a:extLst>
              <a:ext uri="{FF2B5EF4-FFF2-40B4-BE49-F238E27FC236}">
                <a16:creationId xmlns:a16="http://schemas.microsoft.com/office/drawing/2014/main" id="{C543AFE4-4E0E-1131-A76F-7796CCC25E2B}"/>
              </a:ext>
            </a:extLst>
          </p:cNvPr>
          <p:cNvPicPr>
            <a:picLocks noChangeAspect="1"/>
          </p:cNvPicPr>
          <p:nvPr/>
        </p:nvPicPr>
        <p:blipFill>
          <a:blip r:embed="rId3"/>
          <a:stretch>
            <a:fillRect/>
          </a:stretch>
        </p:blipFill>
        <p:spPr>
          <a:xfrm>
            <a:off x="8076682" y="1331893"/>
            <a:ext cx="3292933" cy="4629520"/>
          </a:xfrm>
          <a:prstGeom prst="rect">
            <a:avLst/>
          </a:prstGeom>
        </p:spPr>
      </p:pic>
      <p:sp>
        <p:nvSpPr>
          <p:cNvPr id="9" name="矩形 8">
            <a:extLst>
              <a:ext uri="{FF2B5EF4-FFF2-40B4-BE49-F238E27FC236}">
                <a16:creationId xmlns:a16="http://schemas.microsoft.com/office/drawing/2014/main" id="{1A4F321B-09C8-45CB-6E4E-E97E610DAAC7}"/>
              </a:ext>
            </a:extLst>
          </p:cNvPr>
          <p:cNvSpPr/>
          <p:nvPr/>
        </p:nvSpPr>
        <p:spPr>
          <a:xfrm>
            <a:off x="8771710" y="3170713"/>
            <a:ext cx="902525" cy="52808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dirty="0"/>
          </a:p>
        </p:txBody>
      </p:sp>
      <p:sp>
        <p:nvSpPr>
          <p:cNvPr id="3" name="文本框 2">
            <a:extLst>
              <a:ext uri="{FF2B5EF4-FFF2-40B4-BE49-F238E27FC236}">
                <a16:creationId xmlns:a16="http://schemas.microsoft.com/office/drawing/2014/main" id="{7EFC9F80-5AA2-C48F-A1E6-752F24EB6F32}"/>
              </a:ext>
            </a:extLst>
          </p:cNvPr>
          <p:cNvSpPr txBox="1"/>
          <p:nvPr/>
        </p:nvSpPr>
        <p:spPr>
          <a:xfrm>
            <a:off x="8114601" y="6033813"/>
            <a:ext cx="3399183" cy="369332"/>
          </a:xfrm>
          <a:prstGeom prst="rect">
            <a:avLst/>
          </a:prstGeom>
          <a:noFill/>
        </p:spPr>
        <p:txBody>
          <a:bodyPr wrap="square">
            <a:spAutoFit/>
          </a:bodyPr>
          <a:lstStyle/>
          <a:p>
            <a:r>
              <a:rPr lang="en-US" altLang="zh-CN" dirty="0"/>
              <a:t>https://arxiv.org/abs/1706.03762</a:t>
            </a:r>
            <a:r>
              <a:rPr lang="zh-CN" altLang="en-US" dirty="0"/>
              <a:t> </a:t>
            </a:r>
          </a:p>
        </p:txBody>
      </p:sp>
    </p:spTree>
    <p:extLst>
      <p:ext uri="{BB962C8B-B14F-4D97-AF65-F5344CB8AC3E}">
        <p14:creationId xmlns:p14="http://schemas.microsoft.com/office/powerpoint/2010/main" val="2968961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B6F14-56A1-4422-2942-6AEB6279192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38F3941-D2E3-370C-6842-3DC1FFDBEEC9}"/>
              </a:ext>
            </a:extLst>
          </p:cNvPr>
          <p:cNvSpPr>
            <a:spLocks noGrp="1"/>
          </p:cNvSpPr>
          <p:nvPr>
            <p:ph type="title"/>
          </p:nvPr>
        </p:nvSpPr>
        <p:spPr/>
        <p:txBody>
          <a:bodyPr>
            <a:normAutofit/>
          </a:bodyPr>
          <a:lstStyle/>
          <a:p>
            <a:r>
              <a:rPr kumimoji="1" lang="en-US" altLang="zh-CN" dirty="0"/>
              <a:t>Masked</a:t>
            </a:r>
            <a:r>
              <a:rPr kumimoji="1" lang="zh-CN" altLang="en-US" dirty="0"/>
              <a:t> </a:t>
            </a:r>
            <a:r>
              <a:rPr kumimoji="1" lang="en-US" altLang="zh-CN" dirty="0"/>
              <a:t>Multi-Head</a:t>
            </a:r>
            <a:r>
              <a:rPr kumimoji="1" lang="zh-CN" altLang="en-US" dirty="0"/>
              <a:t> </a:t>
            </a:r>
            <a:r>
              <a:rPr kumimoji="1" lang="en-US" altLang="zh-CN" dirty="0"/>
              <a:t>Self-Attention</a:t>
            </a:r>
            <a:endParaRPr kumimoji="1" lang="zh-CN" altLang="en-US" dirty="0"/>
          </a:p>
        </p:txBody>
      </p:sp>
      <p:sp>
        <p:nvSpPr>
          <p:cNvPr id="4" name="文本占位符 3">
            <a:extLst>
              <a:ext uri="{FF2B5EF4-FFF2-40B4-BE49-F238E27FC236}">
                <a16:creationId xmlns:a16="http://schemas.microsoft.com/office/drawing/2014/main" id="{10F6AEDC-D9EF-978E-940A-35BDEB492105}"/>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5" name="内容占位符 4">
            <a:extLst>
              <a:ext uri="{FF2B5EF4-FFF2-40B4-BE49-F238E27FC236}">
                <a16:creationId xmlns:a16="http://schemas.microsoft.com/office/drawing/2014/main" id="{74CB178F-BCBF-005A-1FED-2FC4FB262109}"/>
              </a:ext>
            </a:extLst>
          </p:cNvPr>
          <p:cNvSpPr>
            <a:spLocks noGrp="1"/>
          </p:cNvSpPr>
          <p:nvPr>
            <p:ph sz="half" idx="13"/>
          </p:nvPr>
        </p:nvSpPr>
        <p:spPr>
          <a:xfrm>
            <a:off x="347603" y="1152526"/>
            <a:ext cx="7729079" cy="5067300"/>
          </a:xfrm>
        </p:spPr>
        <p:txBody>
          <a:bodyPr/>
          <a:lstStyle/>
          <a:p>
            <a:r>
              <a:rPr lang="en-US" altLang="zh-CN" dirty="0"/>
              <a:t>Similar</a:t>
            </a:r>
            <a:r>
              <a:rPr lang="zh-CN" altLang="en-US" dirty="0"/>
              <a:t> </a:t>
            </a:r>
            <a:r>
              <a:rPr lang="en-US" altLang="zh-CN" dirty="0"/>
              <a:t>to</a:t>
            </a:r>
            <a:r>
              <a:rPr lang="zh-CN" altLang="en-US" dirty="0"/>
              <a:t> </a:t>
            </a:r>
            <a:r>
              <a:rPr lang="en-US" altLang="zh-CN" dirty="0"/>
              <a:t>previous</a:t>
            </a:r>
            <a:r>
              <a:rPr lang="zh-CN" altLang="en-US" dirty="0"/>
              <a:t> </a:t>
            </a:r>
            <a:r>
              <a:rPr lang="en-US" altLang="zh-CN" dirty="0"/>
              <a:t>Multi-Head</a:t>
            </a:r>
            <a:r>
              <a:rPr lang="zh-CN" altLang="en-US" dirty="0"/>
              <a:t> </a:t>
            </a:r>
            <a:r>
              <a:rPr lang="en-US" altLang="zh-CN" dirty="0"/>
              <a:t>Self-Attention,</a:t>
            </a:r>
            <a:r>
              <a:rPr lang="zh-CN" altLang="en-US" dirty="0"/>
              <a:t> </a:t>
            </a:r>
            <a:r>
              <a:rPr lang="en-US" altLang="zh-CN" dirty="0"/>
              <a:t>but</a:t>
            </a:r>
            <a:r>
              <a:rPr lang="zh-CN" altLang="en-US" dirty="0"/>
              <a:t> </a:t>
            </a:r>
            <a:r>
              <a:rPr lang="en-US" altLang="zh-CN" dirty="0"/>
              <a:t>will</a:t>
            </a:r>
            <a:r>
              <a:rPr lang="zh-CN" altLang="en-US" dirty="0"/>
              <a:t> </a:t>
            </a:r>
            <a:r>
              <a:rPr lang="en-US" altLang="zh-CN" dirty="0"/>
              <a:t>mask</a:t>
            </a:r>
            <a:r>
              <a:rPr lang="zh-CN" altLang="en-US" dirty="0"/>
              <a:t> </a:t>
            </a:r>
            <a:r>
              <a:rPr lang="en-US" altLang="zh-CN" dirty="0"/>
              <a:t>future</a:t>
            </a:r>
            <a:r>
              <a:rPr lang="zh-CN" altLang="en-US" dirty="0"/>
              <a:t> </a:t>
            </a:r>
            <a:r>
              <a:rPr lang="en-US" altLang="zh-CN" dirty="0"/>
              <a:t>tokens</a:t>
            </a:r>
            <a:r>
              <a:rPr lang="zh-CN" altLang="en-US" dirty="0"/>
              <a:t> </a:t>
            </a:r>
            <a:r>
              <a:rPr lang="en-US" altLang="zh-CN" dirty="0"/>
              <a:t>to</a:t>
            </a:r>
            <a:r>
              <a:rPr lang="zh-CN" altLang="en-US" dirty="0"/>
              <a:t> </a:t>
            </a:r>
            <a:r>
              <a:rPr lang="en-US" altLang="zh-CN" dirty="0"/>
              <a:t>avoid</a:t>
            </a:r>
            <a:r>
              <a:rPr lang="zh-CN" altLang="en-US" dirty="0"/>
              <a:t> </a:t>
            </a:r>
            <a:r>
              <a:rPr lang="en-US" altLang="zh-CN" dirty="0"/>
              <a:t>peeking</a:t>
            </a:r>
            <a:endParaRPr lang="zh-CN" altLang="en-US" dirty="0"/>
          </a:p>
        </p:txBody>
      </p:sp>
      <p:pic>
        <p:nvPicPr>
          <p:cNvPr id="6" name="图片 5">
            <a:extLst>
              <a:ext uri="{FF2B5EF4-FFF2-40B4-BE49-F238E27FC236}">
                <a16:creationId xmlns:a16="http://schemas.microsoft.com/office/drawing/2014/main" id="{6B57E0BE-384D-3109-F357-2139994479A2}"/>
              </a:ext>
            </a:extLst>
          </p:cNvPr>
          <p:cNvPicPr>
            <a:picLocks noChangeAspect="1"/>
          </p:cNvPicPr>
          <p:nvPr/>
        </p:nvPicPr>
        <p:blipFill>
          <a:blip r:embed="rId3"/>
          <a:stretch>
            <a:fillRect/>
          </a:stretch>
        </p:blipFill>
        <p:spPr>
          <a:xfrm>
            <a:off x="8076682" y="1331893"/>
            <a:ext cx="3292933" cy="4629520"/>
          </a:xfrm>
          <a:prstGeom prst="rect">
            <a:avLst/>
          </a:prstGeom>
        </p:spPr>
      </p:pic>
      <p:sp>
        <p:nvSpPr>
          <p:cNvPr id="9" name="矩形 8">
            <a:extLst>
              <a:ext uri="{FF2B5EF4-FFF2-40B4-BE49-F238E27FC236}">
                <a16:creationId xmlns:a16="http://schemas.microsoft.com/office/drawing/2014/main" id="{776FF168-F3E7-78BC-AA9A-3472A69195E1}"/>
              </a:ext>
            </a:extLst>
          </p:cNvPr>
          <p:cNvSpPr/>
          <p:nvPr/>
        </p:nvSpPr>
        <p:spPr>
          <a:xfrm>
            <a:off x="9864240" y="3942609"/>
            <a:ext cx="902525" cy="52808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dirty="0"/>
          </a:p>
        </p:txBody>
      </p:sp>
      <p:sp>
        <p:nvSpPr>
          <p:cNvPr id="3" name="文本框 2">
            <a:extLst>
              <a:ext uri="{FF2B5EF4-FFF2-40B4-BE49-F238E27FC236}">
                <a16:creationId xmlns:a16="http://schemas.microsoft.com/office/drawing/2014/main" id="{1865F9F5-7078-3819-6065-AF2105F7D6B4}"/>
              </a:ext>
            </a:extLst>
          </p:cNvPr>
          <p:cNvSpPr txBox="1"/>
          <p:nvPr/>
        </p:nvSpPr>
        <p:spPr>
          <a:xfrm>
            <a:off x="8114601" y="6033813"/>
            <a:ext cx="3399183" cy="369332"/>
          </a:xfrm>
          <a:prstGeom prst="rect">
            <a:avLst/>
          </a:prstGeom>
          <a:noFill/>
        </p:spPr>
        <p:txBody>
          <a:bodyPr wrap="square">
            <a:spAutoFit/>
          </a:bodyPr>
          <a:lstStyle/>
          <a:p>
            <a:r>
              <a:rPr lang="en-US" altLang="zh-CN" dirty="0"/>
              <a:t>https://arxiv.org/abs/1706.03762</a:t>
            </a:r>
            <a:r>
              <a:rPr lang="zh-CN" altLang="en-US" dirty="0"/>
              <a:t> </a:t>
            </a:r>
          </a:p>
        </p:txBody>
      </p:sp>
    </p:spTree>
    <p:extLst>
      <p:ext uri="{BB962C8B-B14F-4D97-AF65-F5344CB8AC3E}">
        <p14:creationId xmlns:p14="http://schemas.microsoft.com/office/powerpoint/2010/main" val="1391349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BB427-1FE6-2F2E-735F-D31CDF6372A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DFBF9286-FF8B-9F07-1614-DAA47C01FCE4}"/>
              </a:ext>
            </a:extLst>
          </p:cNvPr>
          <p:cNvSpPr>
            <a:spLocks noGrp="1"/>
          </p:cNvSpPr>
          <p:nvPr>
            <p:ph type="title"/>
          </p:nvPr>
        </p:nvSpPr>
        <p:spPr/>
        <p:txBody>
          <a:bodyPr>
            <a:normAutofit/>
          </a:bodyPr>
          <a:lstStyle/>
          <a:p>
            <a:r>
              <a:rPr kumimoji="1" lang="en-US" altLang="zh-CN" dirty="0"/>
              <a:t>Multi-Head</a:t>
            </a:r>
            <a:r>
              <a:rPr kumimoji="1" lang="zh-CN" altLang="en-US" dirty="0"/>
              <a:t> </a:t>
            </a:r>
            <a:r>
              <a:rPr kumimoji="1" lang="en-US" altLang="zh-CN" dirty="0"/>
              <a:t>Attention</a:t>
            </a:r>
            <a:r>
              <a:rPr kumimoji="1" lang="zh-CN" altLang="en-US" dirty="0"/>
              <a:t> </a:t>
            </a:r>
            <a:r>
              <a:rPr kumimoji="1" lang="en-US" altLang="zh-CN" dirty="0"/>
              <a:t>in</a:t>
            </a:r>
            <a:r>
              <a:rPr kumimoji="1" lang="zh-CN" altLang="en-US" dirty="0"/>
              <a:t> </a:t>
            </a:r>
            <a:r>
              <a:rPr kumimoji="1" lang="en-US" altLang="zh-CN" dirty="0"/>
              <a:t>decoder</a:t>
            </a:r>
            <a:r>
              <a:rPr kumimoji="1" lang="zh-CN" altLang="en-US" dirty="0"/>
              <a:t> </a:t>
            </a:r>
            <a:r>
              <a:rPr kumimoji="1" lang="en-US" altLang="zh-CN" dirty="0"/>
              <a:t>layer</a:t>
            </a:r>
            <a:endParaRPr kumimoji="1" lang="zh-CN" altLang="en-US" dirty="0"/>
          </a:p>
        </p:txBody>
      </p:sp>
      <p:sp>
        <p:nvSpPr>
          <p:cNvPr id="4" name="文本占位符 3">
            <a:extLst>
              <a:ext uri="{FF2B5EF4-FFF2-40B4-BE49-F238E27FC236}">
                <a16:creationId xmlns:a16="http://schemas.microsoft.com/office/drawing/2014/main" id="{1623E699-50F0-9280-850D-F135EE4AB025}"/>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5" name="内容占位符 4">
            <a:extLst>
              <a:ext uri="{FF2B5EF4-FFF2-40B4-BE49-F238E27FC236}">
                <a16:creationId xmlns:a16="http://schemas.microsoft.com/office/drawing/2014/main" id="{7384BA9B-62F7-4C0B-E0A2-AFA4B285706C}"/>
              </a:ext>
            </a:extLst>
          </p:cNvPr>
          <p:cNvSpPr>
            <a:spLocks noGrp="1"/>
          </p:cNvSpPr>
          <p:nvPr>
            <p:ph sz="half" idx="13"/>
          </p:nvPr>
        </p:nvSpPr>
        <p:spPr>
          <a:xfrm>
            <a:off x="347603" y="1152526"/>
            <a:ext cx="7729079" cy="5067300"/>
          </a:xfrm>
        </p:spPr>
        <p:txBody>
          <a:bodyPr/>
          <a:lstStyle/>
          <a:p>
            <a:r>
              <a:rPr lang="en-US" altLang="zh-CN" dirty="0"/>
              <a:t>The</a:t>
            </a:r>
            <a:r>
              <a:rPr lang="zh-CN" altLang="en-US" dirty="0"/>
              <a:t> </a:t>
            </a:r>
            <a:r>
              <a:rPr lang="en-US" altLang="zh-CN" dirty="0"/>
              <a:t>query</a:t>
            </a:r>
            <a:r>
              <a:rPr lang="zh-CN" altLang="en-US" dirty="0"/>
              <a:t> </a:t>
            </a:r>
            <a:r>
              <a:rPr lang="en-US" altLang="zh-CN" dirty="0"/>
              <a:t>comes</a:t>
            </a:r>
            <a:r>
              <a:rPr lang="zh-CN" altLang="en-US" dirty="0"/>
              <a:t> </a:t>
            </a:r>
            <a:r>
              <a:rPr lang="en-US" altLang="zh-CN" dirty="0"/>
              <a:t>from</a:t>
            </a:r>
            <a:r>
              <a:rPr lang="zh-CN" altLang="en-US" dirty="0"/>
              <a:t> </a:t>
            </a:r>
            <a:r>
              <a:rPr lang="en-US" altLang="zh-CN" dirty="0"/>
              <a:t>the</a:t>
            </a:r>
            <a:r>
              <a:rPr lang="zh-CN" altLang="en-US" dirty="0"/>
              <a:t> </a:t>
            </a:r>
            <a:r>
              <a:rPr lang="en-US" altLang="zh-CN" dirty="0"/>
              <a:t>decoder</a:t>
            </a:r>
            <a:r>
              <a:rPr lang="zh-CN" altLang="en-US" dirty="0"/>
              <a:t> </a:t>
            </a:r>
            <a:r>
              <a:rPr lang="en-US" altLang="zh-CN" dirty="0"/>
              <a:t>itself</a:t>
            </a:r>
            <a:r>
              <a:rPr lang="zh-CN" altLang="en-US" dirty="0"/>
              <a:t> </a:t>
            </a:r>
            <a:r>
              <a:rPr lang="en-US" altLang="zh-CN" dirty="0"/>
              <a:t>or</a:t>
            </a:r>
            <a:r>
              <a:rPr lang="zh-CN" altLang="en-US" dirty="0"/>
              <a:t> </a:t>
            </a:r>
            <a:r>
              <a:rPr lang="en-US" altLang="zh-CN" dirty="0"/>
              <a:t>the</a:t>
            </a:r>
            <a:r>
              <a:rPr lang="zh-CN" altLang="en-US" dirty="0"/>
              <a:t> </a:t>
            </a:r>
            <a:r>
              <a:rPr lang="en-US" altLang="zh-CN" dirty="0"/>
              <a:t>previous</a:t>
            </a:r>
            <a:r>
              <a:rPr lang="zh-CN" altLang="en-US" dirty="0"/>
              <a:t> </a:t>
            </a:r>
            <a:r>
              <a:rPr lang="en-US" altLang="zh-CN" dirty="0"/>
              <a:t>decoder</a:t>
            </a:r>
            <a:r>
              <a:rPr lang="zh-CN" altLang="en-US" dirty="0"/>
              <a:t> </a:t>
            </a:r>
            <a:r>
              <a:rPr lang="en-US" altLang="zh-CN" dirty="0"/>
              <a:t>layer</a:t>
            </a:r>
          </a:p>
          <a:p>
            <a:endParaRPr lang="en-US" altLang="zh-CN" dirty="0"/>
          </a:p>
          <a:p>
            <a:endParaRPr lang="en-US" altLang="zh-CN" dirty="0"/>
          </a:p>
          <a:p>
            <a:endParaRPr lang="en-US" altLang="zh-CN" dirty="0"/>
          </a:p>
          <a:p>
            <a:r>
              <a:rPr lang="en-US" altLang="zh-CN" dirty="0"/>
              <a:t>The</a:t>
            </a:r>
            <a:r>
              <a:rPr lang="zh-CN" altLang="en-US" dirty="0"/>
              <a:t> </a:t>
            </a:r>
            <a:r>
              <a:rPr lang="en-US" altLang="zh-CN" dirty="0"/>
              <a:t>key</a:t>
            </a:r>
            <a:r>
              <a:rPr lang="zh-CN" altLang="en-US" dirty="0"/>
              <a:t> </a:t>
            </a:r>
            <a:r>
              <a:rPr lang="en-US" altLang="zh-CN" dirty="0"/>
              <a:t>and</a:t>
            </a:r>
            <a:r>
              <a:rPr lang="zh-CN" altLang="en-US" dirty="0"/>
              <a:t> </a:t>
            </a:r>
            <a:r>
              <a:rPr lang="en-US" altLang="zh-CN" dirty="0"/>
              <a:t>value</a:t>
            </a:r>
            <a:r>
              <a:rPr lang="zh-CN" altLang="en-US" dirty="0"/>
              <a:t> </a:t>
            </a:r>
            <a:r>
              <a:rPr lang="en-US" altLang="zh-CN" dirty="0"/>
              <a:t>comes</a:t>
            </a:r>
            <a:r>
              <a:rPr lang="zh-CN" altLang="en-US" dirty="0"/>
              <a:t> </a:t>
            </a:r>
            <a:r>
              <a:rPr lang="en-US" altLang="zh-CN" dirty="0"/>
              <a:t>from</a:t>
            </a:r>
            <a:r>
              <a:rPr lang="zh-CN" altLang="en-US" dirty="0"/>
              <a:t> </a:t>
            </a:r>
            <a:r>
              <a:rPr lang="en-US" altLang="zh-CN" dirty="0"/>
              <a:t>the</a:t>
            </a:r>
            <a:r>
              <a:rPr lang="zh-CN" altLang="en-US" dirty="0"/>
              <a:t> </a:t>
            </a:r>
            <a:r>
              <a:rPr lang="en-US" altLang="zh-CN" dirty="0"/>
              <a:t>encoder</a:t>
            </a:r>
            <a:r>
              <a:rPr lang="zh-CN" altLang="en-US" dirty="0"/>
              <a:t> </a:t>
            </a:r>
            <a:r>
              <a:rPr lang="en-US" altLang="zh-CN" dirty="0"/>
              <a:t>layer</a:t>
            </a:r>
          </a:p>
          <a:p>
            <a:endParaRPr lang="en-US" altLang="zh-CN" dirty="0"/>
          </a:p>
          <a:p>
            <a:endParaRPr lang="en-US" altLang="zh-CN" dirty="0"/>
          </a:p>
          <a:p>
            <a:endParaRPr lang="en-US" altLang="zh-CN" dirty="0"/>
          </a:p>
          <a:p>
            <a:r>
              <a:rPr lang="en-US" altLang="zh-CN" dirty="0"/>
              <a:t>Output</a:t>
            </a:r>
            <a:r>
              <a:rPr lang="zh-CN" altLang="en-US" dirty="0"/>
              <a:t> </a:t>
            </a:r>
            <a:r>
              <a:rPr lang="en-US" altLang="zh-CN" dirty="0"/>
              <a:t>probability</a:t>
            </a:r>
            <a:r>
              <a:rPr lang="zh-CN" altLang="en-US" dirty="0"/>
              <a:t> </a:t>
            </a:r>
            <a:r>
              <a:rPr lang="en-US" altLang="zh-CN" dirty="0"/>
              <a:t>of</a:t>
            </a:r>
            <a:r>
              <a:rPr lang="zh-CN" altLang="en-US" dirty="0"/>
              <a:t> </a:t>
            </a:r>
            <a:r>
              <a:rPr lang="en-US" altLang="zh-CN" dirty="0"/>
              <a:t>the</a:t>
            </a:r>
            <a:r>
              <a:rPr lang="zh-CN" altLang="en-US" dirty="0"/>
              <a:t> </a:t>
            </a:r>
            <a:r>
              <a:rPr lang="en-US" altLang="zh-CN" dirty="0"/>
              <a:t>next</a:t>
            </a:r>
            <a:r>
              <a:rPr lang="zh-CN" altLang="en-US" dirty="0"/>
              <a:t> </a:t>
            </a:r>
            <a:r>
              <a:rPr lang="en-US" altLang="zh-CN" dirty="0"/>
              <a:t>token</a:t>
            </a:r>
            <a:endParaRPr lang="zh-CN" altLang="en-US" dirty="0"/>
          </a:p>
        </p:txBody>
      </p:sp>
      <p:pic>
        <p:nvPicPr>
          <p:cNvPr id="6" name="图片 5">
            <a:extLst>
              <a:ext uri="{FF2B5EF4-FFF2-40B4-BE49-F238E27FC236}">
                <a16:creationId xmlns:a16="http://schemas.microsoft.com/office/drawing/2014/main" id="{592A5E94-1ECA-994E-81B0-68667BEDFFD3}"/>
              </a:ext>
            </a:extLst>
          </p:cNvPr>
          <p:cNvPicPr>
            <a:picLocks noChangeAspect="1"/>
          </p:cNvPicPr>
          <p:nvPr/>
        </p:nvPicPr>
        <p:blipFill>
          <a:blip r:embed="rId3"/>
          <a:stretch>
            <a:fillRect/>
          </a:stretch>
        </p:blipFill>
        <p:spPr>
          <a:xfrm>
            <a:off x="8076682" y="1331893"/>
            <a:ext cx="3292933" cy="4629520"/>
          </a:xfrm>
          <a:prstGeom prst="rect">
            <a:avLst/>
          </a:prstGeom>
        </p:spPr>
      </p:pic>
      <p:sp>
        <p:nvSpPr>
          <p:cNvPr id="9" name="矩形 8">
            <a:extLst>
              <a:ext uri="{FF2B5EF4-FFF2-40B4-BE49-F238E27FC236}">
                <a16:creationId xmlns:a16="http://schemas.microsoft.com/office/drawing/2014/main" id="{B9E5EFA3-18DB-88F6-63C4-62100121B174}"/>
              </a:ext>
            </a:extLst>
          </p:cNvPr>
          <p:cNvSpPr/>
          <p:nvPr/>
        </p:nvSpPr>
        <p:spPr>
          <a:xfrm>
            <a:off x="9876116" y="3118571"/>
            <a:ext cx="902525" cy="52808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zh-CN" altLang="en-US" dirty="0"/>
          </a:p>
        </p:txBody>
      </p:sp>
      <p:sp>
        <p:nvSpPr>
          <p:cNvPr id="3" name="文本框 2">
            <a:extLst>
              <a:ext uri="{FF2B5EF4-FFF2-40B4-BE49-F238E27FC236}">
                <a16:creationId xmlns:a16="http://schemas.microsoft.com/office/drawing/2014/main" id="{B55DBB01-AB27-394E-6EA7-21EAFD692D5B}"/>
              </a:ext>
            </a:extLst>
          </p:cNvPr>
          <p:cNvSpPr txBox="1"/>
          <p:nvPr/>
        </p:nvSpPr>
        <p:spPr>
          <a:xfrm>
            <a:off x="8114601" y="6033813"/>
            <a:ext cx="3399183" cy="369332"/>
          </a:xfrm>
          <a:prstGeom prst="rect">
            <a:avLst/>
          </a:prstGeom>
          <a:noFill/>
        </p:spPr>
        <p:txBody>
          <a:bodyPr wrap="square">
            <a:spAutoFit/>
          </a:bodyPr>
          <a:lstStyle/>
          <a:p>
            <a:r>
              <a:rPr lang="en-US" altLang="zh-CN" dirty="0"/>
              <a:t>https://arxiv.org/abs/1706.03762</a:t>
            </a:r>
            <a:r>
              <a:rPr lang="zh-CN" altLang="en-US" dirty="0"/>
              <a:t> </a:t>
            </a:r>
          </a:p>
        </p:txBody>
      </p:sp>
    </p:spTree>
    <p:extLst>
      <p:ext uri="{BB962C8B-B14F-4D97-AF65-F5344CB8AC3E}">
        <p14:creationId xmlns:p14="http://schemas.microsoft.com/office/powerpoint/2010/main" val="2691513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B0FA1-A63D-7F7F-2E9A-268C3CFF0F7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A3862CA-2C6C-8FA6-A98F-A6F20C6DA9E8}"/>
              </a:ext>
            </a:extLst>
          </p:cNvPr>
          <p:cNvSpPr>
            <a:spLocks noGrp="1"/>
          </p:cNvSpPr>
          <p:nvPr>
            <p:ph type="title"/>
          </p:nvPr>
        </p:nvSpPr>
        <p:spPr/>
        <p:txBody>
          <a:bodyPr>
            <a:normAutofit/>
          </a:bodyPr>
          <a:lstStyle/>
          <a:p>
            <a:r>
              <a:rPr kumimoji="1" lang="en-US" altLang="zh-CN" dirty="0"/>
              <a:t>Transformer</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foundation</a:t>
            </a:r>
            <a:r>
              <a:rPr kumimoji="1" lang="zh-CN" altLang="en-US" dirty="0"/>
              <a:t> </a:t>
            </a:r>
            <a:r>
              <a:rPr kumimoji="1" lang="en-US" altLang="zh-CN" dirty="0"/>
              <a:t>of</a:t>
            </a:r>
            <a:r>
              <a:rPr kumimoji="1" lang="zh-CN" altLang="en-US" dirty="0"/>
              <a:t> </a:t>
            </a:r>
            <a:r>
              <a:rPr kumimoji="1" lang="en-US" altLang="zh-CN" dirty="0"/>
              <a:t>current</a:t>
            </a:r>
            <a:r>
              <a:rPr kumimoji="1" lang="zh-CN" altLang="en-US" dirty="0"/>
              <a:t> </a:t>
            </a:r>
            <a:r>
              <a:rPr kumimoji="1" lang="en-US" altLang="zh-CN" dirty="0"/>
              <a:t>LLM</a:t>
            </a:r>
            <a:r>
              <a:rPr kumimoji="1" lang="zh-CN" altLang="en-US" dirty="0"/>
              <a:t> </a:t>
            </a:r>
            <a:r>
              <a:rPr kumimoji="1" lang="en-US" altLang="zh-CN" dirty="0"/>
              <a:t>and</a:t>
            </a:r>
            <a:r>
              <a:rPr kumimoji="1" lang="zh-CN" altLang="en-US" dirty="0"/>
              <a:t> </a:t>
            </a:r>
            <a:r>
              <a:rPr kumimoji="1" lang="en-US" altLang="zh-CN" dirty="0"/>
              <a:t>AI</a:t>
            </a:r>
            <a:r>
              <a:rPr kumimoji="1" lang="zh-CN" altLang="en-US" dirty="0"/>
              <a:t> </a:t>
            </a:r>
            <a:r>
              <a:rPr kumimoji="1" lang="en-US" altLang="zh-CN" dirty="0"/>
              <a:t>wave</a:t>
            </a:r>
            <a:endParaRPr kumimoji="1" lang="zh-CN" altLang="en-US" dirty="0"/>
          </a:p>
        </p:txBody>
      </p:sp>
      <p:sp>
        <p:nvSpPr>
          <p:cNvPr id="4" name="文本占位符 3">
            <a:extLst>
              <a:ext uri="{FF2B5EF4-FFF2-40B4-BE49-F238E27FC236}">
                <a16:creationId xmlns:a16="http://schemas.microsoft.com/office/drawing/2014/main" id="{68D0CF04-DEA9-846B-3544-3018D232F24F}"/>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7" name="内容占位符 6">
            <a:extLst>
              <a:ext uri="{FF2B5EF4-FFF2-40B4-BE49-F238E27FC236}">
                <a16:creationId xmlns:a16="http://schemas.microsoft.com/office/drawing/2014/main" id="{29762384-1D3F-292E-B43D-51415D6DF312}"/>
              </a:ext>
            </a:extLst>
          </p:cNvPr>
          <p:cNvSpPr>
            <a:spLocks noGrp="1"/>
          </p:cNvSpPr>
          <p:nvPr>
            <p:ph sz="half" idx="13"/>
          </p:nvPr>
        </p:nvSpPr>
        <p:spPr/>
        <p:txBody>
          <a:bodyPr/>
          <a:lstStyle/>
          <a:p>
            <a:endParaRPr lang="zh-CN" altLang="en-US"/>
          </a:p>
        </p:txBody>
      </p:sp>
      <p:pic>
        <p:nvPicPr>
          <p:cNvPr id="26626" name="Picture 2" descr="Introduction to Generative Pre-trained Transformer (GPT) | GeeksforGeeks">
            <a:extLst>
              <a:ext uri="{FF2B5EF4-FFF2-40B4-BE49-F238E27FC236}">
                <a16:creationId xmlns:a16="http://schemas.microsoft.com/office/drawing/2014/main" id="{0727D598-39A5-9F40-2A42-D6444EF0F8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8896" y="1360062"/>
            <a:ext cx="5814208" cy="4652228"/>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5E931D07-8C68-BFD8-7644-8E25EBF28260}"/>
              </a:ext>
            </a:extLst>
          </p:cNvPr>
          <p:cNvSpPr txBox="1"/>
          <p:nvPr/>
        </p:nvSpPr>
        <p:spPr>
          <a:xfrm>
            <a:off x="3663398" y="6008575"/>
            <a:ext cx="4865204" cy="369332"/>
          </a:xfrm>
          <a:prstGeom prst="rect">
            <a:avLst/>
          </a:prstGeom>
          <a:noFill/>
        </p:spPr>
        <p:txBody>
          <a:bodyPr wrap="square">
            <a:spAutoFit/>
          </a:bodyPr>
          <a:lstStyle/>
          <a:p>
            <a:r>
              <a:rPr lang="zh-CN" altLang="en-US" dirty="0"/>
              <a:t>https://yozm.wishket.com/magazine/detail/2696/</a:t>
            </a:r>
          </a:p>
        </p:txBody>
      </p:sp>
    </p:spTree>
    <p:extLst>
      <p:ext uri="{BB962C8B-B14F-4D97-AF65-F5344CB8AC3E}">
        <p14:creationId xmlns:p14="http://schemas.microsoft.com/office/powerpoint/2010/main" val="3818872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4EB45-D362-BB32-369C-2B16167977A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8353EDB-5440-4838-6081-AC94F27BA0C0}"/>
              </a:ext>
            </a:extLst>
          </p:cNvPr>
          <p:cNvSpPr>
            <a:spLocks noGrp="1"/>
          </p:cNvSpPr>
          <p:nvPr>
            <p:ph type="title"/>
          </p:nvPr>
        </p:nvSpPr>
        <p:spPr/>
        <p:txBody>
          <a:bodyPr>
            <a:normAutofit/>
          </a:bodyPr>
          <a:lstStyle/>
          <a:p>
            <a:r>
              <a:rPr kumimoji="1" lang="en-US" altLang="zh-CN" dirty="0"/>
              <a:t>Application</a:t>
            </a:r>
            <a:r>
              <a:rPr kumimoji="1" lang="zh-CN" altLang="en-US" dirty="0"/>
              <a:t> </a:t>
            </a:r>
            <a:r>
              <a:rPr kumimoji="1" lang="en-US" altLang="zh-CN" dirty="0"/>
              <a:t>of</a:t>
            </a:r>
            <a:r>
              <a:rPr kumimoji="1" lang="zh-CN" altLang="en-US" dirty="0"/>
              <a:t> </a:t>
            </a:r>
            <a:r>
              <a:rPr kumimoji="1" lang="en-US" altLang="zh-CN" dirty="0"/>
              <a:t>transformer</a:t>
            </a:r>
            <a:r>
              <a:rPr kumimoji="1" lang="zh-CN" altLang="en-US" dirty="0"/>
              <a:t> </a:t>
            </a:r>
            <a:r>
              <a:rPr kumimoji="1" lang="en-US" altLang="zh-CN" dirty="0"/>
              <a:t>in</a:t>
            </a:r>
            <a:r>
              <a:rPr kumimoji="1" lang="zh-CN" altLang="en-US" dirty="0"/>
              <a:t> </a:t>
            </a:r>
            <a:r>
              <a:rPr kumimoji="1" lang="en-US" altLang="zh-CN" dirty="0"/>
              <a:t>bioinformatics</a:t>
            </a:r>
            <a:endParaRPr kumimoji="1" lang="zh-CN" altLang="en-US" dirty="0"/>
          </a:p>
        </p:txBody>
      </p:sp>
      <p:sp>
        <p:nvSpPr>
          <p:cNvPr id="4" name="文本占位符 3">
            <a:extLst>
              <a:ext uri="{FF2B5EF4-FFF2-40B4-BE49-F238E27FC236}">
                <a16:creationId xmlns:a16="http://schemas.microsoft.com/office/drawing/2014/main" id="{8F834339-7241-F3BD-7CE0-0ABD080F2672}"/>
              </a:ext>
            </a:extLst>
          </p:cNvPr>
          <p:cNvSpPr>
            <a:spLocks noGrp="1"/>
          </p:cNvSpPr>
          <p:nvPr>
            <p:ph type="body" sz="quarter" idx="14"/>
          </p:nvPr>
        </p:nvSpPr>
        <p:spPr/>
        <p:txBody>
          <a:bodyPr/>
          <a:lstStyle/>
          <a:p>
            <a:r>
              <a:rPr kumimoji="1" lang="en-US" altLang="zh-CN" dirty="0"/>
              <a:t>Transformers</a:t>
            </a:r>
            <a:endParaRPr kumimoji="1" lang="zh-CN" altLang="en-US" dirty="0"/>
          </a:p>
        </p:txBody>
      </p:sp>
      <p:sp>
        <p:nvSpPr>
          <p:cNvPr id="7" name="内容占位符 6">
            <a:extLst>
              <a:ext uri="{FF2B5EF4-FFF2-40B4-BE49-F238E27FC236}">
                <a16:creationId xmlns:a16="http://schemas.microsoft.com/office/drawing/2014/main" id="{4F8D5A92-64BB-16FA-D67D-28B9E7E6959E}"/>
              </a:ext>
            </a:extLst>
          </p:cNvPr>
          <p:cNvSpPr>
            <a:spLocks noGrp="1"/>
          </p:cNvSpPr>
          <p:nvPr>
            <p:ph sz="half" idx="13"/>
          </p:nvPr>
        </p:nvSpPr>
        <p:spPr/>
        <p:txBody>
          <a:bodyPr/>
          <a:lstStyle/>
          <a:p>
            <a:endParaRPr lang="zh-CN" altLang="en-US"/>
          </a:p>
        </p:txBody>
      </p:sp>
      <p:sp>
        <p:nvSpPr>
          <p:cNvPr id="3" name="文本框 2">
            <a:extLst>
              <a:ext uri="{FF2B5EF4-FFF2-40B4-BE49-F238E27FC236}">
                <a16:creationId xmlns:a16="http://schemas.microsoft.com/office/drawing/2014/main" id="{53ED7EFC-B25E-8459-316F-5E43479AACFB}"/>
              </a:ext>
            </a:extLst>
          </p:cNvPr>
          <p:cNvSpPr txBox="1"/>
          <p:nvPr/>
        </p:nvSpPr>
        <p:spPr>
          <a:xfrm>
            <a:off x="3557649" y="5875732"/>
            <a:ext cx="5076701" cy="369332"/>
          </a:xfrm>
          <a:prstGeom prst="rect">
            <a:avLst/>
          </a:prstGeom>
          <a:noFill/>
        </p:spPr>
        <p:txBody>
          <a:bodyPr wrap="square" rtlCol="0">
            <a:spAutoFit/>
          </a:bodyPr>
          <a:lstStyle/>
          <a:p>
            <a:pPr algn="ctr"/>
            <a:r>
              <a:rPr lang="en-US" altLang="zh-CN" dirty="0" err="1"/>
              <a:t>Szałata</a:t>
            </a:r>
            <a:r>
              <a:rPr kumimoji="1" lang="zh-CN" altLang="en-US" dirty="0"/>
              <a:t> </a:t>
            </a:r>
            <a:r>
              <a:rPr kumimoji="1" lang="en-US" altLang="zh-CN" dirty="0"/>
              <a:t>et</a:t>
            </a:r>
            <a:r>
              <a:rPr kumimoji="1" lang="zh-CN" altLang="en-US" dirty="0"/>
              <a:t> </a:t>
            </a:r>
            <a:r>
              <a:rPr kumimoji="1" lang="en-US" altLang="zh-CN" dirty="0"/>
              <a:t>al.,</a:t>
            </a:r>
            <a:r>
              <a:rPr kumimoji="1" lang="zh-CN" altLang="en-US" dirty="0"/>
              <a:t> </a:t>
            </a:r>
            <a:r>
              <a:rPr kumimoji="1" lang="en-US" altLang="zh-CN" b="1" dirty="0"/>
              <a:t>Nat.</a:t>
            </a:r>
            <a:r>
              <a:rPr kumimoji="1" lang="zh-CN" altLang="en-US" b="1" dirty="0"/>
              <a:t> </a:t>
            </a:r>
            <a:r>
              <a:rPr kumimoji="1" lang="en-US" altLang="zh-CN" b="1" dirty="0"/>
              <a:t>Methods</a:t>
            </a:r>
            <a:r>
              <a:rPr lang="en-US" altLang="zh-CN" dirty="0"/>
              <a:t>. 2024</a:t>
            </a:r>
            <a:endParaRPr kumimoji="1" lang="zh-CN" altLang="en-US" dirty="0"/>
          </a:p>
        </p:txBody>
      </p:sp>
      <p:pic>
        <p:nvPicPr>
          <p:cNvPr id="27652" name="Picture 4" descr="Fig. 5">
            <a:extLst>
              <a:ext uri="{FF2B5EF4-FFF2-40B4-BE49-F238E27FC236}">
                <a16:creationId xmlns:a16="http://schemas.microsoft.com/office/drawing/2014/main" id="{5903980A-8FE6-53DB-EE86-E4E419FF03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162" y="1152526"/>
            <a:ext cx="10889673" cy="4640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587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66222-AF5A-4E50-30B8-08A005D3B23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00F9AD4-1CC7-5EF9-17BD-6A27E7AAD6A7}"/>
              </a:ext>
            </a:extLst>
          </p:cNvPr>
          <p:cNvSpPr>
            <a:spLocks noGrp="1"/>
          </p:cNvSpPr>
          <p:nvPr>
            <p:ph type="title"/>
          </p:nvPr>
        </p:nvSpPr>
        <p:spPr/>
        <p:txBody>
          <a:bodyPr/>
          <a:lstStyle/>
          <a:p>
            <a:r>
              <a:rPr lang="en-US" altLang="zh-CN" dirty="0"/>
              <a:t>Graph</a:t>
            </a:r>
            <a:r>
              <a:rPr lang="zh-CN" altLang="en-US" dirty="0"/>
              <a:t> </a:t>
            </a:r>
            <a:r>
              <a:rPr lang="en-US" altLang="zh-CN" dirty="0"/>
              <a:t>Neural</a:t>
            </a:r>
            <a:r>
              <a:rPr lang="zh-CN" altLang="en-US" dirty="0"/>
              <a:t> </a:t>
            </a:r>
            <a:r>
              <a:rPr lang="en-US" altLang="zh-CN" dirty="0"/>
              <a:t>Networks</a:t>
            </a:r>
            <a:r>
              <a:rPr lang="zh-CN" altLang="en-US" dirty="0"/>
              <a:t> </a:t>
            </a:r>
            <a:r>
              <a:rPr lang="en-US" altLang="zh-CN" dirty="0"/>
              <a:t>(GNN)</a:t>
            </a:r>
            <a:endParaRPr kumimoji="1" lang="zh-CN" altLang="en-US" dirty="0"/>
          </a:p>
        </p:txBody>
      </p:sp>
      <p:sp>
        <p:nvSpPr>
          <p:cNvPr id="3" name="内容占位符 2">
            <a:extLst>
              <a:ext uri="{FF2B5EF4-FFF2-40B4-BE49-F238E27FC236}">
                <a16:creationId xmlns:a16="http://schemas.microsoft.com/office/drawing/2014/main" id="{818B1CB3-AC7C-D5DA-FB12-CB0F17099FD9}"/>
              </a:ext>
            </a:extLst>
          </p:cNvPr>
          <p:cNvSpPr>
            <a:spLocks noGrp="1"/>
          </p:cNvSpPr>
          <p:nvPr>
            <p:ph sz="half" idx="13"/>
          </p:nvPr>
        </p:nvSpPr>
        <p:spPr/>
        <p:txBody>
          <a:bodyPr/>
          <a:lstStyle/>
          <a:p>
            <a:endParaRPr kumimoji="1" lang="zh-CN" altLang="en-US"/>
          </a:p>
        </p:txBody>
      </p:sp>
      <p:sp>
        <p:nvSpPr>
          <p:cNvPr id="4" name="内容占位符 3">
            <a:extLst>
              <a:ext uri="{FF2B5EF4-FFF2-40B4-BE49-F238E27FC236}">
                <a16:creationId xmlns:a16="http://schemas.microsoft.com/office/drawing/2014/main" id="{42ABCCFE-FA60-962A-DED6-E648BC48D1DF}"/>
              </a:ext>
            </a:extLst>
          </p:cNvPr>
          <p:cNvSpPr>
            <a:spLocks noGrp="1"/>
          </p:cNvSpPr>
          <p:nvPr>
            <p:ph sz="quarter" idx="15"/>
          </p:nvPr>
        </p:nvSpPr>
        <p:spPr/>
        <p:txBody>
          <a:bodyPr/>
          <a:lstStyle/>
          <a:p>
            <a:endParaRPr kumimoji="1" lang="zh-CN" altLang="en-US"/>
          </a:p>
        </p:txBody>
      </p:sp>
      <p:sp>
        <p:nvSpPr>
          <p:cNvPr id="5" name="内容占位符 4">
            <a:extLst>
              <a:ext uri="{FF2B5EF4-FFF2-40B4-BE49-F238E27FC236}">
                <a16:creationId xmlns:a16="http://schemas.microsoft.com/office/drawing/2014/main" id="{6B104A38-08D1-430E-5302-3265B704969D}"/>
              </a:ext>
            </a:extLst>
          </p:cNvPr>
          <p:cNvSpPr>
            <a:spLocks noGrp="1"/>
          </p:cNvSpPr>
          <p:nvPr>
            <p:ph sz="quarter" idx="17"/>
          </p:nvPr>
        </p:nvSpPr>
        <p:spPr/>
        <p:txBody>
          <a:bodyPr/>
          <a:lstStyle/>
          <a:p>
            <a:endParaRPr kumimoji="1" lang="zh-CN" altLang="en-US"/>
          </a:p>
        </p:txBody>
      </p:sp>
      <p:sp>
        <p:nvSpPr>
          <p:cNvPr id="6" name="文本占位符 5">
            <a:extLst>
              <a:ext uri="{FF2B5EF4-FFF2-40B4-BE49-F238E27FC236}">
                <a16:creationId xmlns:a16="http://schemas.microsoft.com/office/drawing/2014/main" id="{CA3854A9-B02E-5289-9F3E-95AAC67E9164}"/>
              </a:ext>
            </a:extLst>
          </p:cNvPr>
          <p:cNvSpPr>
            <a:spLocks noGrp="1"/>
          </p:cNvSpPr>
          <p:nvPr>
            <p:ph type="body" sz="quarter" idx="14"/>
          </p:nvPr>
        </p:nvSpPr>
        <p:spPr/>
        <p:txBody>
          <a:bodyPr/>
          <a:lstStyle/>
          <a:p>
            <a:r>
              <a:rPr kumimoji="1" lang="en-US" altLang="zh-CN" dirty="0"/>
              <a:t>GNN</a:t>
            </a:r>
            <a:endParaRPr kumimoji="1" lang="zh-CN" altLang="en-US" dirty="0"/>
          </a:p>
        </p:txBody>
      </p:sp>
    </p:spTree>
    <p:extLst>
      <p:ext uri="{BB962C8B-B14F-4D97-AF65-F5344CB8AC3E}">
        <p14:creationId xmlns:p14="http://schemas.microsoft.com/office/powerpoint/2010/main" val="3903671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E6730-588D-F2D6-F4B9-93A04E7404D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4876DB3-B6DA-59B3-BE9F-27C74872979C}"/>
              </a:ext>
            </a:extLst>
          </p:cNvPr>
          <p:cNvSpPr>
            <a:spLocks noGrp="1"/>
          </p:cNvSpPr>
          <p:nvPr>
            <p:ph type="title"/>
          </p:nvPr>
        </p:nvSpPr>
        <p:spPr/>
        <p:txBody>
          <a:bodyPr>
            <a:normAutofit/>
          </a:bodyPr>
          <a:lstStyle/>
          <a:p>
            <a:r>
              <a:rPr kumimoji="1" lang="en-US" altLang="zh-CN" dirty="0"/>
              <a:t>Some</a:t>
            </a:r>
            <a:r>
              <a:rPr kumimoji="1" lang="zh-CN" altLang="en-US" dirty="0"/>
              <a:t> </a:t>
            </a:r>
            <a:r>
              <a:rPr kumimoji="1" lang="en-US" altLang="zh-CN" dirty="0"/>
              <a:t>real-world</a:t>
            </a:r>
            <a:r>
              <a:rPr kumimoji="1" lang="zh-CN" altLang="en-US" dirty="0"/>
              <a:t> </a:t>
            </a:r>
            <a:r>
              <a:rPr kumimoji="1" lang="en-US" altLang="zh-CN" dirty="0"/>
              <a:t>data</a:t>
            </a:r>
            <a:r>
              <a:rPr kumimoji="1" lang="zh-CN" altLang="en-US" dirty="0"/>
              <a:t> </a:t>
            </a:r>
            <a:r>
              <a:rPr kumimoji="1" lang="en-US" altLang="zh-CN" dirty="0"/>
              <a:t>exists</a:t>
            </a:r>
            <a:r>
              <a:rPr kumimoji="1" lang="zh-CN" altLang="en-US" dirty="0"/>
              <a:t> </a:t>
            </a:r>
            <a:r>
              <a:rPr kumimoji="1" lang="en-US" altLang="zh-CN" dirty="0"/>
              <a:t>as</a:t>
            </a:r>
            <a:r>
              <a:rPr kumimoji="1" lang="zh-CN" altLang="en-US" dirty="0"/>
              <a:t> </a:t>
            </a:r>
            <a:r>
              <a:rPr kumimoji="1" lang="en-US" altLang="zh-CN" dirty="0"/>
              <a:t>networks</a:t>
            </a:r>
            <a:endParaRPr kumimoji="1" lang="zh-CN" altLang="en-US" dirty="0"/>
          </a:p>
        </p:txBody>
      </p:sp>
      <p:sp>
        <p:nvSpPr>
          <p:cNvPr id="4" name="文本占位符 3">
            <a:extLst>
              <a:ext uri="{FF2B5EF4-FFF2-40B4-BE49-F238E27FC236}">
                <a16:creationId xmlns:a16="http://schemas.microsoft.com/office/drawing/2014/main" id="{BB5F9AC0-66CF-F472-C213-F2916DB4010B}"/>
              </a:ext>
            </a:extLst>
          </p:cNvPr>
          <p:cNvSpPr>
            <a:spLocks noGrp="1"/>
          </p:cNvSpPr>
          <p:nvPr>
            <p:ph type="body" sz="quarter" idx="14"/>
          </p:nvPr>
        </p:nvSpPr>
        <p:spPr/>
        <p:txBody>
          <a:bodyPr/>
          <a:lstStyle/>
          <a:p>
            <a:r>
              <a:rPr kumimoji="1" lang="en-US" altLang="zh-CN" dirty="0"/>
              <a:t>GNN</a:t>
            </a:r>
            <a:endParaRPr kumimoji="1" lang="zh-CN" altLang="en-US" dirty="0"/>
          </a:p>
        </p:txBody>
      </p:sp>
      <p:sp>
        <p:nvSpPr>
          <p:cNvPr id="6" name="内容占位符 5">
            <a:extLst>
              <a:ext uri="{FF2B5EF4-FFF2-40B4-BE49-F238E27FC236}">
                <a16:creationId xmlns:a16="http://schemas.microsoft.com/office/drawing/2014/main" id="{E663C98C-7336-9093-CA5F-7C3D0BA33EC6}"/>
              </a:ext>
            </a:extLst>
          </p:cNvPr>
          <p:cNvSpPr>
            <a:spLocks noGrp="1"/>
          </p:cNvSpPr>
          <p:nvPr>
            <p:ph sz="half" idx="13"/>
          </p:nvPr>
        </p:nvSpPr>
        <p:spPr/>
        <p:txBody>
          <a:bodyPr/>
          <a:lstStyle/>
          <a:p>
            <a:endParaRPr lang="zh-CN" altLang="en-US" dirty="0"/>
          </a:p>
        </p:txBody>
      </p:sp>
      <p:pic>
        <p:nvPicPr>
          <p:cNvPr id="28674" name="Picture 2" descr="Visualization of citation networks.">
            <a:extLst>
              <a:ext uri="{FF2B5EF4-FFF2-40B4-BE49-F238E27FC236}">
                <a16:creationId xmlns:a16="http://schemas.microsoft.com/office/drawing/2014/main" id="{7DCFF414-F45D-57B8-B362-BA48E6E2D9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649"/>
          <a:stretch>
            <a:fillRect/>
          </a:stretch>
        </p:blipFill>
        <p:spPr bwMode="auto">
          <a:xfrm>
            <a:off x="371475" y="1816925"/>
            <a:ext cx="6502335" cy="3978234"/>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descr="Graphical depiction of a molecule representation as a molecular graph ...">
            <a:extLst>
              <a:ext uri="{FF2B5EF4-FFF2-40B4-BE49-F238E27FC236}">
                <a16:creationId xmlns:a16="http://schemas.microsoft.com/office/drawing/2014/main" id="{C5CAEA73-2DA8-AFF4-225C-EC78B790CC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5716" y="1406904"/>
            <a:ext cx="4882903" cy="2022096"/>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a:extLst>
              <a:ext uri="{FF2B5EF4-FFF2-40B4-BE49-F238E27FC236}">
                <a16:creationId xmlns:a16="http://schemas.microsoft.com/office/drawing/2014/main" id="{BE2B506E-F8B5-7A6B-3C25-7A4C550D21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1327" y="3683378"/>
            <a:ext cx="4039613" cy="2371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783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3D154-1008-90EF-3B41-F742692C383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E281E5B-EAC1-C890-BE0C-2A7298485D9A}"/>
              </a:ext>
            </a:extLst>
          </p:cNvPr>
          <p:cNvSpPr>
            <a:spLocks noGrp="1"/>
          </p:cNvSpPr>
          <p:nvPr>
            <p:ph type="title"/>
          </p:nvPr>
        </p:nvSpPr>
        <p:spPr/>
        <p:txBody>
          <a:bodyPr>
            <a:normAutofit/>
          </a:bodyPr>
          <a:lstStyle/>
          <a:p>
            <a:r>
              <a:rPr kumimoji="1" lang="en-US" altLang="zh-CN" dirty="0"/>
              <a:t>CNN</a:t>
            </a:r>
            <a:r>
              <a:rPr kumimoji="1" lang="zh-CN" altLang="en-US" dirty="0"/>
              <a:t> </a:t>
            </a:r>
            <a:r>
              <a:rPr kumimoji="1" lang="en-US" altLang="zh-CN" dirty="0"/>
              <a:t>is</a:t>
            </a:r>
            <a:r>
              <a:rPr kumimoji="1" lang="zh-CN" altLang="en-US" dirty="0"/>
              <a:t> </a:t>
            </a:r>
            <a:r>
              <a:rPr kumimoji="1" lang="en-US" altLang="zh-CN" dirty="0"/>
              <a:t>actually</a:t>
            </a:r>
            <a:r>
              <a:rPr kumimoji="1" lang="zh-CN" altLang="en-US" dirty="0"/>
              <a:t> </a:t>
            </a:r>
            <a:r>
              <a:rPr kumimoji="1" lang="en-US" altLang="zh-CN" dirty="0"/>
              <a:t>a</a:t>
            </a:r>
            <a:r>
              <a:rPr kumimoji="1" lang="zh-CN" altLang="en-US" dirty="0"/>
              <a:t> </a:t>
            </a:r>
            <a:r>
              <a:rPr kumimoji="1" lang="en-US" altLang="zh-CN" dirty="0"/>
              <a:t>special</a:t>
            </a:r>
            <a:r>
              <a:rPr kumimoji="1" lang="zh-CN" altLang="en-US" dirty="0"/>
              <a:t> </a:t>
            </a:r>
            <a:r>
              <a:rPr kumimoji="1" lang="en-US" altLang="zh-CN" dirty="0"/>
              <a:t>form</a:t>
            </a:r>
            <a:r>
              <a:rPr kumimoji="1" lang="zh-CN" altLang="en-US" dirty="0"/>
              <a:t> </a:t>
            </a:r>
            <a:r>
              <a:rPr kumimoji="1" lang="en-US" altLang="zh-CN" dirty="0"/>
              <a:t>of</a:t>
            </a:r>
            <a:r>
              <a:rPr kumimoji="1" lang="zh-CN" altLang="en-US" dirty="0"/>
              <a:t> </a:t>
            </a:r>
            <a:r>
              <a:rPr kumimoji="1" lang="en-US" altLang="zh-CN" dirty="0"/>
              <a:t>GNN</a:t>
            </a:r>
            <a:endParaRPr kumimoji="1" lang="zh-CN" altLang="en-US" dirty="0"/>
          </a:p>
        </p:txBody>
      </p:sp>
      <p:sp>
        <p:nvSpPr>
          <p:cNvPr id="4" name="文本占位符 3">
            <a:extLst>
              <a:ext uri="{FF2B5EF4-FFF2-40B4-BE49-F238E27FC236}">
                <a16:creationId xmlns:a16="http://schemas.microsoft.com/office/drawing/2014/main" id="{9234D0C0-DE37-9B27-DB96-9FA79C17806E}"/>
              </a:ext>
            </a:extLst>
          </p:cNvPr>
          <p:cNvSpPr>
            <a:spLocks noGrp="1"/>
          </p:cNvSpPr>
          <p:nvPr>
            <p:ph type="body" sz="quarter" idx="14"/>
          </p:nvPr>
        </p:nvSpPr>
        <p:spPr/>
        <p:txBody>
          <a:bodyPr/>
          <a:lstStyle/>
          <a:p>
            <a:r>
              <a:rPr kumimoji="1" lang="en-US" altLang="zh-CN" dirty="0"/>
              <a:t>GNN</a:t>
            </a:r>
            <a:endParaRPr kumimoji="1" lang="zh-CN" altLang="en-US" dirty="0"/>
          </a:p>
        </p:txBody>
      </p:sp>
      <p:sp>
        <p:nvSpPr>
          <p:cNvPr id="6" name="内容占位符 5">
            <a:extLst>
              <a:ext uri="{FF2B5EF4-FFF2-40B4-BE49-F238E27FC236}">
                <a16:creationId xmlns:a16="http://schemas.microsoft.com/office/drawing/2014/main" id="{3D8934B7-699C-7773-13C3-B36CC347C8F3}"/>
              </a:ext>
            </a:extLst>
          </p:cNvPr>
          <p:cNvSpPr>
            <a:spLocks noGrp="1"/>
          </p:cNvSpPr>
          <p:nvPr>
            <p:ph sz="half" idx="13"/>
          </p:nvPr>
        </p:nvSpPr>
        <p:spPr/>
        <p:txBody>
          <a:bodyPr/>
          <a:lstStyle/>
          <a:p>
            <a:endParaRPr lang="zh-CN" altLang="en-US" dirty="0"/>
          </a:p>
        </p:txBody>
      </p:sp>
      <p:pic>
        <p:nvPicPr>
          <p:cNvPr id="29698" name="Picture 2" descr="Comparison of CNN and graph neural network (GNN). CNN is applied to a ...">
            <a:extLst>
              <a:ext uri="{FF2B5EF4-FFF2-40B4-BE49-F238E27FC236}">
                <a16:creationId xmlns:a16="http://schemas.microsoft.com/office/drawing/2014/main" id="{7EDA2EE3-17F3-0B07-70B1-DD277E495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296" y="1649185"/>
            <a:ext cx="7811408" cy="3559629"/>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940DE16D-D0A5-C096-7E85-A2F7BEDAC6E3}"/>
              </a:ext>
            </a:extLst>
          </p:cNvPr>
          <p:cNvSpPr txBox="1"/>
          <p:nvPr/>
        </p:nvSpPr>
        <p:spPr>
          <a:xfrm>
            <a:off x="2696817" y="5755835"/>
            <a:ext cx="6798366" cy="646331"/>
          </a:xfrm>
          <a:prstGeom prst="rect">
            <a:avLst/>
          </a:prstGeom>
          <a:noFill/>
        </p:spPr>
        <p:txBody>
          <a:bodyPr wrap="square">
            <a:spAutoFit/>
          </a:bodyPr>
          <a:lstStyle/>
          <a:p>
            <a:r>
              <a:rPr lang="zh-CN" altLang="en-US" dirty="0"/>
              <a:t>https://www.researchgate.net/publication/343821039_A_Survey_on_Deep_Learning-Based_Vehicular_Communication_Applications</a:t>
            </a:r>
          </a:p>
        </p:txBody>
      </p:sp>
    </p:spTree>
    <p:extLst>
      <p:ext uri="{BB962C8B-B14F-4D97-AF65-F5344CB8AC3E}">
        <p14:creationId xmlns:p14="http://schemas.microsoft.com/office/powerpoint/2010/main" val="2047481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2EB39-7B34-CACB-2538-5F3B576C0EB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07985902-9324-6F1A-44CC-B2C748067FA7}"/>
              </a:ext>
            </a:extLst>
          </p:cNvPr>
          <p:cNvSpPr>
            <a:spLocks noGrp="1"/>
          </p:cNvSpPr>
          <p:nvPr>
            <p:ph type="title"/>
          </p:nvPr>
        </p:nvSpPr>
        <p:spPr/>
        <p:txBody>
          <a:bodyPr>
            <a:normAutofit/>
          </a:bodyPr>
          <a:lstStyle/>
          <a:p>
            <a:r>
              <a:rPr kumimoji="1" lang="en-US" altLang="zh-CN" dirty="0"/>
              <a:t>Design</a:t>
            </a:r>
            <a:r>
              <a:rPr kumimoji="1" lang="zh-CN" altLang="en-US" dirty="0"/>
              <a:t> </a:t>
            </a:r>
            <a:r>
              <a:rPr kumimoji="1" lang="en-US" altLang="zh-CN" dirty="0"/>
              <a:t>a</a:t>
            </a:r>
            <a:r>
              <a:rPr kumimoji="1" lang="zh-CN" altLang="en-US" dirty="0"/>
              <a:t> </a:t>
            </a:r>
            <a:r>
              <a:rPr kumimoji="1" lang="en-US" altLang="zh-CN" dirty="0"/>
              <a:t>new</a:t>
            </a:r>
            <a:r>
              <a:rPr kumimoji="1" lang="zh-CN" altLang="en-US" dirty="0"/>
              <a:t> </a:t>
            </a:r>
            <a:r>
              <a:rPr kumimoji="1" lang="en-US" altLang="zh-CN" dirty="0"/>
              <a:t>convolution</a:t>
            </a:r>
            <a:r>
              <a:rPr kumimoji="1" lang="zh-CN" altLang="en-US" dirty="0"/>
              <a:t> </a:t>
            </a:r>
            <a:r>
              <a:rPr kumimoji="1" lang="en-US" altLang="zh-CN" dirty="0"/>
              <a:t>layer</a:t>
            </a:r>
            <a:r>
              <a:rPr kumimoji="1" lang="zh-CN" altLang="en-US" dirty="0"/>
              <a:t> </a:t>
            </a:r>
            <a:r>
              <a:rPr kumimoji="1" lang="en-US" altLang="zh-CN" dirty="0"/>
              <a:t>for</a:t>
            </a:r>
            <a:r>
              <a:rPr kumimoji="1" lang="zh-CN" altLang="en-US" dirty="0"/>
              <a:t> </a:t>
            </a:r>
            <a:r>
              <a:rPr kumimoji="1" lang="en-US" altLang="zh-CN" dirty="0"/>
              <a:t>graphs</a:t>
            </a:r>
            <a:endParaRPr kumimoji="1" lang="zh-CN" altLang="en-US" dirty="0"/>
          </a:p>
        </p:txBody>
      </p:sp>
      <p:sp>
        <p:nvSpPr>
          <p:cNvPr id="4" name="文本占位符 3">
            <a:extLst>
              <a:ext uri="{FF2B5EF4-FFF2-40B4-BE49-F238E27FC236}">
                <a16:creationId xmlns:a16="http://schemas.microsoft.com/office/drawing/2014/main" id="{E3EBB2A4-4D8B-206E-EB1C-9E9A928394CF}"/>
              </a:ext>
            </a:extLst>
          </p:cNvPr>
          <p:cNvSpPr>
            <a:spLocks noGrp="1"/>
          </p:cNvSpPr>
          <p:nvPr>
            <p:ph type="body" sz="quarter" idx="14"/>
          </p:nvPr>
        </p:nvSpPr>
        <p:spPr/>
        <p:txBody>
          <a:bodyPr/>
          <a:lstStyle/>
          <a:p>
            <a:r>
              <a:rPr kumimoji="1" lang="en-US" altLang="zh-CN" dirty="0"/>
              <a:t>GNN</a:t>
            </a:r>
            <a:endParaRPr kumimoji="1" lang="zh-CN" altLang="en-US" dirty="0"/>
          </a:p>
        </p:txBody>
      </p:sp>
      <p:sp>
        <p:nvSpPr>
          <p:cNvPr id="6" name="内容占位符 5">
            <a:extLst>
              <a:ext uri="{FF2B5EF4-FFF2-40B4-BE49-F238E27FC236}">
                <a16:creationId xmlns:a16="http://schemas.microsoft.com/office/drawing/2014/main" id="{4C2A0864-DDBA-43B9-6658-A74B36D2D854}"/>
              </a:ext>
            </a:extLst>
          </p:cNvPr>
          <p:cNvSpPr>
            <a:spLocks noGrp="1"/>
          </p:cNvSpPr>
          <p:nvPr>
            <p:ph sz="half" idx="13"/>
          </p:nvPr>
        </p:nvSpPr>
        <p:spPr/>
        <p:txBody>
          <a:bodyPr/>
          <a:lstStyle/>
          <a:p>
            <a:endParaRPr lang="zh-CN" altLang="en-US" dirty="0"/>
          </a:p>
        </p:txBody>
      </p:sp>
      <p:pic>
        <p:nvPicPr>
          <p:cNvPr id="3" name="Picture 6" descr="https://miro.medium.com/max/998/1*7gTYWMdCajX75IVuC60W5g.png">
            <a:extLst>
              <a:ext uri="{FF2B5EF4-FFF2-40B4-BE49-F238E27FC236}">
                <a16:creationId xmlns:a16="http://schemas.microsoft.com/office/drawing/2014/main" id="{D065C9E3-E115-58D6-A2E0-4E573D3296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8025" y="1423616"/>
            <a:ext cx="9575949" cy="4010768"/>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3992FD8E-7E52-4838-89D8-5CC4643DEF63}"/>
              </a:ext>
            </a:extLst>
          </p:cNvPr>
          <p:cNvSpPr txBox="1"/>
          <p:nvPr/>
        </p:nvSpPr>
        <p:spPr>
          <a:xfrm>
            <a:off x="3024808" y="5705474"/>
            <a:ext cx="6142382" cy="646331"/>
          </a:xfrm>
          <a:prstGeom prst="rect">
            <a:avLst/>
          </a:prstGeom>
          <a:noFill/>
        </p:spPr>
        <p:txBody>
          <a:bodyPr wrap="square">
            <a:spAutoFit/>
          </a:bodyPr>
          <a:lstStyle/>
          <a:p>
            <a:r>
              <a:rPr lang="zh-CN" altLang="en-US" dirty="0"/>
              <a:t>https://ichi.pro/setsumei-kanona-gurafunyu-rarunettowa-ku-ni-mukete-76922387246544</a:t>
            </a:r>
          </a:p>
        </p:txBody>
      </p:sp>
    </p:spTree>
    <p:extLst>
      <p:ext uri="{BB962C8B-B14F-4D97-AF65-F5344CB8AC3E}">
        <p14:creationId xmlns:p14="http://schemas.microsoft.com/office/powerpoint/2010/main" val="2829059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D2FE3-A277-EFF9-CE19-042804B148F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910B429-820E-97B4-3AE5-89CE48BC2F29}"/>
              </a:ext>
            </a:extLst>
          </p:cNvPr>
          <p:cNvSpPr>
            <a:spLocks noGrp="1"/>
          </p:cNvSpPr>
          <p:nvPr>
            <p:ph type="title"/>
          </p:nvPr>
        </p:nvSpPr>
        <p:spPr/>
        <p:txBody>
          <a:bodyPr>
            <a:normAutofit/>
          </a:bodyPr>
          <a:lstStyle/>
          <a:p>
            <a:r>
              <a:rPr kumimoji="1" lang="en-US" altLang="zh-CN" dirty="0"/>
              <a:t>Convolution</a:t>
            </a:r>
            <a:r>
              <a:rPr kumimoji="1" lang="zh-CN" altLang="en-US" dirty="0"/>
              <a:t> </a:t>
            </a:r>
            <a:r>
              <a:rPr kumimoji="1" lang="en-US" altLang="zh-CN" dirty="0"/>
              <a:t>through</a:t>
            </a:r>
            <a:r>
              <a:rPr kumimoji="1" lang="zh-CN" altLang="en-US" dirty="0"/>
              <a:t> </a:t>
            </a:r>
            <a:r>
              <a:rPr kumimoji="1" lang="en-US" altLang="zh-CN" dirty="0"/>
              <a:t>aggregation</a:t>
            </a:r>
            <a:endParaRPr kumimoji="1" lang="zh-CN" altLang="en-US" dirty="0"/>
          </a:p>
        </p:txBody>
      </p:sp>
      <p:sp>
        <p:nvSpPr>
          <p:cNvPr id="4" name="文本占位符 3">
            <a:extLst>
              <a:ext uri="{FF2B5EF4-FFF2-40B4-BE49-F238E27FC236}">
                <a16:creationId xmlns:a16="http://schemas.microsoft.com/office/drawing/2014/main" id="{C43A9913-EC78-3B65-E2A3-68A847080D40}"/>
              </a:ext>
            </a:extLst>
          </p:cNvPr>
          <p:cNvSpPr>
            <a:spLocks noGrp="1"/>
          </p:cNvSpPr>
          <p:nvPr>
            <p:ph type="body" sz="quarter" idx="14"/>
          </p:nvPr>
        </p:nvSpPr>
        <p:spPr/>
        <p:txBody>
          <a:bodyPr/>
          <a:lstStyle/>
          <a:p>
            <a:r>
              <a:rPr kumimoji="1" lang="en-US" altLang="zh-CN" dirty="0"/>
              <a:t>GNN</a:t>
            </a:r>
            <a:endParaRPr kumimoji="1" lang="zh-CN" altLang="en-US" dirty="0"/>
          </a:p>
        </p:txBody>
      </p:sp>
      <p:sp>
        <p:nvSpPr>
          <p:cNvPr id="6" name="内容占位符 5">
            <a:extLst>
              <a:ext uri="{FF2B5EF4-FFF2-40B4-BE49-F238E27FC236}">
                <a16:creationId xmlns:a16="http://schemas.microsoft.com/office/drawing/2014/main" id="{97E1AAE4-4989-DC95-AFA8-5981E8CE0E3F}"/>
              </a:ext>
            </a:extLst>
          </p:cNvPr>
          <p:cNvSpPr>
            <a:spLocks noGrp="1"/>
          </p:cNvSpPr>
          <p:nvPr>
            <p:ph sz="half" idx="13"/>
          </p:nvPr>
        </p:nvSpPr>
        <p:spPr/>
        <p:txBody>
          <a:bodyPr/>
          <a:lstStyle/>
          <a:p>
            <a:endParaRPr lang="zh-CN" altLang="en-US" dirty="0"/>
          </a:p>
        </p:txBody>
      </p:sp>
      <p:pic>
        <p:nvPicPr>
          <p:cNvPr id="5" name="Picture 3">
            <a:extLst>
              <a:ext uri="{FF2B5EF4-FFF2-40B4-BE49-F238E27FC236}">
                <a16:creationId xmlns:a16="http://schemas.microsoft.com/office/drawing/2014/main" id="{D0080A93-F4C0-AFEE-F5B7-B77B37AFCA2E}"/>
              </a:ext>
            </a:extLst>
          </p:cNvPr>
          <p:cNvPicPr>
            <a:picLocks noChangeAspect="1"/>
          </p:cNvPicPr>
          <p:nvPr/>
        </p:nvPicPr>
        <p:blipFill>
          <a:blip r:embed="rId3"/>
          <a:stretch>
            <a:fillRect/>
          </a:stretch>
        </p:blipFill>
        <p:spPr>
          <a:xfrm>
            <a:off x="1367642" y="1378340"/>
            <a:ext cx="8839200" cy="2882900"/>
          </a:xfrm>
          <a:prstGeom prst="rect">
            <a:avLst/>
          </a:prstGeom>
        </p:spPr>
      </p:pic>
      <p:pic>
        <p:nvPicPr>
          <p:cNvPr id="7" name="Picture 4">
            <a:extLst>
              <a:ext uri="{FF2B5EF4-FFF2-40B4-BE49-F238E27FC236}">
                <a16:creationId xmlns:a16="http://schemas.microsoft.com/office/drawing/2014/main" id="{2A696B0F-CB26-1CFD-A5FD-DC75D55CEF1C}"/>
              </a:ext>
            </a:extLst>
          </p:cNvPr>
          <p:cNvPicPr>
            <a:picLocks noChangeAspect="1"/>
          </p:cNvPicPr>
          <p:nvPr/>
        </p:nvPicPr>
        <p:blipFill>
          <a:blip r:embed="rId4"/>
          <a:stretch>
            <a:fillRect/>
          </a:stretch>
        </p:blipFill>
        <p:spPr>
          <a:xfrm>
            <a:off x="2402692" y="4373932"/>
            <a:ext cx="6769100" cy="1104900"/>
          </a:xfrm>
          <a:prstGeom prst="rect">
            <a:avLst/>
          </a:prstGeom>
        </p:spPr>
      </p:pic>
      <p:sp>
        <p:nvSpPr>
          <p:cNvPr id="8" name="文本框 7">
            <a:extLst>
              <a:ext uri="{FF2B5EF4-FFF2-40B4-BE49-F238E27FC236}">
                <a16:creationId xmlns:a16="http://schemas.microsoft.com/office/drawing/2014/main" id="{1A01805C-470C-FC81-2AF8-9597FA3819AC}"/>
              </a:ext>
            </a:extLst>
          </p:cNvPr>
          <p:cNvSpPr txBox="1"/>
          <p:nvPr/>
        </p:nvSpPr>
        <p:spPr>
          <a:xfrm>
            <a:off x="2965173" y="5522310"/>
            <a:ext cx="6261653" cy="923330"/>
          </a:xfrm>
          <a:prstGeom prst="rect">
            <a:avLst/>
          </a:prstGeom>
          <a:noFill/>
        </p:spPr>
        <p:txBody>
          <a:bodyPr wrap="square">
            <a:spAutoFit/>
          </a:bodyPr>
          <a:lstStyle/>
          <a:p>
            <a:r>
              <a:rPr lang="zh-CN" altLang="en-US" dirty="0"/>
              <a:t>https://www.researchgate.net/publication/364071895_An_Integer_Programming_Approach_Reinforced_by_a_Message-passing_Procedure_for_Detecting_Dense_Attributed_Subgraphs</a:t>
            </a:r>
          </a:p>
        </p:txBody>
      </p:sp>
    </p:spTree>
    <p:extLst>
      <p:ext uri="{BB962C8B-B14F-4D97-AF65-F5344CB8AC3E}">
        <p14:creationId xmlns:p14="http://schemas.microsoft.com/office/powerpoint/2010/main" val="1344016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30B16-139C-34EB-4AEA-F3A0FFB0A70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D1BE3F6-7870-4513-47AA-4274D68641D4}"/>
              </a:ext>
            </a:extLst>
          </p:cNvPr>
          <p:cNvSpPr>
            <a:spLocks noGrp="1"/>
          </p:cNvSpPr>
          <p:nvPr>
            <p:ph type="title"/>
          </p:nvPr>
        </p:nvSpPr>
        <p:spPr/>
        <p:txBody>
          <a:bodyPr>
            <a:normAutofit/>
          </a:bodyPr>
          <a:lstStyle/>
          <a:p>
            <a:r>
              <a:rPr kumimoji="1" lang="en-US" altLang="zh-CN" dirty="0"/>
              <a:t>Graph</a:t>
            </a:r>
            <a:r>
              <a:rPr kumimoji="1" lang="zh-CN" altLang="en-US" dirty="0"/>
              <a:t> </a:t>
            </a:r>
            <a:r>
              <a:rPr kumimoji="1" lang="en-US" altLang="zh-CN" dirty="0"/>
              <a:t>attention</a:t>
            </a:r>
            <a:r>
              <a:rPr kumimoji="1" lang="zh-CN" altLang="en-US" dirty="0"/>
              <a:t> </a:t>
            </a:r>
            <a:r>
              <a:rPr kumimoji="1" lang="en-US" altLang="zh-CN" dirty="0"/>
              <a:t>in</a:t>
            </a:r>
            <a:r>
              <a:rPr kumimoji="1" lang="zh-CN" altLang="en-US" dirty="0"/>
              <a:t> </a:t>
            </a:r>
            <a:r>
              <a:rPr kumimoji="1" lang="en-US" altLang="zh-CN" dirty="0"/>
              <a:t>aggregation</a:t>
            </a:r>
            <a:endParaRPr kumimoji="1" lang="zh-CN" altLang="en-US" dirty="0"/>
          </a:p>
        </p:txBody>
      </p:sp>
      <p:sp>
        <p:nvSpPr>
          <p:cNvPr id="4" name="文本占位符 3">
            <a:extLst>
              <a:ext uri="{FF2B5EF4-FFF2-40B4-BE49-F238E27FC236}">
                <a16:creationId xmlns:a16="http://schemas.microsoft.com/office/drawing/2014/main" id="{EDF41960-F9A6-976F-FEE1-0299E6F13123}"/>
              </a:ext>
            </a:extLst>
          </p:cNvPr>
          <p:cNvSpPr>
            <a:spLocks noGrp="1"/>
          </p:cNvSpPr>
          <p:nvPr>
            <p:ph type="body" sz="quarter" idx="14"/>
          </p:nvPr>
        </p:nvSpPr>
        <p:spPr/>
        <p:txBody>
          <a:bodyPr/>
          <a:lstStyle/>
          <a:p>
            <a:r>
              <a:rPr kumimoji="1" lang="en-US" altLang="zh-CN" dirty="0"/>
              <a:t>GNN</a:t>
            </a:r>
            <a:endParaRPr kumimoji="1" lang="zh-CN" altLang="en-US" dirty="0"/>
          </a:p>
        </p:txBody>
      </p:sp>
      <p:sp>
        <p:nvSpPr>
          <p:cNvPr id="6" name="内容占位符 5">
            <a:extLst>
              <a:ext uri="{FF2B5EF4-FFF2-40B4-BE49-F238E27FC236}">
                <a16:creationId xmlns:a16="http://schemas.microsoft.com/office/drawing/2014/main" id="{9EE2FF5E-6A09-5B2C-3783-4D15A382544B}"/>
              </a:ext>
            </a:extLst>
          </p:cNvPr>
          <p:cNvSpPr>
            <a:spLocks noGrp="1"/>
          </p:cNvSpPr>
          <p:nvPr>
            <p:ph sz="half" idx="13"/>
          </p:nvPr>
        </p:nvSpPr>
        <p:spPr/>
        <p:txBody>
          <a:bodyPr/>
          <a:lstStyle/>
          <a:p>
            <a:r>
              <a:rPr lang="en-US" altLang="zh-CN" dirty="0"/>
              <a:t>We</a:t>
            </a:r>
            <a:r>
              <a:rPr lang="zh-CN" altLang="en-US" dirty="0"/>
              <a:t> </a:t>
            </a:r>
            <a:r>
              <a:rPr lang="en-US" altLang="zh-CN" dirty="0"/>
              <a:t>can</a:t>
            </a:r>
            <a:r>
              <a:rPr lang="zh-CN" altLang="en-US" dirty="0"/>
              <a:t> </a:t>
            </a:r>
            <a:r>
              <a:rPr lang="en-US" altLang="zh-CN" dirty="0"/>
              <a:t>also</a:t>
            </a:r>
            <a:r>
              <a:rPr lang="zh-CN" altLang="en-US" dirty="0"/>
              <a:t> </a:t>
            </a:r>
            <a:r>
              <a:rPr lang="en-US" altLang="zh-CN" dirty="0"/>
              <a:t>apply</a:t>
            </a:r>
            <a:r>
              <a:rPr lang="zh-CN" altLang="en-US" dirty="0"/>
              <a:t> </a:t>
            </a:r>
            <a:r>
              <a:rPr lang="en-US" altLang="zh-CN" dirty="0"/>
              <a:t>attention</a:t>
            </a:r>
            <a:r>
              <a:rPr lang="zh-CN" altLang="en-US" dirty="0"/>
              <a:t> </a:t>
            </a:r>
            <a:r>
              <a:rPr lang="en-US" altLang="zh-CN" dirty="0"/>
              <a:t>mechanism</a:t>
            </a:r>
            <a:r>
              <a:rPr lang="zh-CN" altLang="en-US" dirty="0"/>
              <a:t> </a:t>
            </a:r>
            <a:r>
              <a:rPr lang="en-US" altLang="zh-CN" dirty="0"/>
              <a:t>to</a:t>
            </a:r>
            <a:r>
              <a:rPr lang="zh-CN" altLang="en-US" dirty="0"/>
              <a:t> </a:t>
            </a:r>
            <a:r>
              <a:rPr lang="en-US" altLang="zh-CN" dirty="0"/>
              <a:t>the</a:t>
            </a:r>
            <a:r>
              <a:rPr lang="zh-CN" altLang="en-US" dirty="0"/>
              <a:t> </a:t>
            </a:r>
            <a:r>
              <a:rPr lang="en-US" altLang="zh-CN" dirty="0"/>
              <a:t>mean</a:t>
            </a:r>
            <a:r>
              <a:rPr lang="zh-CN" altLang="en-US" dirty="0"/>
              <a:t> </a:t>
            </a:r>
            <a:r>
              <a:rPr lang="en-US" altLang="zh-CN" dirty="0"/>
              <a:t>function</a:t>
            </a:r>
            <a:r>
              <a:rPr lang="zh-CN" altLang="en-US" dirty="0"/>
              <a:t> </a:t>
            </a:r>
            <a:r>
              <a:rPr lang="en-US" altLang="zh-CN" dirty="0"/>
              <a:t>used</a:t>
            </a:r>
            <a:r>
              <a:rPr lang="zh-CN" altLang="en-US" dirty="0"/>
              <a:t> </a:t>
            </a:r>
            <a:r>
              <a:rPr lang="en-US" altLang="zh-CN" dirty="0"/>
              <a:t>to</a:t>
            </a:r>
            <a:r>
              <a:rPr lang="zh-CN" altLang="en-US" dirty="0"/>
              <a:t> </a:t>
            </a:r>
            <a:r>
              <a:rPr lang="en-US" altLang="zh-CN" dirty="0"/>
              <a:t>aggregate</a:t>
            </a:r>
            <a:r>
              <a:rPr lang="zh-CN" altLang="en-US" dirty="0"/>
              <a:t> </a:t>
            </a:r>
            <a:r>
              <a:rPr lang="en-US" altLang="zh-CN" dirty="0"/>
              <a:t>neighboring</a:t>
            </a:r>
            <a:r>
              <a:rPr lang="zh-CN" altLang="en-US" dirty="0"/>
              <a:t> </a:t>
            </a:r>
            <a:r>
              <a:rPr lang="en-US" altLang="zh-CN" dirty="0"/>
              <a:t>information</a:t>
            </a:r>
            <a:r>
              <a:rPr lang="zh-CN" altLang="en-US" dirty="0"/>
              <a:t> </a:t>
            </a:r>
            <a:r>
              <a:rPr lang="en-US" altLang="zh-CN" dirty="0"/>
              <a:t>to</a:t>
            </a:r>
            <a:r>
              <a:rPr lang="zh-CN" altLang="en-US" dirty="0"/>
              <a:t> </a:t>
            </a:r>
            <a:r>
              <a:rPr lang="en-US" altLang="zh-CN" dirty="0"/>
              <a:t>allow</a:t>
            </a:r>
            <a:r>
              <a:rPr lang="zh-CN" altLang="en-US" dirty="0"/>
              <a:t> </a:t>
            </a:r>
            <a:r>
              <a:rPr lang="en-US" altLang="zh-CN" dirty="0"/>
              <a:t>the</a:t>
            </a:r>
            <a:r>
              <a:rPr lang="zh-CN" altLang="en-US" dirty="0"/>
              <a:t> </a:t>
            </a:r>
            <a:r>
              <a:rPr lang="en-US" altLang="zh-CN" dirty="0"/>
              <a:t>model</a:t>
            </a:r>
            <a:r>
              <a:rPr lang="zh-CN" altLang="en-US" dirty="0"/>
              <a:t> </a:t>
            </a:r>
            <a:r>
              <a:rPr lang="en-US" altLang="zh-CN" dirty="0"/>
              <a:t>selectively</a:t>
            </a:r>
            <a:r>
              <a:rPr lang="zh-CN" altLang="en-US" dirty="0"/>
              <a:t> </a:t>
            </a:r>
            <a:r>
              <a:rPr lang="en-US" altLang="zh-CN" dirty="0"/>
              <a:t>focus</a:t>
            </a:r>
            <a:r>
              <a:rPr lang="zh-CN" altLang="en-US" dirty="0"/>
              <a:t> </a:t>
            </a:r>
            <a:r>
              <a:rPr lang="en-US" altLang="zh-CN" dirty="0"/>
              <a:t>on</a:t>
            </a:r>
            <a:r>
              <a:rPr lang="zh-CN" altLang="en-US" dirty="0"/>
              <a:t> </a:t>
            </a:r>
            <a:r>
              <a:rPr lang="en-US" altLang="zh-CN" dirty="0"/>
              <a:t>specific</a:t>
            </a:r>
            <a:r>
              <a:rPr lang="zh-CN" altLang="en-US" dirty="0"/>
              <a:t> </a:t>
            </a:r>
            <a:r>
              <a:rPr lang="en-US" altLang="zh-CN" dirty="0"/>
              <a:t>nodes</a:t>
            </a:r>
            <a:endParaRPr lang="zh-CN" altLang="en-US" dirty="0"/>
          </a:p>
        </p:txBody>
      </p:sp>
      <p:pic>
        <p:nvPicPr>
          <p:cNvPr id="8" name="Picture 4">
            <a:extLst>
              <a:ext uri="{FF2B5EF4-FFF2-40B4-BE49-F238E27FC236}">
                <a16:creationId xmlns:a16="http://schemas.microsoft.com/office/drawing/2014/main" id="{16CB2C42-87B0-9F19-B362-2A16010237CC}"/>
              </a:ext>
            </a:extLst>
          </p:cNvPr>
          <p:cNvPicPr>
            <a:picLocks noChangeAspect="1"/>
          </p:cNvPicPr>
          <p:nvPr/>
        </p:nvPicPr>
        <p:blipFill>
          <a:blip r:embed="rId3"/>
          <a:stretch>
            <a:fillRect/>
          </a:stretch>
        </p:blipFill>
        <p:spPr>
          <a:xfrm>
            <a:off x="3727450" y="4274574"/>
            <a:ext cx="4930172" cy="919667"/>
          </a:xfrm>
          <a:prstGeom prst="rect">
            <a:avLst/>
          </a:prstGeom>
        </p:spPr>
      </p:pic>
      <p:pic>
        <p:nvPicPr>
          <p:cNvPr id="9" name="Picture 5">
            <a:extLst>
              <a:ext uri="{FF2B5EF4-FFF2-40B4-BE49-F238E27FC236}">
                <a16:creationId xmlns:a16="http://schemas.microsoft.com/office/drawing/2014/main" id="{73ABC9B5-3B82-23AF-2BE2-6E3A8F0454B7}"/>
              </a:ext>
            </a:extLst>
          </p:cNvPr>
          <p:cNvPicPr>
            <a:picLocks noChangeAspect="1"/>
          </p:cNvPicPr>
          <p:nvPr/>
        </p:nvPicPr>
        <p:blipFill>
          <a:blip r:embed="rId4"/>
          <a:stretch>
            <a:fillRect/>
          </a:stretch>
        </p:blipFill>
        <p:spPr>
          <a:xfrm>
            <a:off x="4477514" y="3165476"/>
            <a:ext cx="3213100" cy="1041400"/>
          </a:xfrm>
          <a:prstGeom prst="rect">
            <a:avLst/>
          </a:prstGeom>
        </p:spPr>
      </p:pic>
      <p:pic>
        <p:nvPicPr>
          <p:cNvPr id="10" name="Picture 10">
            <a:extLst>
              <a:ext uri="{FF2B5EF4-FFF2-40B4-BE49-F238E27FC236}">
                <a16:creationId xmlns:a16="http://schemas.microsoft.com/office/drawing/2014/main" id="{ACC9218B-4ACA-9301-EEA1-607F051C9D6B}"/>
              </a:ext>
            </a:extLst>
          </p:cNvPr>
          <p:cNvPicPr>
            <a:picLocks noChangeAspect="1"/>
          </p:cNvPicPr>
          <p:nvPr/>
        </p:nvPicPr>
        <p:blipFill>
          <a:blip r:embed="rId5"/>
          <a:stretch>
            <a:fillRect/>
          </a:stretch>
        </p:blipFill>
        <p:spPr>
          <a:xfrm>
            <a:off x="3727450" y="2415100"/>
            <a:ext cx="4737100" cy="596900"/>
          </a:xfrm>
          <a:prstGeom prst="rect">
            <a:avLst/>
          </a:prstGeom>
        </p:spPr>
      </p:pic>
    </p:spTree>
    <p:extLst>
      <p:ext uri="{BB962C8B-B14F-4D97-AF65-F5344CB8AC3E}">
        <p14:creationId xmlns:p14="http://schemas.microsoft.com/office/powerpoint/2010/main" val="1595702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54C95-B158-C607-112C-4812784359A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2C59F03-8948-848C-57E7-2BDFD5520D81}"/>
              </a:ext>
            </a:extLst>
          </p:cNvPr>
          <p:cNvSpPr>
            <a:spLocks noGrp="1"/>
          </p:cNvSpPr>
          <p:nvPr>
            <p:ph type="title"/>
          </p:nvPr>
        </p:nvSpPr>
        <p:spPr/>
        <p:txBody>
          <a:bodyPr>
            <a:normAutofit/>
          </a:bodyPr>
          <a:lstStyle/>
          <a:p>
            <a:r>
              <a:rPr kumimoji="1" lang="en-US" altLang="zh-CN" dirty="0"/>
              <a:t>Training</a:t>
            </a:r>
            <a:r>
              <a:rPr kumimoji="1" lang="zh-CN" altLang="en-US" dirty="0"/>
              <a:t> </a:t>
            </a:r>
            <a:r>
              <a:rPr kumimoji="1" lang="en-US" altLang="zh-CN" dirty="0"/>
              <a:t>a</a:t>
            </a:r>
            <a:r>
              <a:rPr kumimoji="1" lang="zh-CN" altLang="en-US" dirty="0"/>
              <a:t> </a:t>
            </a:r>
            <a:r>
              <a:rPr kumimoji="1" lang="en-US" altLang="zh-CN" dirty="0"/>
              <a:t>GNN</a:t>
            </a:r>
            <a:r>
              <a:rPr kumimoji="1" lang="zh-CN" altLang="en-US" dirty="0"/>
              <a:t> </a:t>
            </a:r>
            <a:r>
              <a:rPr kumimoji="1" lang="en-US" altLang="zh-CN" dirty="0"/>
              <a:t>to</a:t>
            </a:r>
            <a:r>
              <a:rPr kumimoji="1" lang="zh-CN" altLang="en-US" dirty="0"/>
              <a:t> </a:t>
            </a:r>
            <a:r>
              <a:rPr kumimoji="1" lang="en-US" altLang="zh-CN" dirty="0"/>
              <a:t>perform</a:t>
            </a:r>
            <a:r>
              <a:rPr kumimoji="1" lang="zh-CN" altLang="en-US" dirty="0"/>
              <a:t> </a:t>
            </a:r>
            <a:r>
              <a:rPr kumimoji="1" lang="en-US" altLang="zh-CN" dirty="0"/>
              <a:t>tasks</a:t>
            </a:r>
            <a:r>
              <a:rPr kumimoji="1" lang="zh-CN" altLang="en-US" dirty="0"/>
              <a:t> </a:t>
            </a:r>
            <a:r>
              <a:rPr kumimoji="1" lang="en-US" altLang="zh-CN" dirty="0"/>
              <a:t>from</a:t>
            </a:r>
            <a:r>
              <a:rPr kumimoji="1" lang="zh-CN" altLang="en-US" dirty="0"/>
              <a:t> </a:t>
            </a:r>
            <a:r>
              <a:rPr kumimoji="1" lang="en-US" altLang="zh-CN" dirty="0"/>
              <a:t>different</a:t>
            </a:r>
            <a:r>
              <a:rPr kumimoji="1" lang="zh-CN" altLang="en-US" dirty="0"/>
              <a:t> </a:t>
            </a:r>
            <a:r>
              <a:rPr kumimoji="1" lang="en-US" altLang="zh-CN" dirty="0"/>
              <a:t>level</a:t>
            </a:r>
            <a:endParaRPr kumimoji="1" lang="zh-CN" altLang="en-US" dirty="0"/>
          </a:p>
        </p:txBody>
      </p:sp>
      <p:sp>
        <p:nvSpPr>
          <p:cNvPr id="4" name="文本占位符 3">
            <a:extLst>
              <a:ext uri="{FF2B5EF4-FFF2-40B4-BE49-F238E27FC236}">
                <a16:creationId xmlns:a16="http://schemas.microsoft.com/office/drawing/2014/main" id="{4C8746F0-D93C-1FD3-38D2-0CB6F30401B9}"/>
              </a:ext>
            </a:extLst>
          </p:cNvPr>
          <p:cNvSpPr>
            <a:spLocks noGrp="1"/>
          </p:cNvSpPr>
          <p:nvPr>
            <p:ph type="body" sz="quarter" idx="14"/>
          </p:nvPr>
        </p:nvSpPr>
        <p:spPr/>
        <p:txBody>
          <a:bodyPr/>
          <a:lstStyle/>
          <a:p>
            <a:r>
              <a:rPr kumimoji="1" lang="en-US" altLang="zh-CN" dirty="0"/>
              <a:t>GNN</a:t>
            </a:r>
            <a:endParaRPr kumimoji="1" lang="zh-CN" altLang="en-US" dirty="0"/>
          </a:p>
        </p:txBody>
      </p:sp>
      <p:sp>
        <p:nvSpPr>
          <p:cNvPr id="6" name="内容占位符 5">
            <a:extLst>
              <a:ext uri="{FF2B5EF4-FFF2-40B4-BE49-F238E27FC236}">
                <a16:creationId xmlns:a16="http://schemas.microsoft.com/office/drawing/2014/main" id="{9C446EEF-096B-BC32-4D54-E06C43C2E225}"/>
              </a:ext>
            </a:extLst>
          </p:cNvPr>
          <p:cNvSpPr>
            <a:spLocks noGrp="1"/>
          </p:cNvSpPr>
          <p:nvPr>
            <p:ph sz="half" idx="13"/>
          </p:nvPr>
        </p:nvSpPr>
        <p:spPr>
          <a:xfrm>
            <a:off x="347603" y="1152526"/>
            <a:ext cx="6041322" cy="5067300"/>
          </a:xfrm>
        </p:spPr>
        <p:txBody>
          <a:bodyPr/>
          <a:lstStyle/>
          <a:p>
            <a:r>
              <a:rPr lang="en-US" altLang="zh-CN" dirty="0"/>
              <a:t>After</a:t>
            </a:r>
            <a:r>
              <a:rPr lang="zh-CN" altLang="en-US" dirty="0"/>
              <a:t> </a:t>
            </a:r>
            <a:r>
              <a:rPr lang="en-US" altLang="zh-CN" dirty="0"/>
              <a:t>convolution,</a:t>
            </a:r>
            <a:r>
              <a:rPr lang="zh-CN" altLang="en-US" dirty="0"/>
              <a:t> </a:t>
            </a:r>
            <a:r>
              <a:rPr lang="en-US" altLang="zh-CN" dirty="0"/>
              <a:t>each</a:t>
            </a:r>
            <a:r>
              <a:rPr lang="zh-CN" altLang="en-US" dirty="0"/>
              <a:t> </a:t>
            </a:r>
            <a:r>
              <a:rPr lang="en-US" altLang="zh-CN" dirty="0"/>
              <a:t>node</a:t>
            </a:r>
            <a:r>
              <a:rPr lang="zh-CN" altLang="en-US" dirty="0"/>
              <a:t> </a:t>
            </a:r>
            <a:r>
              <a:rPr lang="en-US" altLang="zh-CN" dirty="0"/>
              <a:t>will</a:t>
            </a:r>
            <a:r>
              <a:rPr lang="zh-CN" altLang="en-US" dirty="0"/>
              <a:t> </a:t>
            </a:r>
            <a:r>
              <a:rPr lang="en-US" altLang="zh-CN" dirty="0"/>
              <a:t>have</a:t>
            </a:r>
            <a:r>
              <a:rPr lang="zh-CN" altLang="en-US" dirty="0"/>
              <a:t> </a:t>
            </a:r>
            <a:r>
              <a:rPr lang="en-US" altLang="zh-CN" dirty="0"/>
              <a:t>a</a:t>
            </a:r>
            <a:r>
              <a:rPr lang="zh-CN" altLang="en-US" dirty="0"/>
              <a:t> </a:t>
            </a:r>
            <a:r>
              <a:rPr lang="en-US" altLang="zh-CN" dirty="0"/>
              <a:t>specific</a:t>
            </a:r>
            <a:r>
              <a:rPr lang="zh-CN" altLang="en-US" dirty="0"/>
              <a:t> </a:t>
            </a:r>
            <a:r>
              <a:rPr lang="en-US" altLang="zh-CN" dirty="0"/>
              <a:t>embedding</a:t>
            </a:r>
            <a:r>
              <a:rPr lang="zh-CN" altLang="en-US" dirty="0"/>
              <a:t> </a:t>
            </a:r>
            <a:r>
              <a:rPr lang="en-US" altLang="zh-CN" dirty="0"/>
              <a:t>from</a:t>
            </a:r>
            <a:r>
              <a:rPr lang="zh-CN" altLang="en-US" dirty="0"/>
              <a:t> </a:t>
            </a:r>
            <a:r>
              <a:rPr lang="en-US" altLang="zh-CN" dirty="0"/>
              <a:t>the aggregation</a:t>
            </a:r>
            <a:r>
              <a:rPr lang="zh-CN" altLang="en-US" dirty="0"/>
              <a:t> </a:t>
            </a:r>
            <a:r>
              <a:rPr lang="en-US" altLang="zh-CN" dirty="0"/>
              <a:t>of</a:t>
            </a:r>
            <a:r>
              <a:rPr lang="zh-CN" altLang="en-US" dirty="0"/>
              <a:t> </a:t>
            </a:r>
            <a:r>
              <a:rPr lang="en-US" altLang="zh-CN" dirty="0"/>
              <a:t>information.</a:t>
            </a:r>
            <a:r>
              <a:rPr lang="zh-CN" altLang="en-US" dirty="0"/>
              <a:t> </a:t>
            </a:r>
            <a:r>
              <a:rPr lang="en-US" altLang="zh-CN" dirty="0"/>
              <a:t>The</a:t>
            </a:r>
            <a:r>
              <a:rPr lang="zh-CN" altLang="en-US" dirty="0"/>
              <a:t> </a:t>
            </a:r>
            <a:r>
              <a:rPr lang="en-US" altLang="zh-CN" dirty="0"/>
              <a:t>embedding</a:t>
            </a:r>
            <a:r>
              <a:rPr lang="zh-CN" altLang="en-US" dirty="0"/>
              <a:t> </a:t>
            </a:r>
            <a:r>
              <a:rPr lang="en-US" altLang="zh-CN" dirty="0"/>
              <a:t>of</a:t>
            </a:r>
            <a:r>
              <a:rPr lang="zh-CN" altLang="en-US" dirty="0"/>
              <a:t> </a:t>
            </a:r>
            <a:r>
              <a:rPr lang="en-US" altLang="zh-CN" dirty="0"/>
              <a:t>nodes</a:t>
            </a:r>
            <a:r>
              <a:rPr lang="zh-CN" altLang="en-US" dirty="0"/>
              <a:t> </a:t>
            </a:r>
            <a:r>
              <a:rPr lang="en-US" altLang="zh-CN" dirty="0"/>
              <a:t>can</a:t>
            </a:r>
            <a:r>
              <a:rPr lang="zh-CN" altLang="en-US" dirty="0"/>
              <a:t> </a:t>
            </a:r>
            <a:r>
              <a:rPr lang="en-US" altLang="zh-CN" dirty="0"/>
              <a:t>then be</a:t>
            </a:r>
            <a:r>
              <a:rPr lang="zh-CN" altLang="en-US" dirty="0"/>
              <a:t> </a:t>
            </a:r>
            <a:r>
              <a:rPr lang="en-US" altLang="zh-CN" dirty="0"/>
              <a:t>applied</a:t>
            </a:r>
            <a:r>
              <a:rPr lang="zh-CN" altLang="en-US" dirty="0"/>
              <a:t> </a:t>
            </a:r>
            <a:r>
              <a:rPr lang="en-US" altLang="zh-CN" dirty="0"/>
              <a:t>to</a:t>
            </a:r>
            <a:r>
              <a:rPr lang="zh-CN" altLang="en-US" dirty="0"/>
              <a:t> </a:t>
            </a:r>
            <a:r>
              <a:rPr lang="en-US" altLang="zh-CN" dirty="0"/>
              <a:t>different</a:t>
            </a:r>
            <a:r>
              <a:rPr lang="zh-CN" altLang="en-US" dirty="0"/>
              <a:t> </a:t>
            </a:r>
            <a:r>
              <a:rPr lang="en-US" altLang="zh-CN" dirty="0"/>
              <a:t>tasks:</a:t>
            </a:r>
          </a:p>
          <a:p>
            <a:pPr marL="457200" indent="-457200">
              <a:buAutoNum type="arabicPeriod"/>
            </a:pPr>
            <a:r>
              <a:rPr lang="en-US" altLang="zh-CN" dirty="0"/>
              <a:t>Node-level</a:t>
            </a:r>
            <a:r>
              <a:rPr lang="zh-CN" altLang="en-US" dirty="0"/>
              <a:t> </a:t>
            </a:r>
            <a:r>
              <a:rPr lang="en-US" altLang="zh-CN" dirty="0"/>
              <a:t>tasks</a:t>
            </a:r>
            <a:r>
              <a:rPr lang="zh-CN" altLang="en-US" dirty="0"/>
              <a:t> </a:t>
            </a:r>
            <a:r>
              <a:rPr lang="en-US" altLang="zh-CN" dirty="0"/>
              <a:t>(classify</a:t>
            </a:r>
            <a:r>
              <a:rPr lang="zh-CN" altLang="en-US" dirty="0"/>
              <a:t> </a:t>
            </a:r>
            <a:r>
              <a:rPr lang="en-US" altLang="zh-CN" dirty="0"/>
              <a:t>a</a:t>
            </a:r>
            <a:r>
              <a:rPr lang="zh-CN" altLang="en-US" dirty="0"/>
              <a:t> </a:t>
            </a:r>
            <a:r>
              <a:rPr lang="en-US" altLang="zh-CN" dirty="0"/>
              <a:t>node</a:t>
            </a:r>
            <a:r>
              <a:rPr lang="zh-CN" altLang="en-US" dirty="0"/>
              <a:t> </a:t>
            </a:r>
            <a:r>
              <a:rPr lang="en-US" altLang="zh-CN" dirty="0"/>
              <a:t>using</a:t>
            </a:r>
            <a:r>
              <a:rPr lang="zh-CN" altLang="en-US" dirty="0"/>
              <a:t> </a:t>
            </a:r>
            <a:r>
              <a:rPr lang="en-US" altLang="zh-CN" dirty="0"/>
              <a:t>its</a:t>
            </a:r>
            <a:r>
              <a:rPr lang="zh-CN" altLang="en-US" dirty="0"/>
              <a:t> </a:t>
            </a:r>
            <a:r>
              <a:rPr lang="en-US" altLang="zh-CN" dirty="0"/>
              <a:t>embedding)</a:t>
            </a:r>
          </a:p>
          <a:p>
            <a:pPr marL="457200" indent="-457200">
              <a:buAutoNum type="arabicPeriod"/>
            </a:pPr>
            <a:r>
              <a:rPr lang="en-US" altLang="zh-CN" dirty="0"/>
              <a:t>Edge-level</a:t>
            </a:r>
            <a:r>
              <a:rPr lang="zh-CN" altLang="en-US" dirty="0"/>
              <a:t> </a:t>
            </a:r>
            <a:r>
              <a:rPr lang="en-US" altLang="zh-CN" dirty="0"/>
              <a:t>tasks</a:t>
            </a:r>
            <a:r>
              <a:rPr lang="zh-CN" altLang="en-US" dirty="0"/>
              <a:t> </a:t>
            </a:r>
            <a:r>
              <a:rPr lang="en-US" altLang="zh-CN" dirty="0"/>
              <a:t>(predict</a:t>
            </a:r>
            <a:r>
              <a:rPr lang="zh-CN" altLang="en-US" dirty="0"/>
              <a:t> </a:t>
            </a:r>
            <a:r>
              <a:rPr lang="en-US" altLang="zh-CN" dirty="0"/>
              <a:t>new</a:t>
            </a:r>
            <a:r>
              <a:rPr lang="zh-CN" altLang="en-US" dirty="0"/>
              <a:t> </a:t>
            </a:r>
            <a:r>
              <a:rPr lang="en-US" altLang="zh-CN" dirty="0"/>
              <a:t>edges</a:t>
            </a:r>
            <a:r>
              <a:rPr lang="zh-CN" altLang="en-US" dirty="0"/>
              <a:t> </a:t>
            </a:r>
            <a:r>
              <a:rPr lang="en-US" altLang="zh-CN" dirty="0"/>
              <a:t>between</a:t>
            </a:r>
            <a:r>
              <a:rPr lang="zh-CN" altLang="en-US" dirty="0"/>
              <a:t> </a:t>
            </a:r>
            <a:r>
              <a:rPr lang="en-US" altLang="zh-CN" dirty="0"/>
              <a:t>nodes</a:t>
            </a:r>
            <a:r>
              <a:rPr lang="zh-CN" altLang="en-US" dirty="0"/>
              <a:t> </a:t>
            </a:r>
            <a:r>
              <a:rPr lang="en-US" altLang="zh-CN" dirty="0"/>
              <a:t>using</a:t>
            </a:r>
            <a:r>
              <a:rPr lang="zh-CN" altLang="en-US" dirty="0"/>
              <a:t> </a:t>
            </a:r>
            <a:r>
              <a:rPr lang="en-US" altLang="zh-CN" dirty="0"/>
              <a:t>the</a:t>
            </a:r>
            <a:r>
              <a:rPr lang="zh-CN" altLang="en-US" dirty="0"/>
              <a:t> </a:t>
            </a:r>
            <a:r>
              <a:rPr lang="en-US" altLang="zh-CN" dirty="0"/>
              <a:t>embedding</a:t>
            </a:r>
            <a:r>
              <a:rPr lang="zh-CN" altLang="en-US" dirty="0"/>
              <a:t> </a:t>
            </a:r>
            <a:r>
              <a:rPr lang="en-US" altLang="zh-CN" dirty="0"/>
              <a:t>of</a:t>
            </a:r>
            <a:r>
              <a:rPr lang="zh-CN" altLang="en-US" dirty="0"/>
              <a:t> </a:t>
            </a:r>
            <a:r>
              <a:rPr lang="en-US" altLang="zh-CN" dirty="0"/>
              <a:t>the</a:t>
            </a:r>
            <a:r>
              <a:rPr lang="zh-CN" altLang="en-US" dirty="0"/>
              <a:t> </a:t>
            </a:r>
            <a:r>
              <a:rPr lang="en-US" altLang="zh-CN" dirty="0"/>
              <a:t>two</a:t>
            </a:r>
            <a:r>
              <a:rPr lang="zh-CN" altLang="en-US" dirty="0"/>
              <a:t> </a:t>
            </a:r>
            <a:r>
              <a:rPr lang="en-US" altLang="zh-CN" dirty="0"/>
              <a:t>nodes)</a:t>
            </a:r>
          </a:p>
          <a:p>
            <a:pPr marL="457200" indent="-457200">
              <a:buAutoNum type="arabicPeriod"/>
            </a:pPr>
            <a:r>
              <a:rPr lang="en-US" altLang="zh-CN" dirty="0"/>
              <a:t>Graph-level</a:t>
            </a:r>
            <a:r>
              <a:rPr lang="zh-CN" altLang="en-US" dirty="0"/>
              <a:t> </a:t>
            </a:r>
            <a:r>
              <a:rPr lang="en-US" altLang="zh-CN" dirty="0"/>
              <a:t>tasks</a:t>
            </a:r>
            <a:r>
              <a:rPr lang="zh-CN" altLang="en-US" dirty="0"/>
              <a:t> </a:t>
            </a:r>
            <a:r>
              <a:rPr lang="en-US" altLang="zh-CN" dirty="0"/>
              <a:t>(classify</a:t>
            </a:r>
            <a:r>
              <a:rPr lang="zh-CN" altLang="en-US" dirty="0"/>
              <a:t> </a:t>
            </a:r>
            <a:r>
              <a:rPr lang="en-US" altLang="zh-CN" dirty="0"/>
              <a:t>the</a:t>
            </a:r>
            <a:r>
              <a:rPr lang="zh-CN" altLang="en-US" dirty="0"/>
              <a:t> </a:t>
            </a:r>
            <a:r>
              <a:rPr lang="en-US" altLang="zh-CN" dirty="0"/>
              <a:t>whole</a:t>
            </a:r>
            <a:r>
              <a:rPr lang="zh-CN" altLang="en-US" dirty="0"/>
              <a:t> </a:t>
            </a:r>
            <a:r>
              <a:rPr lang="en-US" altLang="zh-CN" dirty="0"/>
              <a:t>graph</a:t>
            </a:r>
            <a:r>
              <a:rPr lang="zh-CN" altLang="en-US" dirty="0"/>
              <a:t> </a:t>
            </a:r>
            <a:r>
              <a:rPr lang="en-US" altLang="zh-CN" dirty="0"/>
              <a:t>using</a:t>
            </a:r>
            <a:r>
              <a:rPr lang="zh-CN" altLang="en-US" dirty="0"/>
              <a:t> </a:t>
            </a:r>
            <a:r>
              <a:rPr lang="en-US" altLang="zh-CN" dirty="0"/>
              <a:t>merged</a:t>
            </a:r>
            <a:r>
              <a:rPr lang="zh-CN" altLang="en-US" dirty="0"/>
              <a:t> </a:t>
            </a:r>
            <a:r>
              <a:rPr lang="en-US" altLang="zh-CN" dirty="0"/>
              <a:t>embedding</a:t>
            </a:r>
            <a:r>
              <a:rPr lang="zh-CN" altLang="en-US" dirty="0"/>
              <a:t> </a:t>
            </a:r>
            <a:r>
              <a:rPr lang="en-US" altLang="zh-CN" dirty="0"/>
              <a:t>of</a:t>
            </a:r>
            <a:r>
              <a:rPr lang="zh-CN" altLang="en-US" dirty="0"/>
              <a:t> </a:t>
            </a:r>
            <a:r>
              <a:rPr lang="en-US" altLang="zh-CN" dirty="0"/>
              <a:t>all</a:t>
            </a:r>
            <a:r>
              <a:rPr lang="zh-CN" altLang="en-US" dirty="0"/>
              <a:t> </a:t>
            </a:r>
            <a:r>
              <a:rPr lang="en-US" altLang="zh-CN" dirty="0"/>
              <a:t>nodes)</a:t>
            </a:r>
            <a:endParaRPr lang="zh-CN" altLang="en-US" dirty="0"/>
          </a:p>
        </p:txBody>
      </p:sp>
      <p:pic>
        <p:nvPicPr>
          <p:cNvPr id="3" name="Picture 3">
            <a:extLst>
              <a:ext uri="{FF2B5EF4-FFF2-40B4-BE49-F238E27FC236}">
                <a16:creationId xmlns:a16="http://schemas.microsoft.com/office/drawing/2014/main" id="{6F058C2B-3CDF-5C2E-BBEC-E38D80D633C1}"/>
              </a:ext>
            </a:extLst>
          </p:cNvPr>
          <p:cNvPicPr>
            <a:picLocks noChangeAspect="1"/>
          </p:cNvPicPr>
          <p:nvPr/>
        </p:nvPicPr>
        <p:blipFill>
          <a:blip r:embed="rId3"/>
          <a:stretch>
            <a:fillRect/>
          </a:stretch>
        </p:blipFill>
        <p:spPr>
          <a:xfrm>
            <a:off x="6388925" y="2032703"/>
            <a:ext cx="5452679" cy="3156814"/>
          </a:xfrm>
          <a:prstGeom prst="rect">
            <a:avLst/>
          </a:prstGeom>
        </p:spPr>
      </p:pic>
    </p:spTree>
    <p:extLst>
      <p:ext uri="{BB962C8B-B14F-4D97-AF65-F5344CB8AC3E}">
        <p14:creationId xmlns:p14="http://schemas.microsoft.com/office/powerpoint/2010/main" val="294864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1AD52-4FD7-8450-7B03-AA92DAEA9C7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9F0D9F9-C7EA-F9B6-5B33-CA5BDC87A76D}"/>
              </a:ext>
            </a:extLst>
          </p:cNvPr>
          <p:cNvSpPr>
            <a:spLocks noGrp="1"/>
          </p:cNvSpPr>
          <p:nvPr>
            <p:ph type="title"/>
          </p:nvPr>
        </p:nvSpPr>
        <p:spPr/>
        <p:txBody>
          <a:bodyPr>
            <a:normAutofit/>
          </a:bodyPr>
          <a:lstStyle/>
          <a:p>
            <a:r>
              <a:rPr kumimoji="1" lang="en-US" altLang="zh-CN" dirty="0"/>
              <a:t>Application</a:t>
            </a:r>
            <a:r>
              <a:rPr kumimoji="1" lang="zh-CN" altLang="en-US" dirty="0"/>
              <a:t> </a:t>
            </a:r>
            <a:r>
              <a:rPr kumimoji="1" lang="en-US" altLang="zh-CN" dirty="0"/>
              <a:t>of</a:t>
            </a:r>
            <a:r>
              <a:rPr kumimoji="1" lang="zh-CN" altLang="en-US" dirty="0"/>
              <a:t> </a:t>
            </a:r>
            <a:r>
              <a:rPr kumimoji="1" lang="en-US" altLang="zh-CN" dirty="0"/>
              <a:t>GNN</a:t>
            </a:r>
            <a:r>
              <a:rPr kumimoji="1" lang="zh-CN" altLang="en-US" dirty="0"/>
              <a:t> </a:t>
            </a:r>
            <a:r>
              <a:rPr kumimoji="1" lang="en-US" altLang="zh-CN" dirty="0"/>
              <a:t>in</a:t>
            </a:r>
            <a:r>
              <a:rPr kumimoji="1" lang="zh-CN" altLang="en-US" dirty="0"/>
              <a:t> </a:t>
            </a:r>
            <a:r>
              <a:rPr kumimoji="1" lang="en-US" altLang="zh-CN" dirty="0"/>
              <a:t>computational</a:t>
            </a:r>
            <a:r>
              <a:rPr kumimoji="1" lang="zh-CN" altLang="en-US" dirty="0"/>
              <a:t> </a:t>
            </a:r>
            <a:r>
              <a:rPr kumimoji="1" lang="en-US" altLang="zh-CN" dirty="0"/>
              <a:t>biology</a:t>
            </a:r>
            <a:endParaRPr kumimoji="1" lang="zh-CN" altLang="en-US" dirty="0"/>
          </a:p>
        </p:txBody>
      </p:sp>
      <p:sp>
        <p:nvSpPr>
          <p:cNvPr id="4" name="文本占位符 3">
            <a:extLst>
              <a:ext uri="{FF2B5EF4-FFF2-40B4-BE49-F238E27FC236}">
                <a16:creationId xmlns:a16="http://schemas.microsoft.com/office/drawing/2014/main" id="{F1384EEA-018D-F4FE-F0E4-DD1854948F56}"/>
              </a:ext>
            </a:extLst>
          </p:cNvPr>
          <p:cNvSpPr>
            <a:spLocks noGrp="1"/>
          </p:cNvSpPr>
          <p:nvPr>
            <p:ph type="body" sz="quarter" idx="14"/>
          </p:nvPr>
        </p:nvSpPr>
        <p:spPr/>
        <p:txBody>
          <a:bodyPr/>
          <a:lstStyle/>
          <a:p>
            <a:r>
              <a:rPr kumimoji="1" lang="en-US" altLang="zh-CN" dirty="0"/>
              <a:t>GNN</a:t>
            </a:r>
            <a:endParaRPr kumimoji="1" lang="zh-CN" altLang="en-US" dirty="0"/>
          </a:p>
        </p:txBody>
      </p:sp>
      <p:sp>
        <p:nvSpPr>
          <p:cNvPr id="6" name="内容占位符 5">
            <a:extLst>
              <a:ext uri="{FF2B5EF4-FFF2-40B4-BE49-F238E27FC236}">
                <a16:creationId xmlns:a16="http://schemas.microsoft.com/office/drawing/2014/main" id="{8C1632F7-79F0-27DA-6BD6-79F51F26A815}"/>
              </a:ext>
            </a:extLst>
          </p:cNvPr>
          <p:cNvSpPr>
            <a:spLocks noGrp="1"/>
          </p:cNvSpPr>
          <p:nvPr>
            <p:ph sz="half" idx="13"/>
          </p:nvPr>
        </p:nvSpPr>
        <p:spPr>
          <a:xfrm>
            <a:off x="347602" y="1152526"/>
            <a:ext cx="11432719" cy="5067300"/>
          </a:xfrm>
        </p:spPr>
        <p:txBody>
          <a:bodyPr/>
          <a:lstStyle/>
          <a:p>
            <a:r>
              <a:rPr lang="en-US" altLang="zh-CN" dirty="0"/>
              <a:t>Molecule</a:t>
            </a:r>
            <a:r>
              <a:rPr lang="zh-CN" altLang="en-US" dirty="0"/>
              <a:t> </a:t>
            </a:r>
            <a:r>
              <a:rPr lang="en-US" altLang="zh-CN" dirty="0"/>
              <a:t>carcinogenicity</a:t>
            </a:r>
            <a:r>
              <a:rPr lang="zh-CN" altLang="en-US" dirty="0"/>
              <a:t> </a:t>
            </a:r>
            <a:r>
              <a:rPr lang="en-US" altLang="zh-CN" dirty="0"/>
              <a:t>prediction:</a:t>
            </a:r>
            <a:r>
              <a:rPr lang="zh-CN" altLang="en-US" dirty="0"/>
              <a:t> </a:t>
            </a:r>
            <a:r>
              <a:rPr lang="en-US" altLang="zh-CN" dirty="0"/>
              <a:t>CONCERTO</a:t>
            </a:r>
            <a:endParaRPr lang="zh-CN" altLang="en-US" dirty="0"/>
          </a:p>
        </p:txBody>
      </p:sp>
      <p:pic>
        <p:nvPicPr>
          <p:cNvPr id="36866" name="Picture 2" descr="A graphical summary of the core CONCERTO components. In blue (top) is the GNN transformer, which takes in the graph representation of the molecule. In green (bottom) is the predictor which consists of fingerprint representation of the molecule that is fed into the multilayer perceptron along with the GNN representation. The two parts are jointly optimized with multi-round pre-training (orange - right) to generate carcinogenicity prediction (A color version of this figure appears in the online version of this article)">
            <a:extLst>
              <a:ext uri="{FF2B5EF4-FFF2-40B4-BE49-F238E27FC236}">
                <a16:creationId xmlns:a16="http://schemas.microsoft.com/office/drawing/2014/main" id="{D74AB813-5FB0-16AE-BDE9-DE24AB1F66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488" y="1964990"/>
            <a:ext cx="9999023" cy="3442372"/>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98950B32-1220-139A-D833-89C554AB28F9}"/>
              </a:ext>
            </a:extLst>
          </p:cNvPr>
          <p:cNvSpPr txBox="1"/>
          <p:nvPr/>
        </p:nvSpPr>
        <p:spPr>
          <a:xfrm>
            <a:off x="3557649" y="5875732"/>
            <a:ext cx="5076701" cy="369332"/>
          </a:xfrm>
          <a:prstGeom prst="rect">
            <a:avLst/>
          </a:prstGeom>
          <a:noFill/>
        </p:spPr>
        <p:txBody>
          <a:bodyPr wrap="square" rtlCol="0">
            <a:spAutoFit/>
          </a:bodyPr>
          <a:lstStyle/>
          <a:p>
            <a:pPr algn="ctr"/>
            <a:r>
              <a:rPr lang="en-US" altLang="zh-CN" dirty="0"/>
              <a:t>Fradkin</a:t>
            </a:r>
            <a:r>
              <a:rPr kumimoji="1" lang="zh-CN" altLang="en-US" dirty="0"/>
              <a:t> </a:t>
            </a:r>
            <a:r>
              <a:rPr kumimoji="1" lang="en-US" altLang="zh-CN" dirty="0"/>
              <a:t>et</a:t>
            </a:r>
            <a:r>
              <a:rPr kumimoji="1" lang="zh-CN" altLang="en-US" dirty="0"/>
              <a:t> </a:t>
            </a:r>
            <a:r>
              <a:rPr kumimoji="1" lang="en-US" altLang="zh-CN" dirty="0"/>
              <a:t>al.,</a:t>
            </a:r>
            <a:r>
              <a:rPr kumimoji="1" lang="zh-CN" altLang="en-US" dirty="0"/>
              <a:t> </a:t>
            </a:r>
            <a:r>
              <a:rPr kumimoji="1" lang="en-US" altLang="zh-CN" b="1" dirty="0"/>
              <a:t>Bioinformatics</a:t>
            </a:r>
            <a:r>
              <a:rPr lang="en-US" altLang="zh-CN" dirty="0"/>
              <a:t>. 2022</a:t>
            </a:r>
            <a:endParaRPr kumimoji="1" lang="zh-CN" altLang="en-US" dirty="0"/>
          </a:p>
        </p:txBody>
      </p:sp>
    </p:spTree>
    <p:extLst>
      <p:ext uri="{BB962C8B-B14F-4D97-AF65-F5344CB8AC3E}">
        <p14:creationId xmlns:p14="http://schemas.microsoft.com/office/powerpoint/2010/main" val="7339577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D91EA-8020-9234-525B-B116FCA1369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9BCCCD0-916D-2538-353F-D9CA7C8A384D}"/>
              </a:ext>
            </a:extLst>
          </p:cNvPr>
          <p:cNvSpPr>
            <a:spLocks noGrp="1"/>
          </p:cNvSpPr>
          <p:nvPr>
            <p:ph type="title"/>
          </p:nvPr>
        </p:nvSpPr>
        <p:spPr/>
        <p:txBody>
          <a:bodyPr>
            <a:normAutofit/>
          </a:bodyPr>
          <a:lstStyle/>
          <a:p>
            <a:r>
              <a:rPr kumimoji="1" lang="en-US" altLang="zh-CN" dirty="0"/>
              <a:t>Application</a:t>
            </a:r>
            <a:r>
              <a:rPr kumimoji="1" lang="zh-CN" altLang="en-US" dirty="0"/>
              <a:t> </a:t>
            </a:r>
            <a:r>
              <a:rPr kumimoji="1" lang="en-US" altLang="zh-CN" dirty="0"/>
              <a:t>of</a:t>
            </a:r>
            <a:r>
              <a:rPr kumimoji="1" lang="zh-CN" altLang="en-US" dirty="0"/>
              <a:t> </a:t>
            </a:r>
            <a:r>
              <a:rPr kumimoji="1" lang="en-US" altLang="zh-CN" dirty="0"/>
              <a:t>GNN</a:t>
            </a:r>
            <a:r>
              <a:rPr kumimoji="1" lang="zh-CN" altLang="en-US" dirty="0"/>
              <a:t> </a:t>
            </a:r>
            <a:r>
              <a:rPr kumimoji="1" lang="en-US" altLang="zh-CN" dirty="0"/>
              <a:t>in</a:t>
            </a:r>
            <a:r>
              <a:rPr kumimoji="1" lang="zh-CN" altLang="en-US" dirty="0"/>
              <a:t> </a:t>
            </a:r>
            <a:r>
              <a:rPr kumimoji="1" lang="en-US" altLang="zh-CN" dirty="0"/>
              <a:t>computational</a:t>
            </a:r>
            <a:r>
              <a:rPr kumimoji="1" lang="zh-CN" altLang="en-US" dirty="0"/>
              <a:t> </a:t>
            </a:r>
            <a:r>
              <a:rPr kumimoji="1" lang="en-US" altLang="zh-CN" dirty="0"/>
              <a:t>biology</a:t>
            </a:r>
            <a:endParaRPr kumimoji="1" lang="zh-CN" altLang="en-US" dirty="0"/>
          </a:p>
        </p:txBody>
      </p:sp>
      <p:sp>
        <p:nvSpPr>
          <p:cNvPr id="4" name="文本占位符 3">
            <a:extLst>
              <a:ext uri="{FF2B5EF4-FFF2-40B4-BE49-F238E27FC236}">
                <a16:creationId xmlns:a16="http://schemas.microsoft.com/office/drawing/2014/main" id="{6E1AD314-0085-0FAB-04A0-BDC22F489C8D}"/>
              </a:ext>
            </a:extLst>
          </p:cNvPr>
          <p:cNvSpPr>
            <a:spLocks noGrp="1"/>
          </p:cNvSpPr>
          <p:nvPr>
            <p:ph type="body" sz="quarter" idx="14"/>
          </p:nvPr>
        </p:nvSpPr>
        <p:spPr/>
        <p:txBody>
          <a:bodyPr/>
          <a:lstStyle/>
          <a:p>
            <a:r>
              <a:rPr kumimoji="1" lang="en-US" altLang="zh-CN" dirty="0"/>
              <a:t>GNN</a:t>
            </a:r>
            <a:endParaRPr kumimoji="1" lang="zh-CN" altLang="en-US" dirty="0"/>
          </a:p>
        </p:txBody>
      </p:sp>
      <p:sp>
        <p:nvSpPr>
          <p:cNvPr id="6" name="内容占位符 5">
            <a:extLst>
              <a:ext uri="{FF2B5EF4-FFF2-40B4-BE49-F238E27FC236}">
                <a16:creationId xmlns:a16="http://schemas.microsoft.com/office/drawing/2014/main" id="{2923FC3A-87B4-94AD-66C5-FDC41F646B35}"/>
              </a:ext>
            </a:extLst>
          </p:cNvPr>
          <p:cNvSpPr>
            <a:spLocks noGrp="1"/>
          </p:cNvSpPr>
          <p:nvPr>
            <p:ph sz="half" idx="13"/>
          </p:nvPr>
        </p:nvSpPr>
        <p:spPr>
          <a:xfrm>
            <a:off x="347602" y="1152526"/>
            <a:ext cx="11432719" cy="5067300"/>
          </a:xfrm>
        </p:spPr>
        <p:txBody>
          <a:bodyPr/>
          <a:lstStyle/>
          <a:p>
            <a:r>
              <a:rPr lang="en-US" altLang="zh-CN" dirty="0" err="1"/>
              <a:t>scRNA</a:t>
            </a:r>
            <a:r>
              <a:rPr lang="en-US" altLang="zh-CN" dirty="0"/>
              <a:t>-seq</a:t>
            </a:r>
            <a:r>
              <a:rPr lang="zh-CN" altLang="en-US" dirty="0"/>
              <a:t> </a:t>
            </a:r>
            <a:r>
              <a:rPr lang="en-US" altLang="zh-CN" dirty="0"/>
              <a:t>cell</a:t>
            </a:r>
            <a:r>
              <a:rPr lang="zh-CN" altLang="en-US" dirty="0"/>
              <a:t> </a:t>
            </a:r>
            <a:r>
              <a:rPr lang="en-US" altLang="zh-CN" dirty="0"/>
              <a:t>classification:</a:t>
            </a:r>
            <a:r>
              <a:rPr lang="zh-CN" altLang="en-US" dirty="0"/>
              <a:t> </a:t>
            </a:r>
            <a:r>
              <a:rPr lang="en-US" altLang="zh-CN" dirty="0" err="1"/>
              <a:t>GraphCS</a:t>
            </a:r>
            <a:endParaRPr lang="zh-CN" altLang="en-US" dirty="0"/>
          </a:p>
        </p:txBody>
      </p:sp>
      <p:sp>
        <p:nvSpPr>
          <p:cNvPr id="7" name="文本框 6">
            <a:extLst>
              <a:ext uri="{FF2B5EF4-FFF2-40B4-BE49-F238E27FC236}">
                <a16:creationId xmlns:a16="http://schemas.microsoft.com/office/drawing/2014/main" id="{33099720-CB1D-C34A-C158-2BC08EB3C90C}"/>
              </a:ext>
            </a:extLst>
          </p:cNvPr>
          <p:cNvSpPr txBox="1"/>
          <p:nvPr/>
        </p:nvSpPr>
        <p:spPr>
          <a:xfrm>
            <a:off x="3557649" y="5875732"/>
            <a:ext cx="5076701" cy="369332"/>
          </a:xfrm>
          <a:prstGeom prst="rect">
            <a:avLst/>
          </a:prstGeom>
          <a:noFill/>
        </p:spPr>
        <p:txBody>
          <a:bodyPr wrap="square" rtlCol="0">
            <a:spAutoFit/>
          </a:bodyPr>
          <a:lstStyle/>
          <a:p>
            <a:pPr algn="ctr"/>
            <a:r>
              <a:rPr lang="en-US" altLang="zh-CN" dirty="0"/>
              <a:t>Zeng</a:t>
            </a:r>
            <a:r>
              <a:rPr kumimoji="1" lang="zh-CN" altLang="en-US" dirty="0"/>
              <a:t> </a:t>
            </a:r>
            <a:r>
              <a:rPr kumimoji="1" lang="en-US" altLang="zh-CN" dirty="0"/>
              <a:t>et</a:t>
            </a:r>
            <a:r>
              <a:rPr kumimoji="1" lang="zh-CN" altLang="en-US" dirty="0"/>
              <a:t> </a:t>
            </a:r>
            <a:r>
              <a:rPr kumimoji="1" lang="en-US" altLang="zh-CN" dirty="0"/>
              <a:t>al.,</a:t>
            </a:r>
            <a:r>
              <a:rPr kumimoji="1" lang="zh-CN" altLang="en-US" dirty="0"/>
              <a:t> </a:t>
            </a:r>
            <a:r>
              <a:rPr kumimoji="1" lang="en-US" altLang="zh-CN" b="1" dirty="0"/>
              <a:t>Brief </a:t>
            </a:r>
            <a:r>
              <a:rPr kumimoji="1" lang="en-US" altLang="zh-CN" b="1" dirty="0" err="1"/>
              <a:t>Bioinform</a:t>
            </a:r>
            <a:r>
              <a:rPr kumimoji="1" lang="en-US" altLang="zh-CN" b="1" dirty="0"/>
              <a:t>.</a:t>
            </a:r>
            <a:r>
              <a:rPr lang="en-US" altLang="zh-CN" dirty="0"/>
              <a:t> 2023</a:t>
            </a:r>
            <a:endParaRPr kumimoji="1" lang="zh-CN" altLang="en-US" dirty="0"/>
          </a:p>
        </p:txBody>
      </p:sp>
      <p:pic>
        <p:nvPicPr>
          <p:cNvPr id="37892" name="Picture 4" descr="The schematic overview of GraphCS for cell type classification. GraphCS consists of graph construction, GBP and classification modules. The graph construction module constructs the cell graph according to gene expression similarity through the BBKNN algorithm. Through the graph, the GBP module diffuses feature information among cells, which is then inputted into the classification module used to classify cells.">
            <a:extLst>
              <a:ext uri="{FF2B5EF4-FFF2-40B4-BE49-F238E27FC236}">
                <a16:creationId xmlns:a16="http://schemas.microsoft.com/office/drawing/2014/main" id="{C9F61F05-AB12-659A-3B31-53536BB32A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4934" y="1982730"/>
            <a:ext cx="9322130" cy="3734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3142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E4835-DAF1-ED62-A04C-90F5FBF9BA8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4D74950-D286-3478-FABD-96E311A9B580}"/>
              </a:ext>
            </a:extLst>
          </p:cNvPr>
          <p:cNvSpPr>
            <a:spLocks noGrp="1"/>
          </p:cNvSpPr>
          <p:nvPr>
            <p:ph type="title"/>
          </p:nvPr>
        </p:nvSpPr>
        <p:spPr/>
        <p:txBody>
          <a:bodyPr>
            <a:normAutofit/>
          </a:bodyPr>
          <a:lstStyle/>
          <a:p>
            <a:r>
              <a:rPr kumimoji="1" lang="en-US" altLang="zh-CN" dirty="0"/>
              <a:t>Take</a:t>
            </a:r>
            <a:r>
              <a:rPr kumimoji="1" lang="zh-CN" altLang="en-US" dirty="0"/>
              <a:t> </a:t>
            </a:r>
            <a:r>
              <a:rPr kumimoji="1" lang="en-US" altLang="zh-CN" dirty="0"/>
              <a:t>home</a:t>
            </a:r>
            <a:r>
              <a:rPr kumimoji="1" lang="zh-CN" altLang="en-US" dirty="0"/>
              <a:t> </a:t>
            </a:r>
            <a:r>
              <a:rPr kumimoji="1" lang="en-US" altLang="zh-CN" dirty="0"/>
              <a:t>message</a:t>
            </a:r>
            <a:r>
              <a:rPr kumimoji="1" lang="zh-CN" altLang="en-US" dirty="0"/>
              <a:t> </a:t>
            </a:r>
            <a:r>
              <a:rPr kumimoji="1" lang="en-US" altLang="zh-CN" dirty="0"/>
              <a:t>of</a:t>
            </a:r>
            <a:r>
              <a:rPr kumimoji="1" lang="zh-CN" altLang="en-US" dirty="0"/>
              <a:t> </a:t>
            </a:r>
            <a:r>
              <a:rPr kumimoji="1" lang="en-US" altLang="zh-CN" dirty="0"/>
              <a:t>today</a:t>
            </a:r>
            <a:endParaRPr kumimoji="1" lang="zh-CN" altLang="en-US" dirty="0"/>
          </a:p>
        </p:txBody>
      </p:sp>
      <p:sp>
        <p:nvSpPr>
          <p:cNvPr id="4" name="文本占位符 3">
            <a:extLst>
              <a:ext uri="{FF2B5EF4-FFF2-40B4-BE49-F238E27FC236}">
                <a16:creationId xmlns:a16="http://schemas.microsoft.com/office/drawing/2014/main" id="{BDD749D5-1D31-6E7A-B1FD-D1D850B7097E}"/>
              </a:ext>
            </a:extLst>
          </p:cNvPr>
          <p:cNvSpPr>
            <a:spLocks noGrp="1"/>
          </p:cNvSpPr>
          <p:nvPr>
            <p:ph type="body" sz="quarter" idx="14"/>
          </p:nvPr>
        </p:nvSpPr>
        <p:spPr/>
        <p:txBody>
          <a:bodyPr/>
          <a:lstStyle/>
          <a:p>
            <a:endParaRPr kumimoji="1" lang="zh-CN" altLang="en-US" dirty="0"/>
          </a:p>
        </p:txBody>
      </p:sp>
      <p:sp>
        <p:nvSpPr>
          <p:cNvPr id="6" name="内容占位符 5">
            <a:extLst>
              <a:ext uri="{FF2B5EF4-FFF2-40B4-BE49-F238E27FC236}">
                <a16:creationId xmlns:a16="http://schemas.microsoft.com/office/drawing/2014/main" id="{74B56A90-56F1-AE4A-C6E0-0E0FF6808ECC}"/>
              </a:ext>
            </a:extLst>
          </p:cNvPr>
          <p:cNvSpPr>
            <a:spLocks noGrp="1"/>
          </p:cNvSpPr>
          <p:nvPr>
            <p:ph sz="half" idx="13"/>
          </p:nvPr>
        </p:nvSpPr>
        <p:spPr>
          <a:xfrm>
            <a:off x="347602" y="1152526"/>
            <a:ext cx="11432719" cy="5067300"/>
          </a:xfrm>
        </p:spPr>
        <p:txBody>
          <a:bodyPr/>
          <a:lstStyle/>
          <a:p>
            <a:r>
              <a:rPr lang="en-US" altLang="zh-CN" dirty="0"/>
              <a:t>RNN</a:t>
            </a:r>
            <a:r>
              <a:rPr lang="zh-CN" altLang="en-US" dirty="0"/>
              <a:t> </a:t>
            </a:r>
            <a:r>
              <a:rPr lang="en-US" altLang="zh-CN" dirty="0"/>
              <a:t>is</a:t>
            </a:r>
            <a:r>
              <a:rPr lang="zh-CN" altLang="en-US" dirty="0"/>
              <a:t> </a:t>
            </a:r>
            <a:r>
              <a:rPr lang="en-US" altLang="zh-CN" dirty="0"/>
              <a:t>capable</a:t>
            </a:r>
            <a:r>
              <a:rPr lang="zh-CN" altLang="en-US" dirty="0"/>
              <a:t> </a:t>
            </a:r>
            <a:r>
              <a:rPr lang="en-US" altLang="zh-CN" dirty="0"/>
              <a:t>of</a:t>
            </a:r>
            <a:r>
              <a:rPr lang="zh-CN" altLang="en-US" dirty="0"/>
              <a:t> </a:t>
            </a:r>
            <a:r>
              <a:rPr lang="en-US" altLang="zh-CN" dirty="0"/>
              <a:t>reading</a:t>
            </a:r>
            <a:r>
              <a:rPr lang="zh-CN" altLang="en-US" dirty="0"/>
              <a:t> </a:t>
            </a:r>
            <a:r>
              <a:rPr lang="en-US" altLang="zh-CN" dirty="0"/>
              <a:t>a</a:t>
            </a:r>
            <a:r>
              <a:rPr lang="zh-CN" altLang="en-US" dirty="0"/>
              <a:t> </a:t>
            </a:r>
            <a:r>
              <a:rPr lang="en-US" altLang="zh-CN" dirty="0"/>
              <a:t>sequence</a:t>
            </a:r>
            <a:r>
              <a:rPr lang="zh-CN" altLang="en-US" dirty="0"/>
              <a:t> </a:t>
            </a:r>
            <a:r>
              <a:rPr lang="en-US" altLang="zh-CN" dirty="0"/>
              <a:t>input</a:t>
            </a:r>
            <a:r>
              <a:rPr lang="zh-CN" altLang="en-US" dirty="0"/>
              <a:t> </a:t>
            </a:r>
            <a:r>
              <a:rPr lang="en-US" altLang="zh-CN" dirty="0"/>
              <a:t>with</a:t>
            </a:r>
            <a:r>
              <a:rPr lang="zh-CN" altLang="en-US" dirty="0"/>
              <a:t> </a:t>
            </a:r>
            <a:r>
              <a:rPr lang="en-US" altLang="zh-CN" dirty="0"/>
              <a:t>variable</a:t>
            </a:r>
            <a:r>
              <a:rPr lang="zh-CN" altLang="en-US" dirty="0"/>
              <a:t> </a:t>
            </a:r>
            <a:r>
              <a:rPr lang="en-US" altLang="zh-CN" dirty="0"/>
              <a:t>length</a:t>
            </a:r>
            <a:r>
              <a:rPr lang="zh-CN" altLang="en-US" dirty="0"/>
              <a:t> </a:t>
            </a:r>
            <a:r>
              <a:rPr lang="en-US" altLang="zh-CN" dirty="0"/>
              <a:t>and</a:t>
            </a:r>
            <a:r>
              <a:rPr lang="zh-CN" altLang="en-US" dirty="0"/>
              <a:t> </a:t>
            </a:r>
            <a:r>
              <a:rPr lang="en-US" altLang="zh-CN" dirty="0"/>
              <a:t>generating predictions or new</a:t>
            </a:r>
            <a:r>
              <a:rPr lang="zh-CN" altLang="en-US" dirty="0"/>
              <a:t> </a:t>
            </a:r>
            <a:r>
              <a:rPr lang="en-US" altLang="zh-CN" dirty="0"/>
              <a:t>sequences</a:t>
            </a:r>
            <a:r>
              <a:rPr lang="zh-CN" altLang="en-US" dirty="0"/>
              <a:t> </a:t>
            </a:r>
            <a:r>
              <a:rPr lang="en-US" altLang="zh-CN" dirty="0"/>
              <a:t>based</a:t>
            </a:r>
            <a:r>
              <a:rPr lang="zh-CN" altLang="en-US" dirty="0"/>
              <a:t> </a:t>
            </a:r>
            <a:r>
              <a:rPr lang="en-US" altLang="zh-CN" dirty="0"/>
              <a:t>on</a:t>
            </a:r>
            <a:r>
              <a:rPr lang="zh-CN" altLang="en-US" dirty="0"/>
              <a:t> </a:t>
            </a:r>
            <a:r>
              <a:rPr lang="en-US" altLang="zh-CN" dirty="0"/>
              <a:t>context.</a:t>
            </a:r>
          </a:p>
          <a:p>
            <a:endParaRPr lang="en-US" altLang="zh-CN" dirty="0"/>
          </a:p>
          <a:p>
            <a:r>
              <a:rPr lang="en-US" altLang="zh-CN" dirty="0"/>
              <a:t>Attention</a:t>
            </a:r>
            <a:r>
              <a:rPr lang="zh-CN" altLang="en-US" dirty="0"/>
              <a:t> </a:t>
            </a:r>
            <a:r>
              <a:rPr lang="en-US" altLang="zh-CN" dirty="0"/>
              <a:t>helps</a:t>
            </a:r>
            <a:r>
              <a:rPr lang="zh-CN" altLang="en-US" dirty="0"/>
              <a:t> </a:t>
            </a:r>
            <a:r>
              <a:rPr lang="en-US" altLang="zh-CN" dirty="0"/>
              <a:t>alleviate the long-term dependency problem by allowing models to choose which previous context</a:t>
            </a:r>
            <a:r>
              <a:rPr lang="zh-CN" altLang="en-US" dirty="0"/>
              <a:t> </a:t>
            </a:r>
            <a:r>
              <a:rPr lang="en-US" altLang="zh-CN" dirty="0"/>
              <a:t>to</a:t>
            </a:r>
            <a:r>
              <a:rPr lang="zh-CN" altLang="en-US" dirty="0"/>
              <a:t> </a:t>
            </a:r>
            <a:r>
              <a:rPr lang="en-US" altLang="zh-CN" dirty="0"/>
              <a:t>focus</a:t>
            </a:r>
            <a:r>
              <a:rPr lang="zh-CN" altLang="en-US" dirty="0"/>
              <a:t> </a:t>
            </a:r>
            <a:r>
              <a:rPr lang="en-US" altLang="zh-CN" dirty="0"/>
              <a:t>on.</a:t>
            </a:r>
          </a:p>
          <a:p>
            <a:endParaRPr lang="en-US" altLang="zh-CN" dirty="0"/>
          </a:p>
          <a:p>
            <a:r>
              <a:rPr lang="en-US" altLang="zh-CN" dirty="0"/>
              <a:t>Transformer</a:t>
            </a:r>
            <a:r>
              <a:rPr lang="zh-CN" altLang="en-US" dirty="0"/>
              <a:t> </a:t>
            </a:r>
            <a:r>
              <a:rPr lang="en-US" altLang="zh-CN" dirty="0"/>
              <a:t>further</a:t>
            </a:r>
            <a:r>
              <a:rPr lang="zh-CN" altLang="en-US" dirty="0"/>
              <a:t> </a:t>
            </a:r>
            <a:r>
              <a:rPr lang="en-US" altLang="zh-CN" dirty="0"/>
              <a:t>expands</a:t>
            </a:r>
            <a:r>
              <a:rPr lang="zh-CN" altLang="en-US" dirty="0"/>
              <a:t> </a:t>
            </a:r>
            <a:r>
              <a:rPr lang="en-US" altLang="zh-CN" dirty="0"/>
              <a:t>the</a:t>
            </a:r>
            <a:r>
              <a:rPr lang="zh-CN" altLang="en-US" dirty="0"/>
              <a:t> </a:t>
            </a:r>
            <a:r>
              <a:rPr lang="en-US" altLang="zh-CN" dirty="0"/>
              <a:t>application</a:t>
            </a:r>
            <a:r>
              <a:rPr lang="zh-CN" altLang="en-US" dirty="0"/>
              <a:t> </a:t>
            </a:r>
            <a:r>
              <a:rPr lang="en-US" altLang="zh-CN" dirty="0"/>
              <a:t>of</a:t>
            </a:r>
            <a:r>
              <a:rPr lang="zh-CN" altLang="en-US" dirty="0"/>
              <a:t> </a:t>
            </a:r>
            <a:r>
              <a:rPr lang="en-US" altLang="zh-CN" dirty="0"/>
              <a:t>attention</a:t>
            </a:r>
            <a:r>
              <a:rPr lang="zh-CN" altLang="en-US" dirty="0"/>
              <a:t> </a:t>
            </a:r>
            <a:r>
              <a:rPr lang="en-US" altLang="zh-CN" dirty="0"/>
              <a:t>and</a:t>
            </a:r>
            <a:r>
              <a:rPr lang="zh-CN" altLang="en-US" dirty="0"/>
              <a:t> </a:t>
            </a:r>
            <a:r>
              <a:rPr lang="en-US" altLang="zh-CN" dirty="0"/>
              <a:t>uses</a:t>
            </a:r>
            <a:r>
              <a:rPr lang="zh-CN" altLang="en-US" dirty="0"/>
              <a:t> </a:t>
            </a:r>
            <a:r>
              <a:rPr lang="en-US" altLang="zh-CN" dirty="0"/>
              <a:t>multi-head</a:t>
            </a:r>
            <a:r>
              <a:rPr lang="zh-CN" altLang="en-US" dirty="0"/>
              <a:t> </a:t>
            </a:r>
            <a:r>
              <a:rPr lang="en-US" altLang="zh-CN" dirty="0"/>
              <a:t>self-attention</a:t>
            </a:r>
            <a:r>
              <a:rPr lang="zh-CN" altLang="en-US" dirty="0"/>
              <a:t> </a:t>
            </a:r>
            <a:r>
              <a:rPr lang="en-US" altLang="zh-CN" dirty="0"/>
              <a:t>to</a:t>
            </a:r>
            <a:r>
              <a:rPr lang="zh-CN" altLang="en-US" dirty="0"/>
              <a:t> </a:t>
            </a:r>
            <a:r>
              <a:rPr lang="en-US" altLang="zh-CN" dirty="0"/>
              <a:t>create</a:t>
            </a:r>
            <a:r>
              <a:rPr lang="zh-CN" altLang="en-US" dirty="0"/>
              <a:t> </a:t>
            </a:r>
            <a:r>
              <a:rPr lang="en-US" altLang="zh-CN" dirty="0"/>
              <a:t>an</a:t>
            </a:r>
            <a:r>
              <a:rPr lang="zh-CN" altLang="en-US" dirty="0"/>
              <a:t> </a:t>
            </a:r>
            <a:r>
              <a:rPr lang="en-US" altLang="zh-CN" dirty="0"/>
              <a:t>embedding</a:t>
            </a:r>
            <a:r>
              <a:rPr lang="zh-CN" altLang="en-US" dirty="0"/>
              <a:t> </a:t>
            </a:r>
            <a:r>
              <a:rPr lang="en-US" altLang="zh-CN" dirty="0"/>
              <a:t>of</a:t>
            </a:r>
            <a:r>
              <a:rPr lang="zh-CN" altLang="en-US" dirty="0"/>
              <a:t> </a:t>
            </a:r>
            <a:r>
              <a:rPr lang="en-US" altLang="zh-CN" dirty="0"/>
              <a:t>the</a:t>
            </a:r>
            <a:r>
              <a:rPr lang="zh-CN" altLang="en-US" dirty="0"/>
              <a:t> </a:t>
            </a:r>
            <a:r>
              <a:rPr lang="en-US" altLang="zh-CN" dirty="0"/>
              <a:t>input</a:t>
            </a:r>
            <a:r>
              <a:rPr lang="zh-CN" altLang="en-US" dirty="0"/>
              <a:t> </a:t>
            </a:r>
            <a:r>
              <a:rPr lang="en-US" altLang="zh-CN" dirty="0"/>
              <a:t>sequence.</a:t>
            </a:r>
          </a:p>
          <a:p>
            <a:endParaRPr lang="en-US" altLang="zh-CN" dirty="0"/>
          </a:p>
          <a:p>
            <a:r>
              <a:rPr lang="en-US" altLang="zh-CN" dirty="0"/>
              <a:t>GNN</a:t>
            </a:r>
            <a:r>
              <a:rPr lang="zh-CN" altLang="en-US" dirty="0"/>
              <a:t> </a:t>
            </a:r>
            <a:r>
              <a:rPr lang="en-US" altLang="zh-CN" dirty="0"/>
              <a:t>can</a:t>
            </a:r>
            <a:r>
              <a:rPr lang="zh-CN" altLang="en-US" dirty="0"/>
              <a:t> </a:t>
            </a:r>
            <a:r>
              <a:rPr lang="en-US" altLang="zh-CN" dirty="0"/>
              <a:t>perform</a:t>
            </a:r>
            <a:r>
              <a:rPr lang="zh-CN" altLang="en-US" dirty="0"/>
              <a:t> </a:t>
            </a:r>
            <a:r>
              <a:rPr lang="en-US" altLang="zh-CN" dirty="0"/>
              <a:t>convolution</a:t>
            </a:r>
            <a:r>
              <a:rPr lang="zh-CN" altLang="en-US" dirty="0"/>
              <a:t> </a:t>
            </a:r>
            <a:r>
              <a:rPr lang="en-US" altLang="zh-CN" dirty="0"/>
              <a:t>on a graph structure and generate embeddings for all nodes, useful for various levels</a:t>
            </a:r>
            <a:r>
              <a:rPr lang="zh-CN" altLang="en-US" dirty="0"/>
              <a:t> </a:t>
            </a:r>
            <a:r>
              <a:rPr lang="en-US" altLang="zh-CN" dirty="0"/>
              <a:t>of</a:t>
            </a:r>
            <a:r>
              <a:rPr lang="zh-CN" altLang="en-US" dirty="0"/>
              <a:t> </a:t>
            </a:r>
            <a:r>
              <a:rPr lang="en-US" altLang="zh-CN" dirty="0"/>
              <a:t>tasks.</a:t>
            </a:r>
            <a:endParaRPr lang="zh-CN" altLang="en-US" dirty="0"/>
          </a:p>
        </p:txBody>
      </p:sp>
    </p:spTree>
    <p:extLst>
      <p:ext uri="{BB962C8B-B14F-4D97-AF65-F5344CB8AC3E}">
        <p14:creationId xmlns:p14="http://schemas.microsoft.com/office/powerpoint/2010/main" val="20908218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E67F1-9156-E8C5-1DD1-B2E51C780B1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BB34B00-0464-DD24-C813-CC71AB8FA0A2}"/>
              </a:ext>
            </a:extLst>
          </p:cNvPr>
          <p:cNvSpPr>
            <a:spLocks noGrp="1"/>
          </p:cNvSpPr>
          <p:nvPr>
            <p:ph type="title"/>
          </p:nvPr>
        </p:nvSpPr>
        <p:spPr/>
        <p:txBody>
          <a:bodyPr>
            <a:normAutofit/>
          </a:bodyPr>
          <a:lstStyle/>
          <a:p>
            <a:r>
              <a:rPr kumimoji="1" lang="en-US" altLang="zh-CN" dirty="0"/>
              <a:t>Suggested</a:t>
            </a:r>
            <a:r>
              <a:rPr kumimoji="1" lang="zh-CN" altLang="en-US" dirty="0"/>
              <a:t> </a:t>
            </a:r>
            <a:r>
              <a:rPr kumimoji="1" lang="en-US" altLang="zh-CN" dirty="0"/>
              <a:t>reading</a:t>
            </a:r>
            <a:endParaRPr kumimoji="1" lang="zh-CN" altLang="en-US" dirty="0"/>
          </a:p>
        </p:txBody>
      </p:sp>
      <p:sp>
        <p:nvSpPr>
          <p:cNvPr id="4" name="文本占位符 3">
            <a:extLst>
              <a:ext uri="{FF2B5EF4-FFF2-40B4-BE49-F238E27FC236}">
                <a16:creationId xmlns:a16="http://schemas.microsoft.com/office/drawing/2014/main" id="{F41A30E2-0E49-8907-24F3-0005FD53227B}"/>
              </a:ext>
            </a:extLst>
          </p:cNvPr>
          <p:cNvSpPr>
            <a:spLocks noGrp="1"/>
          </p:cNvSpPr>
          <p:nvPr>
            <p:ph type="body" sz="quarter" idx="14"/>
          </p:nvPr>
        </p:nvSpPr>
        <p:spPr/>
        <p:txBody>
          <a:bodyPr/>
          <a:lstStyle/>
          <a:p>
            <a:endParaRPr kumimoji="1" lang="zh-CN" altLang="en-US" dirty="0"/>
          </a:p>
        </p:txBody>
      </p:sp>
      <p:sp>
        <p:nvSpPr>
          <p:cNvPr id="6" name="内容占位符 5">
            <a:extLst>
              <a:ext uri="{FF2B5EF4-FFF2-40B4-BE49-F238E27FC236}">
                <a16:creationId xmlns:a16="http://schemas.microsoft.com/office/drawing/2014/main" id="{EE9EF0A8-1B2A-36BC-97E2-A9A1DE2E2C4D}"/>
              </a:ext>
            </a:extLst>
          </p:cNvPr>
          <p:cNvSpPr>
            <a:spLocks noGrp="1"/>
          </p:cNvSpPr>
          <p:nvPr>
            <p:ph sz="half" idx="13"/>
          </p:nvPr>
        </p:nvSpPr>
        <p:spPr>
          <a:xfrm>
            <a:off x="347602" y="1152526"/>
            <a:ext cx="11432719" cy="5067300"/>
          </a:xfrm>
        </p:spPr>
        <p:txBody>
          <a:bodyPr/>
          <a:lstStyle/>
          <a:p>
            <a:pPr marL="0" indent="0">
              <a:buNone/>
            </a:pPr>
            <a:r>
              <a:rPr lang="en-US" altLang="zh-CN" dirty="0"/>
              <a:t>RNN:</a:t>
            </a:r>
            <a:r>
              <a:rPr lang="zh-CN" altLang="en-US" dirty="0"/>
              <a:t> </a:t>
            </a:r>
            <a:endParaRPr lang="en-US" altLang="zh-CN" dirty="0"/>
          </a:p>
          <a:p>
            <a:r>
              <a:rPr lang="en-US" altLang="zh-CN" dirty="0">
                <a:hlinkClick r:id="rId3"/>
              </a:rPr>
              <a:t>https://arxiv.org/abs/1808.03314</a:t>
            </a:r>
            <a:r>
              <a:rPr lang="zh-CN" altLang="en-US" dirty="0"/>
              <a:t> </a:t>
            </a:r>
            <a:r>
              <a:rPr lang="en-US" altLang="zh-CN" dirty="0"/>
              <a:t>(short</a:t>
            </a:r>
            <a:r>
              <a:rPr lang="zh-CN" altLang="en-US" dirty="0"/>
              <a:t> </a:t>
            </a:r>
            <a:r>
              <a:rPr lang="en-US" altLang="zh-CN" dirty="0"/>
              <a:t>review</a:t>
            </a:r>
            <a:r>
              <a:rPr lang="zh-CN" altLang="en-US" dirty="0"/>
              <a:t> </a:t>
            </a:r>
            <a:r>
              <a:rPr lang="en-US" altLang="zh-CN" dirty="0"/>
              <a:t>on</a:t>
            </a:r>
            <a:r>
              <a:rPr lang="zh-CN" altLang="en-US" dirty="0"/>
              <a:t> </a:t>
            </a:r>
            <a:r>
              <a:rPr lang="en-US" altLang="zh-CN" dirty="0"/>
              <a:t>RNN</a:t>
            </a:r>
            <a:r>
              <a:rPr lang="zh-CN" altLang="en-US" dirty="0"/>
              <a:t> </a:t>
            </a:r>
            <a:r>
              <a:rPr lang="en-US" altLang="zh-CN" dirty="0"/>
              <a:t>and</a:t>
            </a:r>
            <a:r>
              <a:rPr lang="zh-CN" altLang="en-US" dirty="0"/>
              <a:t> </a:t>
            </a:r>
            <a:r>
              <a:rPr lang="en-US" altLang="zh-CN" dirty="0"/>
              <a:t>LSTM)</a:t>
            </a:r>
          </a:p>
          <a:p>
            <a:endParaRPr lang="en-US" altLang="zh-CN" dirty="0"/>
          </a:p>
          <a:p>
            <a:r>
              <a:rPr lang="en-US" altLang="zh-CN" dirty="0"/>
              <a:t>Shen Z, Bao W, Huang DS. Recurrent Neural Network for Predicting Transcription Factor Binding Sites. Sci Rep. 2018 Oct 15;8(1):15270. </a:t>
            </a:r>
            <a:r>
              <a:rPr lang="en-US" altLang="zh-CN" dirty="0" err="1"/>
              <a:t>doi</a:t>
            </a:r>
            <a:r>
              <a:rPr lang="en-US" altLang="zh-CN" dirty="0"/>
              <a:t>: 10.1038/s41598-018-33321-1. PMID: 30323198; PMCID: PMC6189047.</a:t>
            </a:r>
            <a:endParaRPr lang="zh-CN" altLang="en-US" dirty="0"/>
          </a:p>
        </p:txBody>
      </p:sp>
    </p:spTree>
    <p:extLst>
      <p:ext uri="{BB962C8B-B14F-4D97-AF65-F5344CB8AC3E}">
        <p14:creationId xmlns:p14="http://schemas.microsoft.com/office/powerpoint/2010/main" val="1345137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782F3-D82C-B7A0-D12A-6C1241C4335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5B937B2-D122-D858-EACF-A98B105DD044}"/>
              </a:ext>
            </a:extLst>
          </p:cNvPr>
          <p:cNvSpPr>
            <a:spLocks noGrp="1"/>
          </p:cNvSpPr>
          <p:nvPr>
            <p:ph type="title"/>
          </p:nvPr>
        </p:nvSpPr>
        <p:spPr/>
        <p:txBody>
          <a:bodyPr>
            <a:normAutofit/>
          </a:bodyPr>
          <a:lstStyle/>
          <a:p>
            <a:r>
              <a:rPr kumimoji="1" lang="en-US" altLang="zh-CN" dirty="0"/>
              <a:t>Suggested</a:t>
            </a:r>
            <a:r>
              <a:rPr kumimoji="1" lang="zh-CN" altLang="en-US" dirty="0"/>
              <a:t> </a:t>
            </a:r>
            <a:r>
              <a:rPr kumimoji="1" lang="en-US" altLang="zh-CN" dirty="0"/>
              <a:t>reading</a:t>
            </a:r>
            <a:endParaRPr kumimoji="1" lang="zh-CN" altLang="en-US" dirty="0"/>
          </a:p>
        </p:txBody>
      </p:sp>
      <p:sp>
        <p:nvSpPr>
          <p:cNvPr id="4" name="文本占位符 3">
            <a:extLst>
              <a:ext uri="{FF2B5EF4-FFF2-40B4-BE49-F238E27FC236}">
                <a16:creationId xmlns:a16="http://schemas.microsoft.com/office/drawing/2014/main" id="{ABD85630-E9EE-F965-13F4-04A91F115901}"/>
              </a:ext>
            </a:extLst>
          </p:cNvPr>
          <p:cNvSpPr>
            <a:spLocks noGrp="1"/>
          </p:cNvSpPr>
          <p:nvPr>
            <p:ph type="body" sz="quarter" idx="14"/>
          </p:nvPr>
        </p:nvSpPr>
        <p:spPr/>
        <p:txBody>
          <a:bodyPr/>
          <a:lstStyle/>
          <a:p>
            <a:endParaRPr kumimoji="1" lang="zh-CN" altLang="en-US" dirty="0"/>
          </a:p>
        </p:txBody>
      </p:sp>
      <p:sp>
        <p:nvSpPr>
          <p:cNvPr id="6" name="内容占位符 5">
            <a:extLst>
              <a:ext uri="{FF2B5EF4-FFF2-40B4-BE49-F238E27FC236}">
                <a16:creationId xmlns:a16="http://schemas.microsoft.com/office/drawing/2014/main" id="{08488DB6-CEF8-93A4-2521-D617309F2BB2}"/>
              </a:ext>
            </a:extLst>
          </p:cNvPr>
          <p:cNvSpPr>
            <a:spLocks noGrp="1"/>
          </p:cNvSpPr>
          <p:nvPr>
            <p:ph sz="half" idx="13"/>
          </p:nvPr>
        </p:nvSpPr>
        <p:spPr>
          <a:xfrm>
            <a:off x="347602" y="1152526"/>
            <a:ext cx="11432719" cy="5067300"/>
          </a:xfrm>
        </p:spPr>
        <p:txBody>
          <a:bodyPr>
            <a:normAutofit lnSpcReduction="10000"/>
          </a:bodyPr>
          <a:lstStyle/>
          <a:p>
            <a:pPr marL="0" indent="0">
              <a:buNone/>
            </a:pPr>
            <a:r>
              <a:rPr lang="en-US" altLang="zh-CN" dirty="0"/>
              <a:t>Transformer:</a:t>
            </a:r>
          </a:p>
          <a:p>
            <a:r>
              <a:rPr lang="en-US" altLang="zh-CN" dirty="0">
                <a:hlinkClick r:id="rId3"/>
              </a:rPr>
              <a:t>https://arxiv.org/abs/1706.03762</a:t>
            </a:r>
            <a:r>
              <a:rPr lang="zh-CN" altLang="en-US" dirty="0"/>
              <a:t> </a:t>
            </a:r>
            <a:r>
              <a:rPr lang="en-US" altLang="zh-CN" dirty="0"/>
              <a:t>(Attention</a:t>
            </a:r>
            <a:r>
              <a:rPr lang="zh-CN" altLang="en-US" dirty="0"/>
              <a:t> </a:t>
            </a:r>
            <a:r>
              <a:rPr lang="en-US" altLang="zh-CN" dirty="0"/>
              <a:t>is</a:t>
            </a:r>
            <a:r>
              <a:rPr lang="zh-CN" altLang="en-US" dirty="0"/>
              <a:t> </a:t>
            </a:r>
            <a:r>
              <a:rPr lang="en-US" altLang="zh-CN" dirty="0"/>
              <a:t>all</a:t>
            </a:r>
            <a:r>
              <a:rPr lang="zh-CN" altLang="en-US" dirty="0"/>
              <a:t> </a:t>
            </a:r>
            <a:r>
              <a:rPr lang="en-US" altLang="zh-CN" dirty="0"/>
              <a:t>you</a:t>
            </a:r>
            <a:r>
              <a:rPr lang="zh-CN" altLang="en-US" dirty="0"/>
              <a:t> </a:t>
            </a:r>
            <a:r>
              <a:rPr lang="en-US" altLang="zh-CN" dirty="0"/>
              <a:t>need)</a:t>
            </a:r>
          </a:p>
          <a:p>
            <a:endParaRPr lang="en-US" altLang="zh-CN" dirty="0"/>
          </a:p>
          <a:p>
            <a:r>
              <a:rPr lang="en-US" altLang="zh-CN" dirty="0"/>
              <a:t>Two</a:t>
            </a:r>
            <a:r>
              <a:rPr lang="zh-CN" altLang="en-US" dirty="0"/>
              <a:t> </a:t>
            </a:r>
            <a:r>
              <a:rPr lang="en-US" altLang="zh-CN" dirty="0"/>
              <a:t>YouTube</a:t>
            </a:r>
            <a:r>
              <a:rPr lang="zh-CN" altLang="en-US" dirty="0"/>
              <a:t> </a:t>
            </a:r>
            <a:r>
              <a:rPr lang="en-US" altLang="zh-CN" dirty="0"/>
              <a:t>videos</a:t>
            </a:r>
            <a:r>
              <a:rPr lang="zh-CN" altLang="en-US" dirty="0"/>
              <a:t> </a:t>
            </a:r>
            <a:r>
              <a:rPr lang="en-US" altLang="zh-CN" dirty="0"/>
              <a:t>very</a:t>
            </a:r>
            <a:r>
              <a:rPr lang="zh-CN" altLang="en-US" dirty="0"/>
              <a:t> </a:t>
            </a:r>
            <a:r>
              <a:rPr lang="en-US" altLang="zh-CN" dirty="0"/>
              <a:t>helpful</a:t>
            </a:r>
            <a:r>
              <a:rPr lang="zh-CN" altLang="en-US" dirty="0"/>
              <a:t> </a:t>
            </a:r>
            <a:r>
              <a:rPr lang="en-US" altLang="zh-CN" dirty="0"/>
              <a:t>for</a:t>
            </a:r>
            <a:r>
              <a:rPr lang="zh-CN" altLang="en-US" dirty="0"/>
              <a:t> </a:t>
            </a:r>
            <a:r>
              <a:rPr lang="en-US" altLang="zh-CN" dirty="0"/>
              <a:t>understanding</a:t>
            </a:r>
            <a:r>
              <a:rPr lang="zh-CN" altLang="en-US" dirty="0"/>
              <a:t> </a:t>
            </a:r>
            <a:r>
              <a:rPr lang="en-US" altLang="zh-CN" dirty="0"/>
              <a:t>the transformer:</a:t>
            </a:r>
            <a:r>
              <a:rPr lang="zh-CN" altLang="en-US" dirty="0"/>
              <a:t> </a:t>
            </a:r>
            <a:r>
              <a:rPr lang="en-US" altLang="zh-CN" dirty="0"/>
              <a:t>(strongly</a:t>
            </a:r>
            <a:r>
              <a:rPr lang="zh-CN" altLang="en-US" dirty="0"/>
              <a:t> </a:t>
            </a:r>
            <a:r>
              <a:rPr lang="en-US" altLang="zh-CN" dirty="0"/>
              <a:t>recommend</a:t>
            </a:r>
            <a:r>
              <a:rPr lang="zh-CN" altLang="en-US" dirty="0"/>
              <a:t> </a:t>
            </a:r>
            <a:r>
              <a:rPr lang="en-US" altLang="zh-CN" dirty="0"/>
              <a:t>3Blue1Brown)</a:t>
            </a:r>
          </a:p>
          <a:p>
            <a:pPr lvl="1"/>
            <a:r>
              <a:rPr lang="en-US" altLang="zh-CN" dirty="0">
                <a:hlinkClick r:id="rId4"/>
              </a:rPr>
              <a:t>https://www.youtube.com/watch?v=wjZofJX0v4M</a:t>
            </a:r>
            <a:endParaRPr lang="en-US" altLang="zh-CN" dirty="0"/>
          </a:p>
          <a:p>
            <a:pPr lvl="1"/>
            <a:r>
              <a:rPr lang="en-US" altLang="zh-CN" dirty="0">
                <a:hlinkClick r:id="rId5"/>
              </a:rPr>
              <a:t>https://www.youtube.com/watch?v=eMlx5fFNoYc</a:t>
            </a:r>
            <a:endParaRPr lang="en-US" altLang="zh-CN" dirty="0"/>
          </a:p>
          <a:p>
            <a:endParaRPr lang="en-US" altLang="zh-CN" dirty="0"/>
          </a:p>
          <a:p>
            <a:r>
              <a:rPr lang="en-US" altLang="zh-CN" dirty="0" err="1"/>
              <a:t>Szałata</a:t>
            </a:r>
            <a:r>
              <a:rPr lang="en-US" altLang="zh-CN" dirty="0"/>
              <a:t> A, </a:t>
            </a:r>
            <a:r>
              <a:rPr lang="en-US" altLang="zh-CN" dirty="0" err="1"/>
              <a:t>Hrovatin</a:t>
            </a:r>
            <a:r>
              <a:rPr lang="en-US" altLang="zh-CN" dirty="0"/>
              <a:t> K, Becker S, Tejada-Lapuerta A, Cui H, Wang B, Theis FJ. Transformers in single-cell omics: a review and new perspectives. Nat Methods. 2024 Aug;21(8):1430-1443. </a:t>
            </a:r>
            <a:r>
              <a:rPr lang="en-US" altLang="zh-CN" dirty="0" err="1"/>
              <a:t>doi</a:t>
            </a:r>
            <a:r>
              <a:rPr lang="en-US" altLang="zh-CN" dirty="0"/>
              <a:t>: 10.1038/s41592-024-02353-z. </a:t>
            </a:r>
            <a:r>
              <a:rPr lang="en-US" altLang="zh-CN" dirty="0" err="1"/>
              <a:t>Epub</a:t>
            </a:r>
            <a:r>
              <a:rPr lang="en-US" altLang="zh-CN" dirty="0"/>
              <a:t> 2024 Aug 9. PMID: 39122952.</a:t>
            </a:r>
          </a:p>
        </p:txBody>
      </p:sp>
    </p:spTree>
    <p:extLst>
      <p:ext uri="{BB962C8B-B14F-4D97-AF65-F5344CB8AC3E}">
        <p14:creationId xmlns:p14="http://schemas.microsoft.com/office/powerpoint/2010/main" val="738498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A3B6B-F5DD-EEC9-EB44-539D46203A0B}"/>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C952C54-0E5D-67C0-7464-823860969846}"/>
              </a:ext>
            </a:extLst>
          </p:cNvPr>
          <p:cNvSpPr>
            <a:spLocks noGrp="1"/>
          </p:cNvSpPr>
          <p:nvPr>
            <p:ph type="title"/>
          </p:nvPr>
        </p:nvSpPr>
        <p:spPr/>
        <p:txBody>
          <a:bodyPr>
            <a:normAutofit/>
          </a:bodyPr>
          <a:lstStyle/>
          <a:p>
            <a:r>
              <a:rPr kumimoji="1" lang="en-US" altLang="zh-CN" dirty="0"/>
              <a:t>Suggested</a:t>
            </a:r>
            <a:r>
              <a:rPr kumimoji="1" lang="zh-CN" altLang="en-US" dirty="0"/>
              <a:t> </a:t>
            </a:r>
            <a:r>
              <a:rPr kumimoji="1" lang="en-US" altLang="zh-CN" dirty="0"/>
              <a:t>reading</a:t>
            </a:r>
            <a:endParaRPr kumimoji="1" lang="zh-CN" altLang="en-US" dirty="0"/>
          </a:p>
        </p:txBody>
      </p:sp>
      <p:sp>
        <p:nvSpPr>
          <p:cNvPr id="4" name="文本占位符 3">
            <a:extLst>
              <a:ext uri="{FF2B5EF4-FFF2-40B4-BE49-F238E27FC236}">
                <a16:creationId xmlns:a16="http://schemas.microsoft.com/office/drawing/2014/main" id="{30B55076-BA49-BD0E-D421-1B9A679CA23E}"/>
              </a:ext>
            </a:extLst>
          </p:cNvPr>
          <p:cNvSpPr>
            <a:spLocks noGrp="1"/>
          </p:cNvSpPr>
          <p:nvPr>
            <p:ph type="body" sz="quarter" idx="14"/>
          </p:nvPr>
        </p:nvSpPr>
        <p:spPr/>
        <p:txBody>
          <a:bodyPr/>
          <a:lstStyle/>
          <a:p>
            <a:endParaRPr kumimoji="1" lang="zh-CN" altLang="en-US" dirty="0"/>
          </a:p>
        </p:txBody>
      </p:sp>
      <p:sp>
        <p:nvSpPr>
          <p:cNvPr id="6" name="内容占位符 5">
            <a:extLst>
              <a:ext uri="{FF2B5EF4-FFF2-40B4-BE49-F238E27FC236}">
                <a16:creationId xmlns:a16="http://schemas.microsoft.com/office/drawing/2014/main" id="{62F7B992-360E-83C2-A970-24A3FA512B91}"/>
              </a:ext>
            </a:extLst>
          </p:cNvPr>
          <p:cNvSpPr>
            <a:spLocks noGrp="1"/>
          </p:cNvSpPr>
          <p:nvPr>
            <p:ph sz="half" idx="13"/>
          </p:nvPr>
        </p:nvSpPr>
        <p:spPr>
          <a:xfrm>
            <a:off x="347602" y="1152526"/>
            <a:ext cx="11432719" cy="5067300"/>
          </a:xfrm>
        </p:spPr>
        <p:txBody>
          <a:bodyPr>
            <a:normAutofit lnSpcReduction="10000"/>
          </a:bodyPr>
          <a:lstStyle/>
          <a:p>
            <a:pPr marL="0" indent="0">
              <a:buNone/>
            </a:pPr>
            <a:r>
              <a:rPr lang="en-US" altLang="zh-CN" dirty="0"/>
              <a:t>GNN:</a:t>
            </a:r>
          </a:p>
          <a:p>
            <a:r>
              <a:rPr lang="en-US" altLang="zh-CN" dirty="0">
                <a:hlinkClick r:id="rId3"/>
              </a:rPr>
              <a:t>https://github.com/thunlp/GNNPapers?tab=readme-ov-file#chemistry-and-biology</a:t>
            </a:r>
            <a:r>
              <a:rPr lang="zh-CN" altLang="en-US" dirty="0"/>
              <a:t> </a:t>
            </a:r>
            <a:r>
              <a:rPr lang="en-US" altLang="zh-CN" dirty="0"/>
              <a:t>(too</a:t>
            </a:r>
            <a:r>
              <a:rPr lang="zh-CN" altLang="en-US" dirty="0"/>
              <a:t> </a:t>
            </a:r>
            <a:r>
              <a:rPr lang="en-US" altLang="zh-CN" dirty="0"/>
              <a:t>many</a:t>
            </a:r>
            <a:r>
              <a:rPr lang="zh-CN" altLang="en-US" dirty="0"/>
              <a:t> </a:t>
            </a:r>
            <a:r>
              <a:rPr lang="en-US" altLang="zh-CN" dirty="0"/>
              <a:t>papers,</a:t>
            </a:r>
            <a:r>
              <a:rPr lang="zh-CN" altLang="en-US" dirty="0"/>
              <a:t> </a:t>
            </a:r>
            <a:r>
              <a:rPr lang="en-US" altLang="zh-CN" dirty="0"/>
              <a:t>select</a:t>
            </a:r>
            <a:r>
              <a:rPr lang="zh-CN" altLang="en-US" dirty="0"/>
              <a:t> </a:t>
            </a:r>
            <a:r>
              <a:rPr lang="en-US" altLang="zh-CN" dirty="0"/>
              <a:t>what</a:t>
            </a:r>
            <a:r>
              <a:rPr lang="zh-CN" altLang="en-US" dirty="0"/>
              <a:t> </a:t>
            </a:r>
            <a:r>
              <a:rPr lang="en-US" altLang="zh-CN" dirty="0"/>
              <a:t>interests</a:t>
            </a:r>
            <a:r>
              <a:rPr lang="zh-CN" altLang="en-US" dirty="0"/>
              <a:t> </a:t>
            </a:r>
            <a:r>
              <a:rPr lang="en-US" altLang="zh-CN" dirty="0"/>
              <a:t>you)</a:t>
            </a:r>
          </a:p>
          <a:p>
            <a:endParaRPr lang="en-US" altLang="zh-CN" dirty="0"/>
          </a:p>
          <a:p>
            <a:r>
              <a:rPr lang="en-US" altLang="zh-CN" dirty="0"/>
              <a:t>Fradkin P, Young A, </a:t>
            </a:r>
            <a:r>
              <a:rPr lang="en-US" altLang="zh-CN" dirty="0" err="1"/>
              <a:t>Atanackovic</a:t>
            </a:r>
            <a:r>
              <a:rPr lang="en-US" altLang="zh-CN" dirty="0"/>
              <a:t> L, Frey B, Lee LJ, Wang B. A graph neural network approach for molecule carcinogenicity prediction. Bioinformatics. 2022 Jun 24;38(Suppl 1):i84-i91. </a:t>
            </a:r>
            <a:r>
              <a:rPr lang="en-US" altLang="zh-CN" dirty="0" err="1"/>
              <a:t>doi</a:t>
            </a:r>
            <a:r>
              <a:rPr lang="en-US" altLang="zh-CN" dirty="0"/>
              <a:t>: 10.1093/bioinformatics/btac266. PMID: 35758812; PMCID: PMC9235510.</a:t>
            </a:r>
          </a:p>
          <a:p>
            <a:endParaRPr lang="en-US" altLang="zh-CN" dirty="0"/>
          </a:p>
          <a:p>
            <a:r>
              <a:rPr lang="en-US" altLang="zh-CN" dirty="0"/>
              <a:t>Zeng Y, Wei Z, Pan Z, Lu Y, Yang Y. A robust and scalable graph neural network for accurate single-cell classification. Brief </a:t>
            </a:r>
            <a:r>
              <a:rPr lang="en-US" altLang="zh-CN" dirty="0" err="1"/>
              <a:t>Bioinform</a:t>
            </a:r>
            <a:r>
              <a:rPr lang="en-US" altLang="zh-CN" dirty="0"/>
              <a:t>. 2022 Mar 10;23(2):bbab570. </a:t>
            </a:r>
            <a:r>
              <a:rPr lang="en-US" altLang="zh-CN" dirty="0" err="1"/>
              <a:t>doi</a:t>
            </a:r>
            <a:r>
              <a:rPr lang="en-US" altLang="zh-CN" dirty="0"/>
              <a:t>: 10.1093/bib/bbab570. PMID: 35018408.</a:t>
            </a:r>
          </a:p>
          <a:p>
            <a:endParaRPr lang="en-US" altLang="zh-CN" dirty="0"/>
          </a:p>
        </p:txBody>
      </p:sp>
    </p:spTree>
    <p:extLst>
      <p:ext uri="{BB962C8B-B14F-4D97-AF65-F5344CB8AC3E}">
        <p14:creationId xmlns:p14="http://schemas.microsoft.com/office/powerpoint/2010/main" val="16679927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C482-3C1F-5F22-C1AC-A6C3F4656D54}"/>
              </a:ext>
            </a:extLst>
          </p:cNvPr>
          <p:cNvSpPr>
            <a:spLocks noGrp="1"/>
          </p:cNvSpPr>
          <p:nvPr>
            <p:ph type="title"/>
          </p:nvPr>
        </p:nvSpPr>
        <p:spPr/>
        <p:txBody>
          <a:bodyPr/>
          <a:lstStyle/>
          <a:p>
            <a:r>
              <a:rPr lang="en-US" altLang="zh-CN" dirty="0"/>
              <a:t>Thanks</a:t>
            </a:r>
            <a:r>
              <a:rPr lang="zh-CN" altLang="en-US" dirty="0"/>
              <a:t> </a:t>
            </a:r>
            <a:r>
              <a:rPr lang="en-US" altLang="zh-CN" dirty="0"/>
              <a:t>for</a:t>
            </a:r>
            <a:r>
              <a:rPr lang="zh-CN" altLang="en-US" dirty="0"/>
              <a:t> </a:t>
            </a:r>
            <a:r>
              <a:rPr lang="en-US" altLang="zh-CN" dirty="0"/>
              <a:t>your</a:t>
            </a:r>
            <a:r>
              <a:rPr lang="zh-CN" altLang="en-US" dirty="0"/>
              <a:t> </a:t>
            </a:r>
            <a:r>
              <a:rPr lang="en-US" altLang="zh-CN" dirty="0"/>
              <a:t>listening!</a:t>
            </a:r>
            <a:endParaRPr lang="en-US" dirty="0"/>
          </a:p>
        </p:txBody>
      </p:sp>
      <p:sp>
        <p:nvSpPr>
          <p:cNvPr id="3" name="Text Placeholder 2">
            <a:extLst>
              <a:ext uri="{FF2B5EF4-FFF2-40B4-BE49-F238E27FC236}">
                <a16:creationId xmlns:a16="http://schemas.microsoft.com/office/drawing/2014/main" id="{8C3FA32F-2A4A-8B79-0638-1CA3610ECC14}"/>
              </a:ext>
            </a:extLst>
          </p:cNvPr>
          <p:cNvSpPr>
            <a:spLocks noGrp="1"/>
          </p:cNvSpPr>
          <p:nvPr>
            <p:ph type="body" sz="quarter" idx="4294967295"/>
          </p:nvPr>
        </p:nvSpPr>
        <p:spPr>
          <a:xfrm>
            <a:off x="612475" y="6410292"/>
            <a:ext cx="8246852" cy="454855"/>
          </a:xfrm>
        </p:spPr>
        <p:txBody>
          <a:bodyPr>
            <a:normAutofit fontScale="92500" lnSpcReduction="10000"/>
          </a:bodyPr>
          <a:lstStyle/>
          <a:p>
            <a:endParaRPr lang="en-US"/>
          </a:p>
        </p:txBody>
      </p:sp>
    </p:spTree>
    <p:extLst>
      <p:ext uri="{BB962C8B-B14F-4D97-AF65-F5344CB8AC3E}">
        <p14:creationId xmlns:p14="http://schemas.microsoft.com/office/powerpoint/2010/main" val="1587805525"/>
      </p:ext>
    </p:extLst>
  </p:cSld>
  <p:clrMapOvr>
    <a:masterClrMapping/>
  </p:clrMapOvr>
</p:sld>
</file>

<file path=ppt/theme/theme1.xml><?xml version="1.0" encoding="utf-8"?>
<a:theme xmlns:a="http://schemas.openxmlformats.org/drawingml/2006/main" name="Yale Blue Template">
  <a:themeElements>
    <a:clrScheme name="Custom 1">
      <a:dk1>
        <a:sysClr val="windowText" lastClr="000000"/>
      </a:dk1>
      <a:lt1>
        <a:sysClr val="window" lastClr="FFFFFF"/>
      </a:lt1>
      <a:dk2>
        <a:srgbClr val="4A4A4A"/>
      </a:dk2>
      <a:lt2>
        <a:srgbClr val="F9F9F9"/>
      </a:lt2>
      <a:accent1>
        <a:srgbClr val="00356B"/>
      </a:accent1>
      <a:accent2>
        <a:srgbClr val="286DC0"/>
      </a:accent2>
      <a:accent3>
        <a:srgbClr val="63AAFF"/>
      </a:accent3>
      <a:accent4>
        <a:srgbClr val="A70000"/>
      </a:accent4>
      <a:accent5>
        <a:srgbClr val="5A0000"/>
      </a:accent5>
      <a:accent6>
        <a:srgbClr val="222222"/>
      </a:accent6>
      <a:hlink>
        <a:srgbClr val="978D85"/>
      </a:hlink>
      <a:folHlink>
        <a:srgbClr val="DDDDD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96BFBD0-9744-42D3-A404-1048A66932B8}" vid="{2F15DC68-5CF6-46E3-BF31-3F7E4143C6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Yale Blue Template</Template>
  <TotalTime>10447</TotalTime>
  <Words>2225</Words>
  <Application>Microsoft Macintosh PowerPoint</Application>
  <PresentationFormat>宽屏</PresentationFormat>
  <Paragraphs>248</Paragraphs>
  <Slides>40</Slides>
  <Notes>35</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40</vt:i4>
      </vt:variant>
    </vt:vector>
  </HeadingPairs>
  <TitlesOfParts>
    <vt:vector size="45" baseType="lpstr">
      <vt:lpstr>YaleNew</vt:lpstr>
      <vt:lpstr>Arial</vt:lpstr>
      <vt:lpstr>Calibri</vt:lpstr>
      <vt:lpstr>Segoe UI</vt:lpstr>
      <vt:lpstr>Yale Blue Template</vt:lpstr>
      <vt:lpstr>RNN &amp; GNN</vt:lpstr>
      <vt:lpstr>Contents</vt:lpstr>
      <vt:lpstr>Recurrent Neural Networks (RNN)</vt:lpstr>
      <vt:lpstr>Sequence data with variable length is abundant in real world</vt:lpstr>
      <vt:lpstr>Standard NN and CNN could not deal with input with variable length</vt:lpstr>
      <vt:lpstr>Recurrent Neural Networks could process sequence data with memory to previous parts</vt:lpstr>
      <vt:lpstr>RNN is capable of multiple kinds of sequence-oriented tasks</vt:lpstr>
      <vt:lpstr>Vanila RNN might fail to remember long term relationship</vt:lpstr>
      <vt:lpstr>LSTM (Long/Short-Term Memory) memorizes information from inputs no matter near or far away</vt:lpstr>
      <vt:lpstr>Application of RNN on DNA sequence</vt:lpstr>
      <vt:lpstr>Attention &amp; Transformers</vt:lpstr>
      <vt:lpstr>Another way of solving the problem with RNN?</vt:lpstr>
      <vt:lpstr>Define attention to address the long-range dependencies in RNN</vt:lpstr>
      <vt:lpstr>Calculation of attention in RNN</vt:lpstr>
      <vt:lpstr>Attention can also help explain the model</vt:lpstr>
      <vt:lpstr>Actually… attention is all you need</vt:lpstr>
      <vt:lpstr>Overall architecture of transformers</vt:lpstr>
      <vt:lpstr>Embedding for input and output sequence</vt:lpstr>
      <vt:lpstr>Multi-Head Self-Attention</vt:lpstr>
      <vt:lpstr>Multi-Head Self-Attention</vt:lpstr>
      <vt:lpstr>Multi-Head Self-Attention</vt:lpstr>
      <vt:lpstr>Feed forward layers and normalization</vt:lpstr>
      <vt:lpstr>Masked Multi-Head Self-Attention</vt:lpstr>
      <vt:lpstr>Multi-Head Attention in decoder layer</vt:lpstr>
      <vt:lpstr>Transformer is the foundation of current LLM and AI wave</vt:lpstr>
      <vt:lpstr>Application of transformer in bioinformatics</vt:lpstr>
      <vt:lpstr>Graph Neural Networks (GNN)</vt:lpstr>
      <vt:lpstr>Some real-world data exists as networks</vt:lpstr>
      <vt:lpstr>CNN is actually a special form of GNN</vt:lpstr>
      <vt:lpstr>Design a new convolution layer for graphs</vt:lpstr>
      <vt:lpstr>Convolution through aggregation</vt:lpstr>
      <vt:lpstr>Graph attention in aggregation</vt:lpstr>
      <vt:lpstr>Training a GNN to perform tasks from different level</vt:lpstr>
      <vt:lpstr>Application of GNN in computational biology</vt:lpstr>
      <vt:lpstr>Application of GNN in computational biology</vt:lpstr>
      <vt:lpstr>Take home message of today</vt:lpstr>
      <vt:lpstr>Suggested reading</vt:lpstr>
      <vt:lpstr>Suggested reading</vt:lpstr>
      <vt:lpstr>Suggested reading</vt:lpstr>
      <vt:lpstr>Thanks for your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Weihao Zhao</dc:creator>
  <cp:lastModifiedBy>Zhao, Weihao</cp:lastModifiedBy>
  <cp:revision>43</cp:revision>
  <dcterms:created xsi:type="dcterms:W3CDTF">2024-04-29T23:12:31Z</dcterms:created>
  <dcterms:modified xsi:type="dcterms:W3CDTF">2026-03-06T20:52:25Z</dcterms:modified>
</cp:coreProperties>
</file>