
<file path=[Content_Types].xml><?xml version="1.0" encoding="utf-8"?>
<Types xmlns="http://schemas.openxmlformats.org/package/2006/content-types">
  <Default Extension="gif" ContentType="image/gif"/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tiff" ContentType="image/tif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37.xml" ContentType="application/vnd.openxmlformats-officedocument.presentationml.notesSlide+xml"/>
  <Override PartName="/ppt/notesSlides/notesSlide38.xml" ContentType="application/vnd.openxmlformats-officedocument.presentationml.notesSlide+xml"/>
  <Override PartName="/ppt/notesSlides/notesSlide39.xml" ContentType="application/vnd.openxmlformats-officedocument.presentationml.notesSlide+xml"/>
  <Override PartName="/ppt/notesSlides/notesSlide40.xml" ContentType="application/vnd.openxmlformats-officedocument.presentationml.notesSlide+xml"/>
  <Override PartName="/ppt/notesSlides/notesSlide41.xml" ContentType="application/vnd.openxmlformats-officedocument.presentationml.notesSlide+xml"/>
  <Override PartName="/ppt/notesSlides/notesSlide42.xml" ContentType="application/vnd.openxmlformats-officedocument.presentationml.notesSlide+xml"/>
  <Override PartName="/ppt/notesSlides/notesSlide43.xml" ContentType="application/vnd.openxmlformats-officedocument.presentationml.notesSlide+xml"/>
  <Override PartName="/ppt/notesSlides/notesSlide4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 autoCompressPictures="0">
  <p:sldMasterIdLst>
    <p:sldMasterId id="2147483648" r:id="rId1"/>
  </p:sldMasterIdLst>
  <p:notesMasterIdLst>
    <p:notesMasterId r:id="rId53"/>
  </p:notesMasterIdLst>
  <p:sldIdLst>
    <p:sldId id="256" r:id="rId2"/>
    <p:sldId id="341" r:id="rId3"/>
    <p:sldId id="342" r:id="rId4"/>
    <p:sldId id="338" r:id="rId5"/>
    <p:sldId id="340" r:id="rId6"/>
    <p:sldId id="343" r:id="rId7"/>
    <p:sldId id="261" r:id="rId8"/>
    <p:sldId id="260" r:id="rId9"/>
    <p:sldId id="262" r:id="rId10"/>
    <p:sldId id="264" r:id="rId11"/>
    <p:sldId id="331" r:id="rId12"/>
    <p:sldId id="332" r:id="rId13"/>
    <p:sldId id="333" r:id="rId14"/>
    <p:sldId id="337" r:id="rId15"/>
    <p:sldId id="347" r:id="rId16"/>
    <p:sldId id="293" r:id="rId17"/>
    <p:sldId id="294" r:id="rId18"/>
    <p:sldId id="291" r:id="rId19"/>
    <p:sldId id="295" r:id="rId20"/>
    <p:sldId id="297" r:id="rId21"/>
    <p:sldId id="299" r:id="rId22"/>
    <p:sldId id="302" r:id="rId23"/>
    <p:sldId id="305" r:id="rId24"/>
    <p:sldId id="304" r:id="rId25"/>
    <p:sldId id="306" r:id="rId26"/>
    <p:sldId id="307" r:id="rId27"/>
    <p:sldId id="309" r:id="rId28"/>
    <p:sldId id="311" r:id="rId29"/>
    <p:sldId id="316" r:id="rId30"/>
    <p:sldId id="313" r:id="rId31"/>
    <p:sldId id="318" r:id="rId32"/>
    <p:sldId id="317" r:id="rId33"/>
    <p:sldId id="319" r:id="rId34"/>
    <p:sldId id="320" r:id="rId35"/>
    <p:sldId id="321" r:id="rId36"/>
    <p:sldId id="315" r:id="rId37"/>
    <p:sldId id="344" r:id="rId38"/>
    <p:sldId id="323" r:id="rId39"/>
    <p:sldId id="301" r:id="rId40"/>
    <p:sldId id="348" r:id="rId41"/>
    <p:sldId id="349" r:id="rId42"/>
    <p:sldId id="303" r:id="rId43"/>
    <p:sldId id="334" r:id="rId44"/>
    <p:sldId id="335" r:id="rId45"/>
    <p:sldId id="324" r:id="rId46"/>
    <p:sldId id="284" r:id="rId47"/>
    <p:sldId id="281" r:id="rId48"/>
    <p:sldId id="289" r:id="rId49"/>
    <p:sldId id="346" r:id="rId50"/>
    <p:sldId id="336" r:id="rId51"/>
    <p:sldId id="345" r:id="rId52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356B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1802"/>
    <p:restoredTop sz="88707"/>
  </p:normalViewPr>
  <p:slideViewPr>
    <p:cSldViewPr snapToGrid="0" snapToObjects="1">
      <p:cViewPr varScale="1">
        <p:scale>
          <a:sx n="113" d="100"/>
          <a:sy n="113" d="100"/>
        </p:scale>
        <p:origin x="1112" y="17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viewProps" Target="viewProp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theme" Target="theme/theme1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tableStyles" Target="tableStyles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087596F-EB45-A64C-990C-C98543E4F979}" type="datetimeFigureOut">
              <a:rPr lang="en-US" smtClean="0"/>
              <a:t>2/26/26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A0512D5-1A9E-0B42-8861-D89964F888D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056156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3" Type="http://schemas.openxmlformats.org/officeDocument/2006/relationships/hyperlink" Target="https://en.wikipedia.org/wiki/Artificial_neural_network" TargetMode="External"/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3" Type="http://schemas.openxmlformats.org/officeDocument/2006/relationships/hyperlink" Target="https://en.wikipedia.org/wiki/X-ray_crystallography" TargetMode="External"/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3" Type="http://schemas.openxmlformats.org/officeDocument/2006/relationships/hyperlink" Target="https://en.wikipedia.org/wiki/X-ray_crystallography" TargetMode="External"/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3" Type="http://schemas.openxmlformats.org/officeDocument/2006/relationships/hyperlink" Target="https://en.wikipedia.org/wiki/X-ray_crystallography" TargetMode="External"/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3" Type="http://schemas.openxmlformats.org/officeDocument/2006/relationships/hyperlink" Target="https://en.wikipedia.org/wiki/X-ray_crystallography" TargetMode="External"/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_rels/notesSlide3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_rels/notesSlide4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.xml"/><Relationship Id="rId1" Type="http://schemas.openxmlformats.org/officeDocument/2006/relationships/notesMaster" Target="../notesMasters/notesMaster1.xml"/></Relationships>
</file>

<file path=ppt/notesSlides/_rels/notesSlide4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3.xml"/><Relationship Id="rId1" Type="http://schemas.openxmlformats.org/officeDocument/2006/relationships/notesMaster" Target="../notesMasters/notesMaster1.xml"/></Relationships>
</file>

<file path=ppt/notesSlides/_rels/notesSlide4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4.xml"/><Relationship Id="rId1" Type="http://schemas.openxmlformats.org/officeDocument/2006/relationships/notesMaster" Target="../notesMasters/notesMaster1.xml"/></Relationships>
</file>

<file path=ppt/notesSlides/_rels/notesSlide4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5.xml"/><Relationship Id="rId1" Type="http://schemas.openxmlformats.org/officeDocument/2006/relationships/notesMaster" Target="../notesMasters/notesMaster1.xml"/></Relationships>
</file>

<file path=ppt/notesSlides/_rels/notesSlide4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A0512D5-1A9E-0B42-8861-D89964F888D8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5889717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A0512D5-1A9E-0B42-8861-D89964F888D8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5422436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A0512D5-1A9E-0B42-8861-D89964F888D8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37748546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A0512D5-1A9E-0B42-8861-D89964F888D8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46853809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A0512D5-1A9E-0B42-8861-D89964F888D8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2314259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2" name="Shape 152"/>
          <p:cNvSpPr>
            <a:spLocks noGrp="1" noRot="1" noChangeAspect="1"/>
          </p:cNvSpPr>
          <p:nvPr>
            <p:ph type="sldImg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153" name="Shape 153"/>
          <p:cNvSpPr>
            <a:spLocks noGrp="1"/>
          </p:cNvSpPr>
          <p:nvPr>
            <p:ph type="body" sz="quarter" idx="1"/>
          </p:nvPr>
        </p:nvSpPr>
        <p:spPr>
          <a:prstGeom prst="rect">
            <a:avLst/>
          </a:prstGeom>
        </p:spPr>
        <p:txBody>
          <a:bodyPr/>
          <a:lstStyle/>
          <a:p>
            <a:r>
              <a:rPr 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AlphaGo’s displays of game-winning creativity, in some cases finding moves that challenged millennia of Go wisdom.</a:t>
            </a:r>
          </a:p>
          <a:p>
            <a:endParaRPr lang="en-US" sz="1200" b="0" i="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AlphaGo takes a totally different approach, replacing these hand-crafted rules with a deep </a:t>
            </a:r>
            <a:r>
              <a:rPr lang="en-US" sz="1200" b="1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hlinkClick r:id="rId3"/>
              </a:rPr>
              <a:t>neural network</a:t>
            </a:r>
            <a:r>
              <a:rPr 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 and general purpose algorithms that know nothing about the game beyond the basic rules.</a:t>
            </a: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3708702409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" name="Shape 143"/>
          <p:cNvSpPr>
            <a:spLocks noGrp="1" noRot="1" noChangeAspect="1"/>
          </p:cNvSpPr>
          <p:nvPr>
            <p:ph type="sldImg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144" name="Shape 144"/>
          <p:cNvSpPr>
            <a:spLocks noGrp="1"/>
          </p:cNvSpPr>
          <p:nvPr>
            <p:ph type="body" sz="quarter" idx="1"/>
          </p:nvPr>
        </p:nvSpPr>
        <p:spPr>
          <a:prstGeom prst="rect">
            <a:avLst/>
          </a:prstGeom>
        </p:spPr>
        <p:txBody>
          <a:bodyPr/>
          <a:lstStyle/>
          <a:p>
            <a:r>
              <a:rPr dirty="0"/>
              <a:t>Google DeepMind</a:t>
            </a:r>
          </a:p>
          <a:p>
            <a:r>
              <a:rPr dirty="0"/>
              <a:t>training two deep neural networks to work in tandem</a:t>
            </a:r>
          </a:p>
          <a:p>
            <a:endParaRPr dirty="0"/>
          </a:p>
          <a:p>
            <a:r>
              <a:rPr dirty="0"/>
              <a:t>the number of possible games is vast (10^761 compared, for example, to the estimated 10^120 possible in chess)</a:t>
            </a:r>
          </a:p>
        </p:txBody>
      </p:sp>
    </p:spTree>
    <p:extLst>
      <p:ext uri="{BB962C8B-B14F-4D97-AF65-F5344CB8AC3E}">
        <p14:creationId xmlns:p14="http://schemas.microsoft.com/office/powerpoint/2010/main" val="3451770144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the earlier versions of AlphaGo which trained on thousands of human amateur and professional games to learn how to play the game</a:t>
            </a:r>
          </a:p>
          <a:p>
            <a:endParaRPr lang="en-US" sz="1200" b="0" i="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Reinforcement learning:</a:t>
            </a:r>
          </a:p>
          <a:p>
            <a:r>
              <a:rPr 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AlphaGo Zero bypasses this process and learns to play the game of Go without human data, simply by playing games against itself.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A0512D5-1A9E-0B42-8861-D89964F888D8}" type="slidenum">
              <a:rPr lang="en-US" smtClean="0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66951353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A0512D5-1A9E-0B42-8861-D89964F888D8}" type="slidenum">
              <a:rPr lang="en-US" smtClean="0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98604468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zh-CN" dirty="0"/>
              <a:t>Nobel</a:t>
            </a:r>
            <a:r>
              <a:rPr lang="zh-CN" altLang="en-US" dirty="0"/>
              <a:t> </a:t>
            </a:r>
            <a:r>
              <a:rPr lang="en-US" altLang="zh-CN" dirty="0"/>
              <a:t>prize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A0512D5-1A9E-0B42-8861-D89964F888D8}" type="slidenum">
              <a:rPr lang="en-US" smtClean="0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33232843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figuring out the 3D shape of a protein purely from its genetic sequence is a complex task that scientists have found challenging for decades</a:t>
            </a:r>
          </a:p>
          <a:p>
            <a:endParaRPr lang="en-US" sz="1200" b="0" i="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CASP taking place every two years since 1994</a:t>
            </a:r>
          </a:p>
          <a:p>
            <a:endParaRPr lang="en-US" sz="1200" b="0" i="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Targets for structure prediction are either structures soon-to-be solved by </a:t>
            </a:r>
            <a:r>
              <a:rPr lang="en-US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hlinkClick r:id="rId3" tooltip="X-ray crystallography"/>
              </a:rPr>
              <a:t>X-ray crystallography</a:t>
            </a:r>
            <a:r>
              <a:rPr 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 or NMR spectroscopy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A0512D5-1A9E-0B42-8861-D89964F888D8}" type="slidenum">
              <a:rPr lang="en-US" smtClean="0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79609784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figuring out the 3D shape of a protein purely from its genetic sequence is a complex task that scientists have found challenging for decades</a:t>
            </a:r>
          </a:p>
          <a:p>
            <a:endParaRPr lang="en-US" sz="1200" b="0" i="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CASP taking place every two years since 1994</a:t>
            </a:r>
          </a:p>
          <a:p>
            <a:endParaRPr lang="en-US" sz="1200" b="0" i="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Targets for structure prediction are either structures soon-to-be solved by </a:t>
            </a:r>
            <a:r>
              <a:rPr lang="en-US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hlinkClick r:id="rId3" tooltip="X-ray crystallography"/>
              </a:rPr>
              <a:t>X-ray crystallography</a:t>
            </a:r>
            <a:r>
              <a:rPr 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 or NMR spectroscopy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A0512D5-1A9E-0B42-8861-D89964F888D8}" type="slidenum">
              <a:rPr lang="en-US" smtClean="0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8223734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figuring out the 3D shape of a protein purely from its genetic sequence is a complex task that scientists have found challenging for decades</a:t>
            </a:r>
          </a:p>
          <a:p>
            <a:endParaRPr lang="en-US" sz="1200" b="0" i="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CASP taking place every two years since 1994</a:t>
            </a:r>
          </a:p>
          <a:p>
            <a:endParaRPr lang="en-US" sz="1200" b="0" i="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Targets for structure prediction are either structures soon-to-be solved by </a:t>
            </a:r>
            <a:r>
              <a:rPr lang="en-US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hlinkClick r:id="rId3" tooltip="X-ray crystallography"/>
              </a:rPr>
              <a:t>X-ray crystallography</a:t>
            </a:r>
            <a:r>
              <a:rPr 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 or NMR spectroscopy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A0512D5-1A9E-0B42-8861-D89964F888D8}" type="slidenum">
              <a:rPr lang="en-US" smtClean="0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68052503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figuring out the 3D shape of a protein purely from its genetic sequence is a complex task that scientists have found challenging for decades</a:t>
            </a:r>
          </a:p>
          <a:p>
            <a:endParaRPr lang="en-US" sz="1200" b="0" i="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CASP taking place every two years since 1994</a:t>
            </a:r>
          </a:p>
          <a:p>
            <a:endParaRPr lang="en-US" sz="1200" b="0" i="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Targets for structure prediction are either structures soon-to-be solved by </a:t>
            </a:r>
            <a:r>
              <a:rPr lang="en-US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hlinkClick r:id="rId3" tooltip="X-ray crystallography"/>
              </a:rPr>
              <a:t>X-ray crystallography</a:t>
            </a:r>
            <a:r>
              <a:rPr 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 or NMR spectroscopy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A0512D5-1A9E-0B42-8861-D89964F888D8}" type="slidenum">
              <a:rPr lang="en-US" smtClean="0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45804245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5" name="Shape 165"/>
          <p:cNvSpPr>
            <a:spLocks noGrp="1" noRot="1" noChangeAspect="1"/>
          </p:cNvSpPr>
          <p:nvPr>
            <p:ph type="sldImg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166" name="Shape 166"/>
          <p:cNvSpPr>
            <a:spLocks noGrp="1"/>
          </p:cNvSpPr>
          <p:nvPr>
            <p:ph type="body" sz="quarter" idx="1"/>
          </p:nvPr>
        </p:nvSpPr>
        <p:spPr>
          <a:prstGeom prst="rect">
            <a:avLst/>
          </a:prstGeom>
        </p:spPr>
        <p:txBody>
          <a:bodyPr/>
          <a:lstStyle/>
          <a:p>
            <a:endParaRPr dirty="0"/>
          </a:p>
        </p:txBody>
      </p:sp>
    </p:spTree>
    <p:extLst>
      <p:ext uri="{BB962C8B-B14F-4D97-AF65-F5344CB8AC3E}">
        <p14:creationId xmlns:p14="http://schemas.microsoft.com/office/powerpoint/2010/main" val="2878034435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5" name="Shape 165"/>
          <p:cNvSpPr>
            <a:spLocks noGrp="1" noRot="1" noChangeAspect="1"/>
          </p:cNvSpPr>
          <p:nvPr>
            <p:ph type="sldImg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166" name="Shape 166"/>
          <p:cNvSpPr>
            <a:spLocks noGrp="1"/>
          </p:cNvSpPr>
          <p:nvPr>
            <p:ph type="body" sz="quarter" idx="1"/>
          </p:nvPr>
        </p:nvSpPr>
        <p:spPr>
          <a:prstGeom prst="rect">
            <a:avLst/>
          </a:prstGeom>
        </p:spPr>
        <p:txBody>
          <a:bodyPr/>
          <a:lstStyle/>
          <a:p>
            <a:endParaRPr dirty="0"/>
          </a:p>
        </p:txBody>
      </p:sp>
    </p:spTree>
    <p:extLst>
      <p:ext uri="{BB962C8B-B14F-4D97-AF65-F5344CB8AC3E}">
        <p14:creationId xmlns:p14="http://schemas.microsoft.com/office/powerpoint/2010/main" val="1948562799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5" name="Shape 165"/>
          <p:cNvSpPr>
            <a:spLocks noGrp="1" noRot="1" noChangeAspect="1"/>
          </p:cNvSpPr>
          <p:nvPr>
            <p:ph type="sldImg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166" name="Shape 166"/>
          <p:cNvSpPr>
            <a:spLocks noGrp="1"/>
          </p:cNvSpPr>
          <p:nvPr>
            <p:ph type="body" sz="quarter" idx="1"/>
          </p:nvPr>
        </p:nvSpPr>
        <p:spPr>
          <a:prstGeom prst="rect">
            <a:avLst/>
          </a:prstGeom>
        </p:spPr>
        <p:txBody>
          <a:bodyPr/>
          <a:lstStyle/>
          <a:p>
            <a:endParaRPr dirty="0"/>
          </a:p>
        </p:txBody>
      </p:sp>
    </p:spTree>
    <p:extLst>
      <p:ext uri="{BB962C8B-B14F-4D97-AF65-F5344CB8AC3E}">
        <p14:creationId xmlns:p14="http://schemas.microsoft.com/office/powerpoint/2010/main" val="2963900575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5" name="Shape 165"/>
          <p:cNvSpPr>
            <a:spLocks noGrp="1" noRot="1" noChangeAspect="1"/>
          </p:cNvSpPr>
          <p:nvPr>
            <p:ph type="sldImg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166" name="Shape 166"/>
          <p:cNvSpPr>
            <a:spLocks noGrp="1"/>
          </p:cNvSpPr>
          <p:nvPr>
            <p:ph type="body" sz="quarter" idx="1"/>
          </p:nvPr>
        </p:nvSpPr>
        <p:spPr>
          <a:prstGeom prst="rect">
            <a:avLst/>
          </a:prstGeom>
        </p:spPr>
        <p:txBody>
          <a:bodyPr/>
          <a:lstStyle/>
          <a:p>
            <a:endParaRPr dirty="0"/>
          </a:p>
        </p:txBody>
      </p:sp>
    </p:spTree>
    <p:extLst>
      <p:ext uri="{BB962C8B-B14F-4D97-AF65-F5344CB8AC3E}">
        <p14:creationId xmlns:p14="http://schemas.microsoft.com/office/powerpoint/2010/main" val="1028705225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5" name="Shape 165"/>
          <p:cNvSpPr>
            <a:spLocks noGrp="1" noRot="1" noChangeAspect="1"/>
          </p:cNvSpPr>
          <p:nvPr>
            <p:ph type="sldImg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166" name="Shape 166"/>
          <p:cNvSpPr>
            <a:spLocks noGrp="1"/>
          </p:cNvSpPr>
          <p:nvPr>
            <p:ph type="body" sz="quarter" idx="1"/>
          </p:nvPr>
        </p:nvSpPr>
        <p:spPr>
          <a:prstGeom prst="rect">
            <a:avLst/>
          </a:prstGeom>
        </p:spPr>
        <p:txBody>
          <a:bodyPr/>
          <a:lstStyle/>
          <a:p>
            <a:endParaRPr dirty="0"/>
          </a:p>
        </p:txBody>
      </p:sp>
    </p:spTree>
    <p:extLst>
      <p:ext uri="{BB962C8B-B14F-4D97-AF65-F5344CB8AC3E}">
        <p14:creationId xmlns:p14="http://schemas.microsoft.com/office/powerpoint/2010/main" val="903870216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5" name="Shape 165"/>
          <p:cNvSpPr>
            <a:spLocks noGrp="1" noRot="1" noChangeAspect="1"/>
          </p:cNvSpPr>
          <p:nvPr>
            <p:ph type="sldImg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166" name="Shape 166"/>
          <p:cNvSpPr>
            <a:spLocks noGrp="1"/>
          </p:cNvSpPr>
          <p:nvPr>
            <p:ph type="body" sz="quarter" idx="1"/>
          </p:nvPr>
        </p:nvSpPr>
        <p:spPr>
          <a:prstGeom prst="rect">
            <a:avLst/>
          </a:prstGeom>
        </p:spPr>
        <p:txBody>
          <a:bodyPr/>
          <a:lstStyle/>
          <a:p>
            <a:endParaRPr dirty="0"/>
          </a:p>
        </p:txBody>
      </p:sp>
    </p:spTree>
    <p:extLst>
      <p:ext uri="{BB962C8B-B14F-4D97-AF65-F5344CB8AC3E}">
        <p14:creationId xmlns:p14="http://schemas.microsoft.com/office/powerpoint/2010/main" val="666396321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5" name="Shape 165"/>
          <p:cNvSpPr>
            <a:spLocks noGrp="1" noRot="1" noChangeAspect="1"/>
          </p:cNvSpPr>
          <p:nvPr>
            <p:ph type="sldImg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166" name="Shape 166"/>
          <p:cNvSpPr>
            <a:spLocks noGrp="1"/>
          </p:cNvSpPr>
          <p:nvPr>
            <p:ph type="body" sz="quarter" idx="1"/>
          </p:nvPr>
        </p:nvSpPr>
        <p:spPr>
          <a:prstGeom prst="rect">
            <a:avLst/>
          </a:prstGeom>
        </p:spPr>
        <p:txBody>
          <a:bodyPr/>
          <a:lstStyle/>
          <a:p>
            <a:endParaRPr dirty="0"/>
          </a:p>
        </p:txBody>
      </p:sp>
    </p:spTree>
    <p:extLst>
      <p:ext uri="{BB962C8B-B14F-4D97-AF65-F5344CB8AC3E}">
        <p14:creationId xmlns:p14="http://schemas.microsoft.com/office/powerpoint/2010/main" val="1719989656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5" name="Shape 165"/>
          <p:cNvSpPr>
            <a:spLocks noGrp="1" noRot="1" noChangeAspect="1"/>
          </p:cNvSpPr>
          <p:nvPr>
            <p:ph type="sldImg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166" name="Shape 166"/>
          <p:cNvSpPr>
            <a:spLocks noGrp="1"/>
          </p:cNvSpPr>
          <p:nvPr>
            <p:ph type="body" sz="quarter" idx="1"/>
          </p:nvPr>
        </p:nvSpPr>
        <p:spPr>
          <a:prstGeom prst="rect">
            <a:avLst/>
          </a:prstGeom>
        </p:spPr>
        <p:txBody>
          <a:bodyPr/>
          <a:lstStyle/>
          <a:p>
            <a:endParaRPr dirty="0"/>
          </a:p>
        </p:txBody>
      </p:sp>
    </p:spTree>
    <p:extLst>
      <p:ext uri="{BB962C8B-B14F-4D97-AF65-F5344CB8AC3E}">
        <p14:creationId xmlns:p14="http://schemas.microsoft.com/office/powerpoint/2010/main" val="4181969230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5" name="Shape 165"/>
          <p:cNvSpPr>
            <a:spLocks noGrp="1" noRot="1" noChangeAspect="1"/>
          </p:cNvSpPr>
          <p:nvPr>
            <p:ph type="sldImg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166" name="Shape 166"/>
          <p:cNvSpPr>
            <a:spLocks noGrp="1"/>
          </p:cNvSpPr>
          <p:nvPr>
            <p:ph type="body" sz="quarter" idx="1"/>
          </p:nvPr>
        </p:nvSpPr>
        <p:spPr>
          <a:prstGeom prst="rect">
            <a:avLst/>
          </a:prstGeom>
        </p:spPr>
        <p:txBody>
          <a:bodyPr/>
          <a:lstStyle/>
          <a:p>
            <a:endParaRPr dirty="0"/>
          </a:p>
        </p:txBody>
      </p:sp>
    </p:spTree>
    <p:extLst>
      <p:ext uri="{BB962C8B-B14F-4D97-AF65-F5344CB8AC3E}">
        <p14:creationId xmlns:p14="http://schemas.microsoft.com/office/powerpoint/2010/main" val="3133705600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5" name="Shape 165"/>
          <p:cNvSpPr>
            <a:spLocks noGrp="1" noRot="1" noChangeAspect="1"/>
          </p:cNvSpPr>
          <p:nvPr>
            <p:ph type="sldImg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166" name="Shape 166"/>
          <p:cNvSpPr>
            <a:spLocks noGrp="1"/>
          </p:cNvSpPr>
          <p:nvPr>
            <p:ph type="body" sz="quarter" idx="1"/>
          </p:nvPr>
        </p:nvSpPr>
        <p:spPr>
          <a:prstGeom prst="rect">
            <a:avLst/>
          </a:prstGeom>
        </p:spPr>
        <p:txBody>
          <a:bodyPr/>
          <a:lstStyle/>
          <a:p>
            <a:endParaRPr dirty="0"/>
          </a:p>
        </p:txBody>
      </p:sp>
    </p:spTree>
    <p:extLst>
      <p:ext uri="{BB962C8B-B14F-4D97-AF65-F5344CB8AC3E}">
        <p14:creationId xmlns:p14="http://schemas.microsoft.com/office/powerpoint/2010/main" val="2455513829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5" name="Shape 165"/>
          <p:cNvSpPr>
            <a:spLocks noGrp="1" noRot="1" noChangeAspect="1"/>
          </p:cNvSpPr>
          <p:nvPr>
            <p:ph type="sldImg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166" name="Shape 166"/>
          <p:cNvSpPr>
            <a:spLocks noGrp="1"/>
          </p:cNvSpPr>
          <p:nvPr>
            <p:ph type="body" sz="quarter" idx="1"/>
          </p:nvPr>
        </p:nvSpPr>
        <p:spPr>
          <a:prstGeom prst="rect">
            <a:avLst/>
          </a:prstGeom>
        </p:spPr>
        <p:txBody>
          <a:bodyPr/>
          <a:lstStyle/>
          <a:p>
            <a:endParaRPr dirty="0"/>
          </a:p>
        </p:txBody>
      </p:sp>
    </p:spTree>
    <p:extLst>
      <p:ext uri="{BB962C8B-B14F-4D97-AF65-F5344CB8AC3E}">
        <p14:creationId xmlns:p14="http://schemas.microsoft.com/office/powerpoint/2010/main" val="2488659757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5" name="Shape 165"/>
          <p:cNvSpPr>
            <a:spLocks noGrp="1" noRot="1" noChangeAspect="1"/>
          </p:cNvSpPr>
          <p:nvPr>
            <p:ph type="sldImg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166" name="Shape 166"/>
          <p:cNvSpPr>
            <a:spLocks noGrp="1"/>
          </p:cNvSpPr>
          <p:nvPr>
            <p:ph type="body" sz="quarter" idx="1"/>
          </p:nvPr>
        </p:nvSpPr>
        <p:spPr>
          <a:prstGeom prst="rect">
            <a:avLst/>
          </a:prstGeom>
        </p:spPr>
        <p:txBody>
          <a:bodyPr/>
          <a:lstStyle/>
          <a:p>
            <a:endParaRPr dirty="0"/>
          </a:p>
        </p:txBody>
      </p:sp>
    </p:spTree>
    <p:extLst>
      <p:ext uri="{BB962C8B-B14F-4D97-AF65-F5344CB8AC3E}">
        <p14:creationId xmlns:p14="http://schemas.microsoft.com/office/powerpoint/2010/main" val="2332447393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5" name="Shape 165"/>
          <p:cNvSpPr>
            <a:spLocks noGrp="1" noRot="1" noChangeAspect="1"/>
          </p:cNvSpPr>
          <p:nvPr>
            <p:ph type="sldImg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166" name="Shape 166"/>
          <p:cNvSpPr>
            <a:spLocks noGrp="1"/>
          </p:cNvSpPr>
          <p:nvPr>
            <p:ph type="body" sz="quarter" idx="1"/>
          </p:nvPr>
        </p:nvSpPr>
        <p:spPr>
          <a:prstGeom prst="rect">
            <a:avLst/>
          </a:prstGeom>
        </p:spPr>
        <p:txBody>
          <a:bodyPr/>
          <a:lstStyle/>
          <a:p>
            <a:r>
              <a:rPr lang="en-US" altLang="zh-CN" dirty="0"/>
              <a:t>The</a:t>
            </a:r>
            <a:r>
              <a:rPr lang="zh-CN" altLang="en-US" dirty="0"/>
              <a:t> </a:t>
            </a:r>
            <a:r>
              <a:rPr lang="en-US" altLang="zh-CN" dirty="0"/>
              <a:t>rules</a:t>
            </a:r>
            <a:r>
              <a:rPr lang="zh-CN" altLang="en-US" dirty="0"/>
              <a:t> </a:t>
            </a:r>
            <a:r>
              <a:rPr lang="en-US" altLang="zh-CN" dirty="0"/>
              <a:t>of</a:t>
            </a:r>
            <a:r>
              <a:rPr lang="zh-CN" altLang="en-US" dirty="0"/>
              <a:t> </a:t>
            </a:r>
            <a:r>
              <a:rPr lang="en-US" altLang="zh-CN" dirty="0"/>
              <a:t>back</a:t>
            </a:r>
            <a:r>
              <a:rPr lang="zh-CN" altLang="en-US" dirty="0"/>
              <a:t> </a:t>
            </a:r>
            <a:r>
              <a:rPr lang="en-US" altLang="zh-CN" dirty="0"/>
              <a:t>prop</a:t>
            </a:r>
            <a:r>
              <a:rPr lang="zh-CN" altLang="en-US" dirty="0"/>
              <a:t> </a:t>
            </a:r>
            <a:r>
              <a:rPr lang="en-US" altLang="zh-CN" dirty="0"/>
              <a:t>+</a:t>
            </a:r>
            <a:r>
              <a:rPr lang="zh-CN" altLang="en-US" dirty="0"/>
              <a:t> </a:t>
            </a:r>
            <a:r>
              <a:rPr lang="en-US" altLang="zh-CN" dirty="0"/>
              <a:t>chain</a:t>
            </a:r>
            <a:r>
              <a:rPr lang="zh-CN" altLang="en-US" dirty="0"/>
              <a:t> </a:t>
            </a:r>
            <a:r>
              <a:rPr lang="en-US" altLang="zh-CN" dirty="0"/>
              <a:t>rule</a:t>
            </a:r>
            <a:r>
              <a:rPr lang="zh-CN" altLang="en-US" dirty="0"/>
              <a:t> </a:t>
            </a:r>
            <a:r>
              <a:rPr lang="en-US" altLang="zh-CN" dirty="0"/>
              <a:t>high</a:t>
            </a:r>
            <a:r>
              <a:rPr lang="zh-CN" altLang="en-US" dirty="0"/>
              <a:t> </a:t>
            </a:r>
            <a:r>
              <a:rPr lang="en-US" altLang="zh-CN" dirty="0"/>
              <a:t>level</a:t>
            </a:r>
            <a:r>
              <a:rPr lang="zh-CN" altLang="en-US" dirty="0"/>
              <a:t> </a:t>
            </a:r>
            <a:r>
              <a:rPr lang="en-US" altLang="zh-CN" dirty="0"/>
              <a:t>more</a:t>
            </a:r>
            <a:r>
              <a:rPr lang="zh-CN" altLang="en-US" dirty="0"/>
              <a:t> </a:t>
            </a:r>
            <a:r>
              <a:rPr lang="en-US" altLang="zh-CN" dirty="0"/>
              <a:t>the</a:t>
            </a:r>
            <a:r>
              <a:rPr lang="zh-CN" altLang="en-US" dirty="0"/>
              <a:t> </a:t>
            </a:r>
            <a:r>
              <a:rPr lang="en-US" altLang="zh-CN" dirty="0"/>
              <a:t>notion</a:t>
            </a:r>
            <a:r>
              <a:rPr lang="zh-CN" altLang="en-US" dirty="0"/>
              <a:t> </a:t>
            </a:r>
            <a:r>
              <a:rPr lang="en-US" altLang="zh-CN" dirty="0"/>
              <a:t>of</a:t>
            </a:r>
            <a:r>
              <a:rPr lang="zh-CN" altLang="en-US" dirty="0"/>
              <a:t> </a:t>
            </a:r>
            <a:r>
              <a:rPr lang="en-US" altLang="zh-CN" dirty="0"/>
              <a:t>gradient</a:t>
            </a:r>
            <a:r>
              <a:rPr lang="zh-CN" altLang="en-US" dirty="0"/>
              <a:t> </a:t>
            </a:r>
            <a:r>
              <a:rPr lang="en-US" altLang="zh-CN" dirty="0"/>
              <a:t>descent/</a:t>
            </a:r>
            <a:r>
              <a:rPr lang="zh-CN" altLang="en-US" dirty="0"/>
              <a:t> </a:t>
            </a:r>
            <a:r>
              <a:rPr lang="en-US" altLang="zh-CN" dirty="0"/>
              <a:t>stochastic</a:t>
            </a:r>
            <a:r>
              <a:rPr lang="zh-CN" altLang="en-US" dirty="0"/>
              <a:t> </a:t>
            </a:r>
            <a:r>
              <a:rPr lang="en-US" altLang="zh-CN" dirty="0"/>
              <a:t>gradient</a:t>
            </a:r>
            <a:r>
              <a:rPr lang="zh-CN" altLang="en-US" dirty="0"/>
              <a:t> </a:t>
            </a:r>
            <a:r>
              <a:rPr lang="en-US" altLang="zh-CN" dirty="0"/>
              <a:t>descent</a:t>
            </a:r>
            <a:r>
              <a:rPr lang="zh-CN" altLang="en-US" dirty="0"/>
              <a:t> </a:t>
            </a:r>
            <a:r>
              <a:rPr lang="en-US" altLang="zh-CN" dirty="0"/>
              <a:t>(the</a:t>
            </a:r>
            <a:r>
              <a:rPr lang="zh-CN" altLang="en-US" dirty="0"/>
              <a:t> </a:t>
            </a:r>
            <a:r>
              <a:rPr lang="en-US" altLang="zh-CN" dirty="0"/>
              <a:t>concept</a:t>
            </a:r>
            <a:r>
              <a:rPr lang="zh-CN" altLang="en-US" dirty="0"/>
              <a:t> </a:t>
            </a:r>
            <a:r>
              <a:rPr lang="en-US" altLang="zh-CN" dirty="0"/>
              <a:t>of</a:t>
            </a:r>
            <a:r>
              <a:rPr lang="zh-CN" altLang="en-US" dirty="0"/>
              <a:t> </a:t>
            </a:r>
            <a:r>
              <a:rPr lang="en-US" altLang="zh-CN" dirty="0"/>
              <a:t>mini-batch)</a:t>
            </a: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3162974911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5" name="Shape 165"/>
          <p:cNvSpPr>
            <a:spLocks noGrp="1" noRot="1" noChangeAspect="1"/>
          </p:cNvSpPr>
          <p:nvPr>
            <p:ph type="sldImg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166" name="Shape 166"/>
          <p:cNvSpPr>
            <a:spLocks noGrp="1"/>
          </p:cNvSpPr>
          <p:nvPr>
            <p:ph type="body" sz="quarter" idx="1"/>
          </p:nvPr>
        </p:nvSpPr>
        <p:spPr>
          <a:prstGeom prst="rect">
            <a:avLst/>
          </a:prstGeom>
        </p:spPr>
        <p:txBody>
          <a:bodyPr/>
          <a:lstStyle/>
          <a:p>
            <a:endParaRPr dirty="0"/>
          </a:p>
        </p:txBody>
      </p:sp>
    </p:spTree>
    <p:extLst>
      <p:ext uri="{BB962C8B-B14F-4D97-AF65-F5344CB8AC3E}">
        <p14:creationId xmlns:p14="http://schemas.microsoft.com/office/powerpoint/2010/main" val="2761657115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5" name="Shape 165"/>
          <p:cNvSpPr>
            <a:spLocks noGrp="1" noRot="1" noChangeAspect="1"/>
          </p:cNvSpPr>
          <p:nvPr>
            <p:ph type="sldImg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166" name="Shape 166"/>
          <p:cNvSpPr>
            <a:spLocks noGrp="1"/>
          </p:cNvSpPr>
          <p:nvPr>
            <p:ph type="body" sz="quarter" idx="1"/>
          </p:nvPr>
        </p:nvSpPr>
        <p:spPr>
          <a:prstGeom prst="rect">
            <a:avLst/>
          </a:prstGeom>
        </p:spPr>
        <p:txBody>
          <a:bodyPr/>
          <a:lstStyle/>
          <a:p>
            <a:endParaRPr dirty="0"/>
          </a:p>
        </p:txBody>
      </p:sp>
    </p:spTree>
    <p:extLst>
      <p:ext uri="{BB962C8B-B14F-4D97-AF65-F5344CB8AC3E}">
        <p14:creationId xmlns:p14="http://schemas.microsoft.com/office/powerpoint/2010/main" val="467331052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5" name="Shape 165"/>
          <p:cNvSpPr>
            <a:spLocks noGrp="1" noRot="1" noChangeAspect="1"/>
          </p:cNvSpPr>
          <p:nvPr>
            <p:ph type="sldImg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166" name="Shape 166"/>
          <p:cNvSpPr>
            <a:spLocks noGrp="1"/>
          </p:cNvSpPr>
          <p:nvPr>
            <p:ph type="body" sz="quarter" idx="1"/>
          </p:nvPr>
        </p:nvSpPr>
        <p:spPr>
          <a:prstGeom prst="rect">
            <a:avLst/>
          </a:prstGeom>
        </p:spPr>
        <p:txBody>
          <a:bodyPr/>
          <a:lstStyle/>
          <a:p>
            <a:endParaRPr dirty="0"/>
          </a:p>
        </p:txBody>
      </p:sp>
    </p:spTree>
    <p:extLst>
      <p:ext uri="{BB962C8B-B14F-4D97-AF65-F5344CB8AC3E}">
        <p14:creationId xmlns:p14="http://schemas.microsoft.com/office/powerpoint/2010/main" val="2895606120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5" name="Shape 165"/>
          <p:cNvSpPr>
            <a:spLocks noGrp="1" noRot="1" noChangeAspect="1"/>
          </p:cNvSpPr>
          <p:nvPr>
            <p:ph type="sldImg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166" name="Shape 166"/>
          <p:cNvSpPr>
            <a:spLocks noGrp="1"/>
          </p:cNvSpPr>
          <p:nvPr>
            <p:ph type="body" sz="quarter" idx="1"/>
          </p:nvPr>
        </p:nvSpPr>
        <p:spPr>
          <a:prstGeom prst="rect">
            <a:avLst/>
          </a:prstGeom>
        </p:spPr>
        <p:txBody>
          <a:bodyPr/>
          <a:lstStyle/>
          <a:p>
            <a:endParaRPr dirty="0"/>
          </a:p>
        </p:txBody>
      </p:sp>
    </p:spTree>
    <p:extLst>
      <p:ext uri="{BB962C8B-B14F-4D97-AF65-F5344CB8AC3E}">
        <p14:creationId xmlns:p14="http://schemas.microsoft.com/office/powerpoint/2010/main" val="1521424222"/>
      </p:ext>
    </p:extLst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5" name="Shape 165"/>
          <p:cNvSpPr>
            <a:spLocks noGrp="1" noRot="1" noChangeAspect="1"/>
          </p:cNvSpPr>
          <p:nvPr>
            <p:ph type="sldImg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166" name="Shape 166"/>
          <p:cNvSpPr>
            <a:spLocks noGrp="1"/>
          </p:cNvSpPr>
          <p:nvPr>
            <p:ph type="body" sz="quarter" idx="1"/>
          </p:nvPr>
        </p:nvSpPr>
        <p:spPr>
          <a:prstGeom prst="rect">
            <a:avLst/>
          </a:prstGeom>
        </p:spPr>
        <p:txBody>
          <a:bodyPr/>
          <a:lstStyle/>
          <a:p>
            <a:endParaRPr dirty="0"/>
          </a:p>
        </p:txBody>
      </p:sp>
    </p:spTree>
    <p:extLst>
      <p:ext uri="{BB962C8B-B14F-4D97-AF65-F5344CB8AC3E}">
        <p14:creationId xmlns:p14="http://schemas.microsoft.com/office/powerpoint/2010/main" val="1710948713"/>
      </p:ext>
    </p:extLst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5" name="Shape 165"/>
          <p:cNvSpPr>
            <a:spLocks noGrp="1" noRot="1" noChangeAspect="1"/>
          </p:cNvSpPr>
          <p:nvPr>
            <p:ph type="sldImg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166" name="Shape 166"/>
          <p:cNvSpPr>
            <a:spLocks noGrp="1"/>
          </p:cNvSpPr>
          <p:nvPr>
            <p:ph type="body" sz="quarter" idx="1"/>
          </p:nvPr>
        </p:nvSpPr>
        <p:spPr>
          <a:prstGeom prst="rect">
            <a:avLst/>
          </a:prstGeom>
        </p:spPr>
        <p:txBody>
          <a:bodyPr/>
          <a:lstStyle/>
          <a:p>
            <a:endParaRPr dirty="0"/>
          </a:p>
        </p:txBody>
      </p:sp>
    </p:spTree>
    <p:extLst>
      <p:ext uri="{BB962C8B-B14F-4D97-AF65-F5344CB8AC3E}">
        <p14:creationId xmlns:p14="http://schemas.microsoft.com/office/powerpoint/2010/main" val="1229473377"/>
      </p:ext>
    </p:extLst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5" name="Shape 165"/>
          <p:cNvSpPr>
            <a:spLocks noGrp="1" noRot="1" noChangeAspect="1"/>
          </p:cNvSpPr>
          <p:nvPr>
            <p:ph type="sldImg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166" name="Shape 166"/>
          <p:cNvSpPr>
            <a:spLocks noGrp="1"/>
          </p:cNvSpPr>
          <p:nvPr>
            <p:ph type="body" sz="quarter" idx="1"/>
          </p:nvPr>
        </p:nvSpPr>
        <p:spPr>
          <a:prstGeom prst="rect">
            <a:avLst/>
          </a:prstGeom>
        </p:spPr>
        <p:txBody>
          <a:bodyPr/>
          <a:lstStyle/>
          <a:p>
            <a:endParaRPr dirty="0"/>
          </a:p>
        </p:txBody>
      </p:sp>
    </p:spTree>
    <p:extLst>
      <p:ext uri="{BB962C8B-B14F-4D97-AF65-F5344CB8AC3E}">
        <p14:creationId xmlns:p14="http://schemas.microsoft.com/office/powerpoint/2010/main" val="163644095"/>
      </p:ext>
    </p:extLst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5" name="Shape 165"/>
          <p:cNvSpPr>
            <a:spLocks noGrp="1" noRot="1" noChangeAspect="1"/>
          </p:cNvSpPr>
          <p:nvPr>
            <p:ph type="sldImg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166" name="Shape 166"/>
          <p:cNvSpPr>
            <a:spLocks noGrp="1"/>
          </p:cNvSpPr>
          <p:nvPr>
            <p:ph type="body" sz="quarter" idx="1"/>
          </p:nvPr>
        </p:nvSpPr>
        <p:spPr>
          <a:prstGeom prst="rect">
            <a:avLst/>
          </a:prstGeom>
        </p:spPr>
        <p:txBody>
          <a:bodyPr/>
          <a:lstStyle/>
          <a:p>
            <a:endParaRPr dirty="0"/>
          </a:p>
        </p:txBody>
      </p:sp>
    </p:spTree>
    <p:extLst>
      <p:ext uri="{BB962C8B-B14F-4D97-AF65-F5344CB8AC3E}">
        <p14:creationId xmlns:p14="http://schemas.microsoft.com/office/powerpoint/2010/main" val="811146949"/>
      </p:ext>
    </p:extLst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5" name="Shape 165"/>
          <p:cNvSpPr>
            <a:spLocks noGrp="1" noRot="1" noChangeAspect="1"/>
          </p:cNvSpPr>
          <p:nvPr>
            <p:ph type="sldImg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166" name="Shape 166"/>
          <p:cNvSpPr>
            <a:spLocks noGrp="1"/>
          </p:cNvSpPr>
          <p:nvPr>
            <p:ph type="body" sz="quarter" idx="1"/>
          </p:nvPr>
        </p:nvSpPr>
        <p:spPr>
          <a:prstGeom prst="rect">
            <a:avLst/>
          </a:prstGeom>
        </p:spPr>
        <p:txBody>
          <a:bodyPr/>
          <a:lstStyle/>
          <a:p>
            <a:endParaRPr dirty="0"/>
          </a:p>
        </p:txBody>
      </p:sp>
    </p:spTree>
    <p:extLst>
      <p:ext uri="{BB962C8B-B14F-4D97-AF65-F5344CB8AC3E}">
        <p14:creationId xmlns:p14="http://schemas.microsoft.com/office/powerpoint/2010/main" val="1937201177"/>
      </p:ext>
    </p:extLst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5" name="Shape 165"/>
          <p:cNvSpPr>
            <a:spLocks noGrp="1" noRot="1" noChangeAspect="1"/>
          </p:cNvSpPr>
          <p:nvPr>
            <p:ph type="sldImg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166" name="Shape 166"/>
          <p:cNvSpPr>
            <a:spLocks noGrp="1"/>
          </p:cNvSpPr>
          <p:nvPr>
            <p:ph type="body" sz="quarter" idx="1"/>
          </p:nvPr>
        </p:nvSpPr>
        <p:spPr>
          <a:prstGeom prst="rect">
            <a:avLst/>
          </a:prstGeom>
        </p:spPr>
        <p:txBody>
          <a:bodyPr/>
          <a:lstStyle/>
          <a:p>
            <a:endParaRPr dirty="0"/>
          </a:p>
        </p:txBody>
      </p:sp>
    </p:spTree>
    <p:extLst>
      <p:ext uri="{BB962C8B-B14F-4D97-AF65-F5344CB8AC3E}">
        <p14:creationId xmlns:p14="http://schemas.microsoft.com/office/powerpoint/2010/main" val="4141994981"/>
      </p:ext>
    </p:extLst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5" name="Shape 165"/>
          <p:cNvSpPr>
            <a:spLocks noGrp="1" noRot="1" noChangeAspect="1"/>
          </p:cNvSpPr>
          <p:nvPr>
            <p:ph type="sldImg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166" name="Shape 166"/>
          <p:cNvSpPr>
            <a:spLocks noGrp="1"/>
          </p:cNvSpPr>
          <p:nvPr>
            <p:ph type="body" sz="quarter" idx="1"/>
          </p:nvPr>
        </p:nvSpPr>
        <p:spPr>
          <a:prstGeom prst="rect">
            <a:avLst/>
          </a:prstGeom>
        </p:spPr>
        <p:txBody>
          <a:bodyPr/>
          <a:lstStyle/>
          <a:p>
            <a:endParaRPr dirty="0"/>
          </a:p>
        </p:txBody>
      </p:sp>
    </p:spTree>
    <p:extLst>
      <p:ext uri="{BB962C8B-B14F-4D97-AF65-F5344CB8AC3E}">
        <p14:creationId xmlns:p14="http://schemas.microsoft.com/office/powerpoint/2010/main" val="3385100516"/>
      </p:ext>
    </p:extLst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5" name="Shape 165"/>
          <p:cNvSpPr>
            <a:spLocks noGrp="1" noRot="1" noChangeAspect="1"/>
          </p:cNvSpPr>
          <p:nvPr>
            <p:ph type="sldImg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166" name="Shape 166"/>
          <p:cNvSpPr>
            <a:spLocks noGrp="1"/>
          </p:cNvSpPr>
          <p:nvPr>
            <p:ph type="body" sz="quarter" idx="1"/>
          </p:nvPr>
        </p:nvSpPr>
        <p:spPr>
          <a:prstGeom prst="rect">
            <a:avLst/>
          </a:prstGeom>
        </p:spPr>
        <p:txBody>
          <a:bodyPr/>
          <a:lstStyle/>
          <a:p>
            <a:endParaRPr dirty="0"/>
          </a:p>
        </p:txBody>
      </p:sp>
    </p:spTree>
    <p:extLst>
      <p:ext uri="{BB962C8B-B14F-4D97-AF65-F5344CB8AC3E}">
        <p14:creationId xmlns:p14="http://schemas.microsoft.com/office/powerpoint/2010/main" val="1501112044"/>
      </p:ext>
    </p:extLst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5" name="Shape 165"/>
          <p:cNvSpPr>
            <a:spLocks noGrp="1" noRot="1" noChangeAspect="1"/>
          </p:cNvSpPr>
          <p:nvPr>
            <p:ph type="sldImg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166" name="Shape 166"/>
          <p:cNvSpPr>
            <a:spLocks noGrp="1"/>
          </p:cNvSpPr>
          <p:nvPr>
            <p:ph type="body" sz="quarter" idx="1"/>
          </p:nvPr>
        </p:nvSpPr>
        <p:spPr>
          <a:prstGeom prst="rect">
            <a:avLst/>
          </a:prstGeom>
        </p:spPr>
        <p:txBody>
          <a:bodyPr/>
          <a:lstStyle/>
          <a:p>
            <a:endParaRPr dirty="0"/>
          </a:p>
        </p:txBody>
      </p:sp>
    </p:spTree>
    <p:extLst>
      <p:ext uri="{BB962C8B-B14F-4D97-AF65-F5344CB8AC3E}">
        <p14:creationId xmlns:p14="http://schemas.microsoft.com/office/powerpoint/2010/main" val="4202036811"/>
      </p:ext>
    </p:extLst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5" name="Shape 165"/>
          <p:cNvSpPr>
            <a:spLocks noGrp="1" noRot="1" noChangeAspect="1"/>
          </p:cNvSpPr>
          <p:nvPr>
            <p:ph type="sldImg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166" name="Shape 166"/>
          <p:cNvSpPr>
            <a:spLocks noGrp="1"/>
          </p:cNvSpPr>
          <p:nvPr>
            <p:ph type="body" sz="quarter" idx="1"/>
          </p:nvPr>
        </p:nvSpPr>
        <p:spPr>
          <a:prstGeom prst="rect">
            <a:avLst/>
          </a:prstGeom>
        </p:spPr>
        <p:txBody>
          <a:bodyPr/>
          <a:lstStyle/>
          <a:p>
            <a:endParaRPr dirty="0"/>
          </a:p>
        </p:txBody>
      </p:sp>
    </p:spTree>
    <p:extLst>
      <p:ext uri="{BB962C8B-B14F-4D97-AF65-F5344CB8AC3E}">
        <p14:creationId xmlns:p14="http://schemas.microsoft.com/office/powerpoint/2010/main" val="3599969711"/>
      </p:ext>
    </p:extLst>
  </p:cSld>
  <p:clrMapOvr>
    <a:masterClrMapping/>
  </p:clrMapOvr>
</p:notes>
</file>

<file path=ppt/notesSlides/notesSlide4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5" name="Shape 165"/>
          <p:cNvSpPr>
            <a:spLocks noGrp="1" noRot="1" noChangeAspect="1"/>
          </p:cNvSpPr>
          <p:nvPr>
            <p:ph type="sldImg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166" name="Shape 166"/>
          <p:cNvSpPr>
            <a:spLocks noGrp="1"/>
          </p:cNvSpPr>
          <p:nvPr>
            <p:ph type="body" sz="quarter" idx="1"/>
          </p:nvPr>
        </p:nvSpPr>
        <p:spPr>
          <a:prstGeom prst="rect">
            <a:avLst/>
          </a:prstGeom>
        </p:spPr>
        <p:txBody>
          <a:bodyPr/>
          <a:lstStyle/>
          <a:p>
            <a:endParaRPr dirty="0"/>
          </a:p>
        </p:txBody>
      </p:sp>
    </p:spTree>
    <p:extLst>
      <p:ext uri="{BB962C8B-B14F-4D97-AF65-F5344CB8AC3E}">
        <p14:creationId xmlns:p14="http://schemas.microsoft.com/office/powerpoint/2010/main" val="254848125"/>
      </p:ext>
    </p:extLst>
  </p:cSld>
  <p:clrMapOvr>
    <a:masterClrMapping/>
  </p:clrMapOvr>
</p:notes>
</file>

<file path=ppt/notesSlides/notesSlide4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5" name="Shape 165"/>
          <p:cNvSpPr>
            <a:spLocks noGrp="1" noRot="1" noChangeAspect="1"/>
          </p:cNvSpPr>
          <p:nvPr>
            <p:ph type="sldImg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166" name="Shape 166"/>
          <p:cNvSpPr>
            <a:spLocks noGrp="1"/>
          </p:cNvSpPr>
          <p:nvPr>
            <p:ph type="body" sz="quarter" idx="1"/>
          </p:nvPr>
        </p:nvSpPr>
        <p:spPr>
          <a:prstGeom prst="rect">
            <a:avLst/>
          </a:prstGeom>
        </p:spPr>
        <p:txBody>
          <a:bodyPr/>
          <a:lstStyle/>
          <a:p>
            <a:endParaRPr dirty="0"/>
          </a:p>
        </p:txBody>
      </p:sp>
    </p:spTree>
    <p:extLst>
      <p:ext uri="{BB962C8B-B14F-4D97-AF65-F5344CB8AC3E}">
        <p14:creationId xmlns:p14="http://schemas.microsoft.com/office/powerpoint/2010/main" val="3703491191"/>
      </p:ext>
    </p:extLst>
  </p:cSld>
  <p:clrMapOvr>
    <a:masterClrMapping/>
  </p:clrMapOvr>
</p:notes>
</file>

<file path=ppt/notesSlides/notesSlide4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zh-CN" dirty="0"/>
              <a:t>Dropout</a:t>
            </a:r>
            <a:r>
              <a:rPr lang="zh-CN" altLang="en-US" dirty="0"/>
              <a:t> </a:t>
            </a:r>
            <a:r>
              <a:rPr lang="en-US" altLang="zh-CN" dirty="0"/>
              <a:t>the</a:t>
            </a:r>
            <a:r>
              <a:rPr lang="zh-CN" altLang="en-US" dirty="0"/>
              <a:t> </a:t>
            </a:r>
            <a:r>
              <a:rPr lang="en-US" altLang="zh-CN" dirty="0"/>
              <a:t>concept</a:t>
            </a:r>
            <a:r>
              <a:rPr lang="zh-CN" altLang="en-US" dirty="0"/>
              <a:t> </a:t>
            </a:r>
            <a:r>
              <a:rPr lang="en-US" altLang="zh-CN" dirty="0"/>
              <a:t>of</a:t>
            </a:r>
            <a:r>
              <a:rPr lang="zh-CN" altLang="en-US" dirty="0"/>
              <a:t> </a:t>
            </a:r>
            <a:r>
              <a:rPr lang="en-US" altLang="zh-CN" dirty="0"/>
              <a:t>regularization;</a:t>
            </a:r>
            <a:r>
              <a:rPr lang="zh-CN" altLang="en-US" dirty="0"/>
              <a:t> </a:t>
            </a:r>
            <a:r>
              <a:rPr lang="en-US" altLang="zh-CN" dirty="0"/>
              <a:t>LASSO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A0512D5-1A9E-0B42-8861-D89964F888D8}" type="slidenum">
              <a:rPr lang="en-US" smtClean="0"/>
              <a:t>46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5211291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7458839-6681-BE4E-951B-9A651174618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A33CF278-C002-B040-9AA8-482A9923D45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3487910-C97B-4B4A-810E-50B90A7D24E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latin typeface="Helvetica" pitchFamily="2" charset="0"/>
              </a:defRPr>
            </a:lvl1pPr>
          </a:lstStyle>
          <a:p>
            <a:fld id="{1889FB63-E118-0C45-9A11-CDB30477D330}" type="datetime1">
              <a:rPr lang="en-US" smtClean="0"/>
              <a:t>2/26/26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C2F8C5C-568C-DD4C-879A-CF2FEA5C108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latin typeface="Helvetica" pitchFamily="2" charset="0"/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114BB3D-5947-DE4D-95F5-C55D2AAB3B3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4BA20E-A553-6F48-BD36-E5AD94908D4A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7889942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21D9E8D-C0DA-B24A-8309-527F756E88F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A7CCE61-F2E1-BA4C-AF49-7AF56585497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6F26145-79E4-EE46-BC8F-6BE0046AFE4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3AB32C-C38A-D946-9FEA-C1CDE62AC56E}" type="datetime1">
              <a:rPr lang="en-US" smtClean="0"/>
              <a:t>2/26/26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840AF66-B201-4544-8F74-C7D0D698BF2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250FE2E-6019-4D4E-8D2A-6E4EEF8E740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4BA20E-A553-6F48-BD36-E5AD94908D4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5869584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6A3DA7F-2A35-1346-B92F-1F341C6AC8B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0F36E83-AD2C-F746-A85D-925B602DFA2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E43B284-3D4B-614C-A977-1A7AE787E4B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3C1C0B-17BA-8F4E-8B50-7D22F126E95C}" type="datetime1">
              <a:rPr lang="en-US" smtClean="0"/>
              <a:t>2/26/26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D0AE13C-EAC5-6C4B-9382-13D64CEF8D5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934E918-D1E0-C64A-8BA1-8577BCB78F9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4BA20E-A553-6F48-BD36-E5AD94908D4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9596443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2C85EC3-28E8-704C-BE6D-E06960EFE99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10613AC-D8AE-0945-BA7A-4E710ECA1405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38615BC9-9C5E-524E-AD65-4BE46428BEE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C845737C-954B-404C-A692-156BFC52B3C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8697D7-6D55-454F-9F62-CFBBB9354DB2}" type="datetime1">
              <a:rPr lang="en-US" smtClean="0"/>
              <a:t>2/26/26</a:t>
            </a:fld>
            <a:endParaRPr lang="en-US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B1B7BB41-B6AF-C046-8A9D-140C9A1717F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AD13865A-0654-7E40-8C79-085F168125A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4BA20E-A553-6F48-BD36-E5AD94908D4A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3867368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FAEA715-3C86-F543-911B-BDB5F97DB68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34A09E3-F378-6A44-84D8-3E3B60FB0AA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302FF74D-D1FA-B544-937E-2BB881F04BE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0BAF3023-B809-E94C-8E0F-A0502273A0EE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E0A9436E-A5D4-C840-ADB6-658776EC6B37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0FEA04E5-7FA7-3B43-AA40-01420964E68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ACFC0B-FB05-3F4D-A328-A339FFEEE126}" type="datetime1">
              <a:rPr lang="en-US" smtClean="0"/>
              <a:t>2/26/26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D63A927A-46A0-8C48-B39D-C031ACEF791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82048027-904F-7F44-965B-C2216F774F2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4BA20E-A553-6F48-BD36-E5AD94908D4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2457301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58CFA0E-8D47-5249-86A2-6570A8D28D9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D5317383-600A-5C4D-BB06-B153E0051DC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308E82-EEA2-9043-BD6A-D82B30BEF203}" type="datetime1">
              <a:rPr lang="en-US" smtClean="0"/>
              <a:t>2/26/26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6F1B6BD2-20DA-C949-A9B7-3F19AB787DE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E9AD304A-3479-1A4F-964C-60D872F33F0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4BA20E-A553-6F48-BD36-E5AD94908D4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4224961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3047C403-7415-9647-98CF-441D82BB2D5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68F957-2BF5-1B45-BB66-1B40B40A657B}" type="datetime1">
              <a:rPr lang="en-US" smtClean="0"/>
              <a:t>2/26/26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00CA6D2A-C524-0243-B716-BD4C8E70407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CCF6361-C199-6C4A-91AC-DFE87902191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4BA20E-A553-6F48-BD36-E5AD94908D4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8258358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827A005-A52A-904B-A014-9951E1C44DA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A468187-23FB-934E-93E2-C5BC3999FFE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EC1645C-711B-1C40-9AA3-ECE14E5680A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02BD2294-AE96-1141-9593-635599D3426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341DA6-EC52-E04C-B5D6-FD285A27740E}" type="datetime1">
              <a:rPr lang="en-US" smtClean="0"/>
              <a:t>2/26/26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EAB959CB-AFE3-0847-BC88-D668A06A4E8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4351C6F1-4771-2649-9D26-94D8DF07EC3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4BA20E-A553-6F48-BD36-E5AD94908D4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5974071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8DB96F2-18FE-E844-AAD6-3535BE15484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0911838D-439B-AD42-93F4-D9348A379B92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B11D829-FDB8-E040-868A-7ADD4BD6828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6FE42404-CA76-1C44-BA22-9057BA19DC6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02B50B-ECEB-2646-8B71-3204104573C4}" type="datetime1">
              <a:rPr lang="en-US" smtClean="0"/>
              <a:t>2/26/26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32570C65-70E8-FC4A-BD9A-06549148299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E7FB137C-5B19-C34D-B9E9-BEC3CB87B08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4BA20E-A553-6F48-BD36-E5AD94908D4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2909482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le &amp; 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" name="Title Text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t>Title Text</a:t>
            </a:r>
          </a:p>
        </p:txBody>
      </p:sp>
      <p:sp>
        <p:nvSpPr>
          <p:cNvPr id="57" name="Body Level One…"/>
          <p:cNvSpPr txBox="1"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58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373886077"/>
      </p:ext>
    </p:extLst>
  </p:cSld>
  <p:clrMapOvr>
    <a:masterClrMapping/>
  </p:clrMapOvr>
  <p:transition spd="med"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image" Target="../media/image1.png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909BBA9-BE8B-0A4E-9CAB-43BC38C6F9E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3328197-B8B9-D34E-9DD7-E440661DC1B4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  <a:latin typeface="Helvetica" pitchFamily="2" charset="0"/>
              </a:defRPr>
            </a:lvl1pPr>
          </a:lstStyle>
          <a:p>
            <a:fld id="{BDE35F40-1C17-434E-A199-5DBF2571093D}" type="datetime1">
              <a:rPr lang="en-US" smtClean="0"/>
              <a:t>2/26/26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F32F633-6B68-B149-9857-93A61EFC782E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  <a:latin typeface="Helvetica" pitchFamily="2" charset="0"/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42531D7-1B8B-204F-8BED-FCCE76EA0B3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  <a:latin typeface="Helvetica" pitchFamily="2" charset="0"/>
              </a:defRPr>
            </a:lvl1pPr>
          </a:lstStyle>
          <a:p>
            <a:fld id="{8D4BA20E-A553-6F48-BD36-E5AD94908D4A}" type="slidenum">
              <a:rPr lang="en-US" smtClean="0"/>
              <a:pPr/>
              <a:t>‹#›</a:t>
            </a:fld>
            <a:endParaRPr lang="en-US" dirty="0"/>
          </a:p>
        </p:txBody>
      </p:sp>
      <p:graphicFrame>
        <p:nvGraphicFramePr>
          <p:cNvPr id="9" name="Table 8">
            <a:extLst>
              <a:ext uri="{FF2B5EF4-FFF2-40B4-BE49-F238E27FC236}">
                <a16:creationId xmlns:a16="http://schemas.microsoft.com/office/drawing/2014/main" id="{3EA201AB-787A-9241-8359-94469DB6EBD0}"/>
              </a:ext>
            </a:extLst>
          </p:cNvPr>
          <p:cNvGraphicFramePr>
            <a:graphicFrameLocks noGrp="1"/>
          </p:cNvGraphicFramePr>
          <p:nvPr userDrawn="1">
            <p:extLst>
              <p:ext uri="{D42A27DB-BD31-4B8C-83A1-F6EECF244321}">
                <p14:modId xmlns:p14="http://schemas.microsoft.com/office/powerpoint/2010/main" val="1567901384"/>
              </p:ext>
            </p:extLst>
          </p:nvPr>
        </p:nvGraphicFramePr>
        <p:xfrm>
          <a:off x="0" y="-5718"/>
          <a:ext cx="9144000" cy="4572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048000">
                  <a:extLst>
                    <a:ext uri="{9D8B030D-6E8A-4147-A177-3AD203B41FA5}">
                      <a16:colId xmlns:a16="http://schemas.microsoft.com/office/drawing/2014/main" val="4171477759"/>
                    </a:ext>
                  </a:extLst>
                </a:gridCol>
                <a:gridCol w="3048000">
                  <a:extLst>
                    <a:ext uri="{9D8B030D-6E8A-4147-A177-3AD203B41FA5}">
                      <a16:colId xmlns:a16="http://schemas.microsoft.com/office/drawing/2014/main" val="3340352311"/>
                    </a:ext>
                  </a:extLst>
                </a:gridCol>
                <a:gridCol w="3048000">
                  <a:extLst>
                    <a:ext uri="{9D8B030D-6E8A-4147-A177-3AD203B41FA5}">
                      <a16:colId xmlns:a16="http://schemas.microsoft.com/office/drawing/2014/main" val="1981605237"/>
                    </a:ext>
                  </a:extLst>
                </a:gridCol>
              </a:tblGrid>
              <a:tr h="417039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400" b="0" i="0" dirty="0">
                          <a:solidFill>
                            <a:schemeClr val="bg1"/>
                          </a:solidFill>
                          <a:latin typeface="Helvetica" pitchFamily="2" charset="0"/>
                        </a:rPr>
                        <a:t>       Gerstein </a:t>
                      </a:r>
                      <a:r>
                        <a:rPr lang="en-US" sz="2400" b="0" i="0" dirty="0">
                          <a:solidFill>
                            <a:schemeClr val="bg1"/>
                          </a:solidFill>
                          <a:latin typeface="Helvetica Light" panose="020B0403020202020204" pitchFamily="34" charset="0"/>
                        </a:rPr>
                        <a:t>Lab</a:t>
                      </a:r>
                    </a:p>
                  </a:txBody>
                  <a:tcPr marL="68580" marR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356B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2400" b="0" i="0" dirty="0">
                        <a:latin typeface="Helvetica" pitchFamily="2" charset="0"/>
                      </a:endParaRPr>
                    </a:p>
                  </a:txBody>
                  <a:tcPr marL="68580" marR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356B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2400" b="0" i="0" dirty="0">
                        <a:solidFill>
                          <a:schemeClr val="bg1"/>
                        </a:solidFill>
                        <a:latin typeface="Helvetica" pitchFamily="2" charset="0"/>
                      </a:endParaRPr>
                    </a:p>
                  </a:txBody>
                  <a:tcPr marL="68580" marR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356B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502543271"/>
                  </a:ext>
                </a:extLst>
              </a:tr>
            </a:tbl>
          </a:graphicData>
        </a:graphic>
      </p:graphicFrame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AF1AA362-7DC0-8840-B26C-6DEA3B8F523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49" y="630870"/>
            <a:ext cx="7886700" cy="100933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endParaRPr lang="en-US" dirty="0"/>
          </a:p>
        </p:txBody>
      </p:sp>
      <p:pic>
        <p:nvPicPr>
          <p:cNvPr id="13" name="Picture 12">
            <a:extLst>
              <a:ext uri="{FF2B5EF4-FFF2-40B4-BE49-F238E27FC236}">
                <a16:creationId xmlns:a16="http://schemas.microsoft.com/office/drawing/2014/main" id="{7797CD61-DFFD-8144-9E28-2A9D654594C9}"/>
              </a:ext>
            </a:extLst>
          </p:cNvPr>
          <p:cNvPicPr>
            <a:picLocks noChangeAspect="1"/>
          </p:cNvPicPr>
          <p:nvPr userDrawn="1"/>
        </p:nvPicPr>
        <p:blipFill>
          <a:blip r:embed="rId12"/>
          <a:stretch>
            <a:fillRect/>
          </a:stretch>
        </p:blipFill>
        <p:spPr>
          <a:xfrm>
            <a:off x="7829549" y="-120018"/>
            <a:ext cx="685800" cy="685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952077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</p:sldLayoutIdLst>
  <p:hf hdr="0" ftr="0"/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rgbClr val="00356B"/>
          </a:solidFill>
          <a:latin typeface="Helvetica" pitchFamily="2" charset="0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rgbClr val="00356B"/>
          </a:solidFill>
          <a:latin typeface="Helvetica" pitchFamily="2" charset="0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rgbClr val="00356B"/>
          </a:solidFill>
          <a:latin typeface="Helvetica" pitchFamily="2" charset="0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rgbClr val="00356B"/>
          </a:solidFill>
          <a:latin typeface="Helvetica" pitchFamily="2" charset="0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rgbClr val="00356B"/>
          </a:solidFill>
          <a:latin typeface="Helvetica" pitchFamily="2" charset="0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rgbClr val="00356B"/>
          </a:solidFill>
          <a:latin typeface="Helvetica" pitchFamily="2" charset="0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gif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.gif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0.png"/><Relationship Id="rId4" Type="http://schemas.openxmlformats.org/officeDocument/2006/relationships/image" Target="../media/image9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3.png"/><Relationship Id="rId4" Type="http://schemas.openxmlformats.org/officeDocument/2006/relationships/image" Target="../media/image12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gif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5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gif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gif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8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gif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0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2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2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2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gif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0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tiff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0.xml"/></Relationships>
</file>

<file path=ppt/slides/_rels/slide18.xml.rels><?xml version="1.0" encoding="UTF-8" standalone="yes"?>
<Relationships xmlns="http://schemas.openxmlformats.org/package/2006/relationships"><Relationship Id="rId8" Type="http://schemas.openxmlformats.org/officeDocument/2006/relationships/image" Target="../media/image33.png"/><Relationship Id="rId13" Type="http://schemas.openxmlformats.org/officeDocument/2006/relationships/image" Target="../media/image38.png"/><Relationship Id="rId3" Type="http://schemas.openxmlformats.org/officeDocument/2006/relationships/image" Target="../media/image28.png"/><Relationship Id="rId7" Type="http://schemas.openxmlformats.org/officeDocument/2006/relationships/image" Target="../media/image32.png"/><Relationship Id="rId12" Type="http://schemas.openxmlformats.org/officeDocument/2006/relationships/image" Target="../media/image37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10.xml"/><Relationship Id="rId6" Type="http://schemas.openxmlformats.org/officeDocument/2006/relationships/image" Target="../media/image31.png"/><Relationship Id="rId11" Type="http://schemas.openxmlformats.org/officeDocument/2006/relationships/image" Target="../media/image36.png"/><Relationship Id="rId5" Type="http://schemas.openxmlformats.org/officeDocument/2006/relationships/image" Target="../media/image30.png"/><Relationship Id="rId10" Type="http://schemas.openxmlformats.org/officeDocument/2006/relationships/image" Target="../media/image35.png"/><Relationship Id="rId4" Type="http://schemas.openxmlformats.org/officeDocument/2006/relationships/image" Target="../media/image29.png"/><Relationship Id="rId9" Type="http://schemas.openxmlformats.org/officeDocument/2006/relationships/image" Target="../media/image34.png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0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0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0.xml"/><Relationship Id="rId4" Type="http://schemas.openxmlformats.org/officeDocument/2006/relationships/image" Target="../media/image240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0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10.xml"/><Relationship Id="rId4" Type="http://schemas.openxmlformats.org/officeDocument/2006/relationships/image" Target="../media/image26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10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10.xml"/><Relationship Id="rId4" Type="http://schemas.openxmlformats.org/officeDocument/2006/relationships/image" Target="../media/image24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10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10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gif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10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pn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10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pn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10.xml"/><Relationship Id="rId4" Type="http://schemas.openxmlformats.org/officeDocument/2006/relationships/image" Target="../media/image43.pn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png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10.xml"/><Relationship Id="rId5" Type="http://schemas.openxmlformats.org/officeDocument/2006/relationships/image" Target="../media/image46.png"/><Relationship Id="rId4" Type="http://schemas.openxmlformats.org/officeDocument/2006/relationships/image" Target="../media/image45.sv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png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10.xml"/><Relationship Id="rId5" Type="http://schemas.openxmlformats.org/officeDocument/2006/relationships/image" Target="../media/image51.png"/><Relationship Id="rId4" Type="http://schemas.openxmlformats.org/officeDocument/2006/relationships/image" Target="../media/image45.svg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png"/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10.xml"/><Relationship Id="rId5" Type="http://schemas.openxmlformats.org/officeDocument/2006/relationships/image" Target="../media/image47.png"/><Relationship Id="rId4" Type="http://schemas.openxmlformats.org/officeDocument/2006/relationships/image" Target="../media/image45.svg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png"/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10.xml"/><Relationship Id="rId5" Type="http://schemas.openxmlformats.org/officeDocument/2006/relationships/image" Target="../media/image52.png"/><Relationship Id="rId4" Type="http://schemas.openxmlformats.org/officeDocument/2006/relationships/image" Target="../media/image45.svg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4.png"/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10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0.png"/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10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6.png"/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10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png"/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10.xml"/><Relationship Id="rId5" Type="http://schemas.openxmlformats.org/officeDocument/2006/relationships/image" Target="../media/image59.png"/><Relationship Id="rId4" Type="http://schemas.openxmlformats.org/officeDocument/2006/relationships/image" Target="../media/image49.png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png"/><Relationship Id="rId2" Type="http://schemas.openxmlformats.org/officeDocument/2006/relationships/notesSlide" Target="../notesSlides/notesSlide35.xml"/><Relationship Id="rId1" Type="http://schemas.openxmlformats.org/officeDocument/2006/relationships/slideLayout" Target="../slideLayouts/slideLayout10.xml"/><Relationship Id="rId4" Type="http://schemas.openxmlformats.org/officeDocument/2006/relationships/image" Target="../media/image45.svg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png"/><Relationship Id="rId2" Type="http://schemas.openxmlformats.org/officeDocument/2006/relationships/notesSlide" Target="../notesSlides/notesSlide36.xml"/><Relationship Id="rId1" Type="http://schemas.openxmlformats.org/officeDocument/2006/relationships/slideLayout" Target="../slideLayouts/slideLayout10.xml"/><Relationship Id="rId5" Type="http://schemas.openxmlformats.org/officeDocument/2006/relationships/image" Target="../media/image53.png"/><Relationship Id="rId4" Type="http://schemas.openxmlformats.org/officeDocument/2006/relationships/image" Target="../media/image51.svg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5.png"/><Relationship Id="rId2" Type="http://schemas.openxmlformats.org/officeDocument/2006/relationships/notesSlide" Target="../notesSlides/notesSlide37.xml"/><Relationship Id="rId1" Type="http://schemas.openxmlformats.org/officeDocument/2006/relationships/slideLayout" Target="../slideLayouts/slideLayout10.xml"/><Relationship Id="rId5" Type="http://schemas.openxmlformats.org/officeDocument/2006/relationships/image" Target="../media/image58.png"/><Relationship Id="rId4" Type="http://schemas.openxmlformats.org/officeDocument/2006/relationships/image" Target="../media/image57.png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tiff"/><Relationship Id="rId2" Type="http://schemas.openxmlformats.org/officeDocument/2006/relationships/notesSlide" Target="../notesSlides/notesSlide38.xml"/><Relationship Id="rId1" Type="http://schemas.openxmlformats.org/officeDocument/2006/relationships/slideLayout" Target="../slideLayouts/slideLayout10.xml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5.png"/><Relationship Id="rId2" Type="http://schemas.openxmlformats.org/officeDocument/2006/relationships/notesSlide" Target="../notesSlides/notesSlide39.xml"/><Relationship Id="rId1" Type="http://schemas.openxmlformats.org/officeDocument/2006/relationships/slideLayout" Target="../slideLayouts/slideLayout10.xml"/><Relationship Id="rId5" Type="http://schemas.openxmlformats.org/officeDocument/2006/relationships/image" Target="../media/image58.png"/><Relationship Id="rId4" Type="http://schemas.openxmlformats.org/officeDocument/2006/relationships/image" Target="../media/image57.png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0.png"/><Relationship Id="rId2" Type="http://schemas.openxmlformats.org/officeDocument/2006/relationships/notesSlide" Target="../notesSlides/notesSlide40.xml"/><Relationship Id="rId1" Type="http://schemas.openxmlformats.org/officeDocument/2006/relationships/slideLayout" Target="../slideLayouts/slideLayout10.xml"/><Relationship Id="rId4" Type="http://schemas.openxmlformats.org/officeDocument/2006/relationships/hyperlink" Target="http://cs231n.stanford.edu/slides/2017/cs231n_2017_lecture6.pdf" TargetMode="External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1.png"/><Relationship Id="rId2" Type="http://schemas.openxmlformats.org/officeDocument/2006/relationships/notesSlide" Target="../notesSlides/notesSlide41.xml"/><Relationship Id="rId1" Type="http://schemas.openxmlformats.org/officeDocument/2006/relationships/slideLayout" Target="../slideLayouts/slideLayout10.xml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2.png"/><Relationship Id="rId2" Type="http://schemas.openxmlformats.org/officeDocument/2006/relationships/notesSlide" Target="../notesSlides/notesSlide42.xml"/><Relationship Id="rId1" Type="http://schemas.openxmlformats.org/officeDocument/2006/relationships/slideLayout" Target="../slideLayouts/slideLayout10.xml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3.png"/><Relationship Id="rId2" Type="http://schemas.openxmlformats.org/officeDocument/2006/relationships/notesSlide" Target="../notesSlides/notesSlide43.xml"/><Relationship Id="rId1" Type="http://schemas.openxmlformats.org/officeDocument/2006/relationships/slideLayout" Target="../slideLayouts/slideLayout10.xml"/><Relationship Id="rId4" Type="http://schemas.openxmlformats.org/officeDocument/2006/relationships/image" Target="../media/image65.png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4.gif"/><Relationship Id="rId2" Type="http://schemas.openxmlformats.org/officeDocument/2006/relationships/notesSlide" Target="../notesSlides/notesSlide44.xml"/><Relationship Id="rId1" Type="http://schemas.openxmlformats.org/officeDocument/2006/relationships/slideLayout" Target="../slideLayouts/slideLayout10.xml"/><Relationship Id="rId4" Type="http://schemas.openxmlformats.org/officeDocument/2006/relationships/image" Target="../media/image65.gif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.xml"/></Relationships>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.xml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hyperlink" Target="http://natureofcode.com/book/chapter-10-neural-networks/" TargetMode="External"/><Relationship Id="rId2" Type="http://schemas.openxmlformats.org/officeDocument/2006/relationships/hyperlink" Target="https://www.statlearning.com/" TargetMode="External"/><Relationship Id="rId1" Type="http://schemas.openxmlformats.org/officeDocument/2006/relationships/slideLayout" Target="../slideLayouts/slideLayout10.xml"/><Relationship Id="rId4" Type="http://schemas.openxmlformats.org/officeDocument/2006/relationships/hyperlink" Target="http://neuralnetworksanddeeplearning.com/index.html" TargetMode="External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7.png"/><Relationship Id="rId2" Type="http://schemas.openxmlformats.org/officeDocument/2006/relationships/image" Target="../media/image66.png"/><Relationship Id="rId1" Type="http://schemas.openxmlformats.org/officeDocument/2006/relationships/slideLayout" Target="../slideLayouts/slideLayout10.xml"/></Relationships>
</file>

<file path=ppt/slides/_rels/slide5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7C6AAF8-09A6-3543-8690-707B815B3E4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06903" y="637247"/>
            <a:ext cx="7930194" cy="1861169"/>
          </a:xfrm>
        </p:spPr>
        <p:txBody>
          <a:bodyPr anchor="ctr">
            <a:normAutofit/>
          </a:bodyPr>
          <a:lstStyle/>
          <a:p>
            <a:r>
              <a:rPr lang="en-US" sz="4000" dirty="0"/>
              <a:t>Deep Learning Fundamentals I:</a:t>
            </a:r>
            <a:br>
              <a:rPr lang="en-US" sz="4000" dirty="0"/>
            </a:br>
            <a:r>
              <a:rPr lang="en-US" sz="4000" dirty="0"/>
              <a:t>Artificial Neural Network (2</a:t>
            </a:r>
            <a:r>
              <a:rPr lang="en-US" altLang="zh-CN" sz="4000" dirty="0"/>
              <a:t>6</a:t>
            </a:r>
            <a:r>
              <a:rPr lang="en-US" sz="4000" dirty="0"/>
              <a:t>t3) 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1EB7A050-735C-1448-97B9-6520AEC96AB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143000" y="4907756"/>
            <a:ext cx="6858000" cy="1655762"/>
          </a:xfrm>
        </p:spPr>
        <p:txBody>
          <a:bodyPr anchor="ctr"/>
          <a:lstStyle/>
          <a:p>
            <a:pPr>
              <a:defRPr b="1">
                <a:latin typeface="Helvetica"/>
                <a:ea typeface="Helvetica"/>
                <a:cs typeface="Helvetica"/>
                <a:sym typeface="Helvetica"/>
              </a:defRPr>
            </a:pPr>
            <a:r>
              <a:rPr lang="nl" dirty="0"/>
              <a:t>Zhiyuan (Andy) Chu</a:t>
            </a:r>
          </a:p>
          <a:p>
            <a:r>
              <a:rPr lang="nl" dirty="0"/>
              <a:t>CBB 752 Spring 202</a:t>
            </a:r>
            <a:r>
              <a:rPr lang="en-US" altLang="zh-CN" dirty="0"/>
              <a:t>5</a:t>
            </a:r>
            <a:endParaRPr lang="en-US" altLang="zh-CN" sz="1800" dirty="0"/>
          </a:p>
          <a:p>
            <a:pPr algn="ctr"/>
            <a:r>
              <a:rPr lang="en-US" altLang="zh-CN" sz="1800" dirty="0"/>
              <a:t>(adapted</a:t>
            </a:r>
            <a:r>
              <a:rPr lang="zh-CN" altLang="en-US" sz="1800" dirty="0"/>
              <a:t> </a:t>
            </a:r>
            <a:r>
              <a:rPr lang="en-US" altLang="zh-CN" sz="1800" dirty="0"/>
              <a:t>from</a:t>
            </a:r>
            <a:r>
              <a:rPr lang="zh-CN" altLang="en-US" sz="1800" dirty="0"/>
              <a:t> </a:t>
            </a:r>
            <a:r>
              <a:rPr lang="en-US" altLang="zh-CN" sz="1800" dirty="0" err="1"/>
              <a:t>Donghoon</a:t>
            </a:r>
            <a:r>
              <a:rPr lang="zh-CN" altLang="en-US" sz="1800" dirty="0"/>
              <a:t> </a:t>
            </a:r>
            <a:r>
              <a:rPr lang="en-US" altLang="zh-CN" sz="1800" dirty="0"/>
              <a:t>Lee,</a:t>
            </a:r>
            <a:r>
              <a:rPr lang="zh-CN" altLang="en-US" sz="1800" dirty="0"/>
              <a:t> </a:t>
            </a:r>
            <a:r>
              <a:rPr lang="en-US" altLang="zh-CN" sz="1800" dirty="0" err="1"/>
              <a:t>Jiahao</a:t>
            </a:r>
            <a:r>
              <a:rPr lang="zh-CN" altLang="en-US" sz="1800" dirty="0"/>
              <a:t> </a:t>
            </a:r>
            <a:r>
              <a:rPr lang="en-US" altLang="zh-CN" sz="1800" dirty="0"/>
              <a:t>Gao)</a:t>
            </a:r>
            <a:endParaRPr lang="en-US" sz="1800" dirty="0"/>
          </a:p>
        </p:txBody>
      </p:sp>
      <p:pic>
        <p:nvPicPr>
          <p:cNvPr id="5" name="Picture 4" descr="A cat sitting on a table&#13;&#10;&#13;&#10;Description automatically generated">
            <a:extLst>
              <a:ext uri="{FF2B5EF4-FFF2-40B4-BE49-F238E27FC236}">
                <a16:creationId xmlns:a16="http://schemas.microsoft.com/office/drawing/2014/main" id="{F7AD3BE6-35A6-D44F-B106-9D5B605BF43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81904" y="2189907"/>
            <a:ext cx="5380192" cy="3026358"/>
          </a:xfrm>
          <a:prstGeom prst="rect">
            <a:avLst/>
          </a:prstGeom>
        </p:spPr>
      </p:pic>
      <p:sp>
        <p:nvSpPr>
          <p:cNvPr id="6" name="Rectangle 5">
            <a:extLst>
              <a:ext uri="{FF2B5EF4-FFF2-40B4-BE49-F238E27FC236}">
                <a16:creationId xmlns:a16="http://schemas.microsoft.com/office/drawing/2014/main" id="{5B71B900-18C3-714D-80D3-497B9B3CF835}"/>
              </a:ext>
            </a:extLst>
          </p:cNvPr>
          <p:cNvSpPr/>
          <p:nvPr/>
        </p:nvSpPr>
        <p:spPr>
          <a:xfrm>
            <a:off x="7009029" y="6425018"/>
            <a:ext cx="1983941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200" dirty="0"/>
              <a:t>Photo credit: </a:t>
            </a:r>
            <a:r>
              <a:rPr lang="en-US" sz="1200" dirty="0" err="1"/>
              <a:t>bit.ly</a:t>
            </a:r>
            <a:r>
              <a:rPr lang="en-US" sz="1200" dirty="0"/>
              <a:t>/2ScVugE</a:t>
            </a:r>
          </a:p>
        </p:txBody>
      </p:sp>
    </p:spTree>
    <p:extLst>
      <p:ext uri="{BB962C8B-B14F-4D97-AF65-F5344CB8AC3E}">
        <p14:creationId xmlns:p14="http://schemas.microsoft.com/office/powerpoint/2010/main" val="330559127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516A3B3-5B6F-E344-A434-E187CB3433ED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28650" y="6356351"/>
            <a:ext cx="2057400" cy="365125"/>
          </a:xfrm>
        </p:spPr>
        <p:txBody>
          <a:bodyPr/>
          <a:lstStyle/>
          <a:p>
            <a:fld id="{12189898-0699-B841-BABB-13621D92D9FE}" type="datetime1">
              <a:rPr lang="en-US" smtClean="0"/>
              <a:t>2/26/26</a:t>
            </a:fld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A0067F4C-D03C-2949-B6DF-82241014078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4BA20E-A553-6F48-BD36-E5AD94908D4A}" type="slidenum">
              <a:rPr lang="en-US" smtClean="0"/>
              <a:t>2</a:t>
            </a:fld>
            <a:endParaRPr lang="en-US" dirty="0"/>
          </a:p>
        </p:txBody>
      </p:sp>
      <p:pic>
        <p:nvPicPr>
          <p:cNvPr id="1026" name="Picture 2" descr="没有照片描述。">
            <a:extLst>
              <a:ext uri="{FF2B5EF4-FFF2-40B4-BE49-F238E27FC236}">
                <a16:creationId xmlns:a16="http://schemas.microsoft.com/office/drawing/2014/main" id="{6BB093BF-2637-FD3E-B913-83051A200DB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9644" y="993988"/>
            <a:ext cx="3528512" cy="487002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Mainly from brute force computing power…">
            <a:extLst>
              <a:ext uri="{FF2B5EF4-FFF2-40B4-BE49-F238E27FC236}">
                <a16:creationId xmlns:a16="http://schemas.microsoft.com/office/drawing/2014/main" id="{6BE79A0D-D0B1-E659-776E-931160C4FF15}"/>
              </a:ext>
            </a:extLst>
          </p:cNvPr>
          <p:cNvSpPr txBox="1">
            <a:spLocks/>
          </p:cNvSpPr>
          <p:nvPr/>
        </p:nvSpPr>
        <p:spPr>
          <a:xfrm>
            <a:off x="4030133" y="993988"/>
            <a:ext cx="4730046" cy="513587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marL="171450" indent="-171450" algn="l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100" kern="1200">
                <a:solidFill>
                  <a:srgbClr val="00356B"/>
                </a:solidFill>
                <a:latin typeface="Helvetica" pitchFamily="2" charset="0"/>
                <a:ea typeface="+mn-ea"/>
                <a:cs typeface="+mn-cs"/>
              </a:defRPr>
            </a:lvl1pPr>
            <a:lvl2pPr marL="5143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800" kern="1200">
                <a:solidFill>
                  <a:srgbClr val="00356B"/>
                </a:solidFill>
                <a:latin typeface="Helvetica" pitchFamily="2" charset="0"/>
                <a:ea typeface="+mn-ea"/>
                <a:cs typeface="+mn-cs"/>
              </a:defRPr>
            </a:lvl2pPr>
            <a:lvl3pPr marL="8572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500" kern="1200">
                <a:solidFill>
                  <a:srgbClr val="00356B"/>
                </a:solidFill>
                <a:latin typeface="Helvetica" pitchFamily="2" charset="0"/>
                <a:ea typeface="+mn-ea"/>
                <a:cs typeface="+mn-cs"/>
              </a:defRPr>
            </a:lvl3pPr>
            <a:lvl4pPr marL="12001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rgbClr val="00356B"/>
                </a:solidFill>
                <a:latin typeface="Helvetica" pitchFamily="2" charset="0"/>
                <a:ea typeface="+mn-ea"/>
                <a:cs typeface="+mn-cs"/>
              </a:defRPr>
            </a:lvl4pPr>
            <a:lvl5pPr marL="15430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rgbClr val="00356B"/>
                </a:solidFill>
                <a:latin typeface="Helvetica" pitchFamily="2" charset="0"/>
                <a:ea typeface="+mn-ea"/>
                <a:cs typeface="+mn-cs"/>
              </a:defRPr>
            </a:lvl5pPr>
            <a:lvl6pPr marL="18859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50000"/>
              </a:lnSpc>
              <a:buNone/>
            </a:pPr>
            <a:r>
              <a:rPr lang="en-US" sz="3200" b="1" dirty="0"/>
              <a:t>What is it?</a:t>
            </a:r>
            <a:endParaRPr lang="en-US" sz="3200" dirty="0"/>
          </a:p>
        </p:txBody>
      </p:sp>
    </p:spTree>
    <p:extLst>
      <p:ext uri="{BB962C8B-B14F-4D97-AF65-F5344CB8AC3E}">
        <p14:creationId xmlns:p14="http://schemas.microsoft.com/office/powerpoint/2010/main" val="337421675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516A3B3-5B6F-E344-A434-E187CB3433ED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28650" y="6356351"/>
            <a:ext cx="2057400" cy="365125"/>
          </a:xfrm>
        </p:spPr>
        <p:txBody>
          <a:bodyPr/>
          <a:lstStyle/>
          <a:p>
            <a:fld id="{12189898-0699-B841-BABB-13621D92D9FE}" type="datetime1">
              <a:rPr lang="en-US" smtClean="0"/>
              <a:t>2/26/26</a:t>
            </a:fld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A0067F4C-D03C-2949-B6DF-82241014078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4BA20E-A553-6F48-BD36-E5AD94908D4A}" type="slidenum">
              <a:rPr lang="en-US" smtClean="0"/>
              <a:t>3</a:t>
            </a:fld>
            <a:endParaRPr lang="en-US" dirty="0"/>
          </a:p>
        </p:txBody>
      </p:sp>
      <p:pic>
        <p:nvPicPr>
          <p:cNvPr id="1026" name="Picture 2" descr="没有照片描述。">
            <a:extLst>
              <a:ext uri="{FF2B5EF4-FFF2-40B4-BE49-F238E27FC236}">
                <a16:creationId xmlns:a16="http://schemas.microsoft.com/office/drawing/2014/main" id="{6BB093BF-2637-FD3E-B913-83051A200DB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9644" y="993988"/>
            <a:ext cx="3528512" cy="487002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Mainly from brute force computing power…">
            <a:extLst>
              <a:ext uri="{FF2B5EF4-FFF2-40B4-BE49-F238E27FC236}">
                <a16:creationId xmlns:a16="http://schemas.microsoft.com/office/drawing/2014/main" id="{6BE79A0D-D0B1-E659-776E-931160C4FF15}"/>
              </a:ext>
            </a:extLst>
          </p:cNvPr>
          <p:cNvSpPr txBox="1">
            <a:spLocks/>
          </p:cNvSpPr>
          <p:nvPr/>
        </p:nvSpPr>
        <p:spPr>
          <a:xfrm>
            <a:off x="4030133" y="993988"/>
            <a:ext cx="4730046" cy="513587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marL="171450" indent="-171450" algn="l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100" kern="1200">
                <a:solidFill>
                  <a:srgbClr val="00356B"/>
                </a:solidFill>
                <a:latin typeface="Helvetica" pitchFamily="2" charset="0"/>
                <a:ea typeface="+mn-ea"/>
                <a:cs typeface="+mn-cs"/>
              </a:defRPr>
            </a:lvl1pPr>
            <a:lvl2pPr marL="5143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800" kern="1200">
                <a:solidFill>
                  <a:srgbClr val="00356B"/>
                </a:solidFill>
                <a:latin typeface="Helvetica" pitchFamily="2" charset="0"/>
                <a:ea typeface="+mn-ea"/>
                <a:cs typeface="+mn-cs"/>
              </a:defRPr>
            </a:lvl2pPr>
            <a:lvl3pPr marL="8572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500" kern="1200">
                <a:solidFill>
                  <a:srgbClr val="00356B"/>
                </a:solidFill>
                <a:latin typeface="Helvetica" pitchFamily="2" charset="0"/>
                <a:ea typeface="+mn-ea"/>
                <a:cs typeface="+mn-cs"/>
              </a:defRPr>
            </a:lvl3pPr>
            <a:lvl4pPr marL="12001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rgbClr val="00356B"/>
                </a:solidFill>
                <a:latin typeface="Helvetica" pitchFamily="2" charset="0"/>
                <a:ea typeface="+mn-ea"/>
                <a:cs typeface="+mn-cs"/>
              </a:defRPr>
            </a:lvl4pPr>
            <a:lvl5pPr marL="15430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rgbClr val="00356B"/>
                </a:solidFill>
                <a:latin typeface="Helvetica" pitchFamily="2" charset="0"/>
                <a:ea typeface="+mn-ea"/>
                <a:cs typeface="+mn-cs"/>
              </a:defRPr>
            </a:lvl5pPr>
            <a:lvl6pPr marL="18859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50000"/>
              </a:lnSpc>
              <a:buNone/>
            </a:pPr>
            <a:r>
              <a:rPr lang="en-US" sz="3200" b="1" dirty="0"/>
              <a:t>What is it?</a:t>
            </a:r>
          </a:p>
          <a:p>
            <a:pPr marL="0" indent="0">
              <a:lnSpc>
                <a:spcPct val="150000"/>
              </a:lnSpc>
              <a:buNone/>
            </a:pPr>
            <a:r>
              <a:rPr lang="en-US" sz="3200" b="1" dirty="0"/>
              <a:t>Deep Blue </a:t>
            </a:r>
          </a:p>
          <a:p>
            <a:pPr marL="0" indent="0">
              <a:lnSpc>
                <a:spcPct val="150000"/>
              </a:lnSpc>
              <a:buNone/>
            </a:pPr>
            <a:r>
              <a:rPr lang="en-US" sz="3200" b="1" dirty="0"/>
              <a:t>(the chess computer)</a:t>
            </a:r>
          </a:p>
          <a:p>
            <a:pPr marL="0" indent="0">
              <a:lnSpc>
                <a:spcPct val="150000"/>
              </a:lnSpc>
              <a:buNone/>
            </a:pPr>
            <a:endParaRPr lang="en-US" sz="3200" dirty="0"/>
          </a:p>
        </p:txBody>
      </p:sp>
    </p:spTree>
    <p:extLst>
      <p:ext uri="{BB962C8B-B14F-4D97-AF65-F5344CB8AC3E}">
        <p14:creationId xmlns:p14="http://schemas.microsoft.com/office/powerpoint/2010/main" val="6331254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C42FD4B-81B0-9340-81F1-642DBF5DCB7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557882"/>
            <a:ext cx="8399533" cy="1009332"/>
          </a:xfrm>
        </p:spPr>
        <p:txBody>
          <a:bodyPr>
            <a:normAutofit/>
          </a:bodyPr>
          <a:lstStyle/>
          <a:p>
            <a:r>
              <a:rPr lang="en-US" sz="2000" b="1" dirty="0"/>
              <a:t>In 1997, Deep Blue, IBM's supercomputer, defeats chess world champion Garry Kasparov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516A3B3-5B6F-E344-A434-E187CB3433ED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28650" y="6356351"/>
            <a:ext cx="2057400" cy="365125"/>
          </a:xfrm>
        </p:spPr>
        <p:txBody>
          <a:bodyPr/>
          <a:lstStyle/>
          <a:p>
            <a:fld id="{12189898-0699-B841-BABB-13621D92D9FE}" type="datetime1">
              <a:rPr lang="en-US" smtClean="0"/>
              <a:t>2/26/26</a:t>
            </a:fld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A0067F4C-D03C-2949-B6DF-82241014078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4BA20E-A553-6F48-BD36-E5AD94908D4A}" type="slidenum">
              <a:rPr lang="en-US" smtClean="0"/>
              <a:t>4</a:t>
            </a:fld>
            <a:endParaRPr lang="en-US" dirty="0"/>
          </a:p>
        </p:txBody>
      </p:sp>
      <p:pic>
        <p:nvPicPr>
          <p:cNvPr id="6" name="Image" descr="Image">
            <a:extLst>
              <a:ext uri="{FF2B5EF4-FFF2-40B4-BE49-F238E27FC236}">
                <a16:creationId xmlns:a16="http://schemas.microsoft.com/office/drawing/2014/main" id="{3BFD025B-7AF8-A542-B279-7AE8D6BF1F1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99588" y="1670583"/>
            <a:ext cx="3775643" cy="4710115"/>
          </a:xfrm>
          <a:prstGeom prst="rect">
            <a:avLst/>
          </a:prstGeom>
          <a:ln w="12700">
            <a:miter lim="400000"/>
          </a:ln>
        </p:spPr>
      </p:pic>
      <p:pic>
        <p:nvPicPr>
          <p:cNvPr id="7" name="Image" descr="Image">
            <a:extLst>
              <a:ext uri="{FF2B5EF4-FFF2-40B4-BE49-F238E27FC236}">
                <a16:creationId xmlns:a16="http://schemas.microsoft.com/office/drawing/2014/main" id="{DF16046D-CBD2-3348-BA89-58C938B0039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020810" y="1646236"/>
            <a:ext cx="3423602" cy="4758807"/>
          </a:xfrm>
          <a:prstGeom prst="rect">
            <a:avLst/>
          </a:prstGeom>
          <a:ln w="12700">
            <a:miter lim="400000"/>
          </a:ln>
        </p:spPr>
      </p:pic>
    </p:spTree>
    <p:extLst>
      <p:ext uri="{BB962C8B-B14F-4D97-AF65-F5344CB8AC3E}">
        <p14:creationId xmlns:p14="http://schemas.microsoft.com/office/powerpoint/2010/main" val="782327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516A3B3-5B6F-E344-A434-E187CB3433ED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28650" y="6356351"/>
            <a:ext cx="2057400" cy="365125"/>
          </a:xfrm>
        </p:spPr>
        <p:txBody>
          <a:bodyPr/>
          <a:lstStyle/>
          <a:p>
            <a:fld id="{12189898-0699-B841-BABB-13621D92D9FE}" type="datetime1">
              <a:rPr lang="en-US" smtClean="0"/>
              <a:t>2/26/26</a:t>
            </a:fld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A0067F4C-D03C-2949-B6DF-82241014078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4BA20E-A553-6F48-BD36-E5AD94908D4A}" type="slidenum">
              <a:rPr lang="en-US" smtClean="0"/>
              <a:t>5</a:t>
            </a:fld>
            <a:endParaRPr lang="en-US" dirty="0"/>
          </a:p>
        </p:txBody>
      </p:sp>
      <p:pic>
        <p:nvPicPr>
          <p:cNvPr id="1026" name="Picture 2" descr="没有照片描述。">
            <a:extLst>
              <a:ext uri="{FF2B5EF4-FFF2-40B4-BE49-F238E27FC236}">
                <a16:creationId xmlns:a16="http://schemas.microsoft.com/office/drawing/2014/main" id="{6BB093BF-2637-FD3E-B913-83051A200DB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9644" y="993988"/>
            <a:ext cx="3528512" cy="487002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Mainly from brute force computing power…">
            <a:extLst>
              <a:ext uri="{FF2B5EF4-FFF2-40B4-BE49-F238E27FC236}">
                <a16:creationId xmlns:a16="http://schemas.microsoft.com/office/drawing/2014/main" id="{684E923D-81A5-0E36-50D5-2DBFA976979D}"/>
              </a:ext>
            </a:extLst>
          </p:cNvPr>
          <p:cNvSpPr txBox="1">
            <a:spLocks/>
          </p:cNvSpPr>
          <p:nvPr/>
        </p:nvSpPr>
        <p:spPr>
          <a:xfrm>
            <a:off x="4030133" y="993988"/>
            <a:ext cx="4730046" cy="513587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marL="171450" indent="-171450" algn="l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100" kern="1200">
                <a:solidFill>
                  <a:srgbClr val="00356B"/>
                </a:solidFill>
                <a:latin typeface="Helvetica" pitchFamily="2" charset="0"/>
                <a:ea typeface="+mn-ea"/>
                <a:cs typeface="+mn-cs"/>
              </a:defRPr>
            </a:lvl1pPr>
            <a:lvl2pPr marL="5143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800" kern="1200">
                <a:solidFill>
                  <a:srgbClr val="00356B"/>
                </a:solidFill>
                <a:latin typeface="Helvetica" pitchFamily="2" charset="0"/>
                <a:ea typeface="+mn-ea"/>
                <a:cs typeface="+mn-cs"/>
              </a:defRPr>
            </a:lvl2pPr>
            <a:lvl3pPr marL="8572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500" kern="1200">
                <a:solidFill>
                  <a:srgbClr val="00356B"/>
                </a:solidFill>
                <a:latin typeface="Helvetica" pitchFamily="2" charset="0"/>
                <a:ea typeface="+mn-ea"/>
                <a:cs typeface="+mn-cs"/>
              </a:defRPr>
            </a:lvl3pPr>
            <a:lvl4pPr marL="12001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rgbClr val="00356B"/>
                </a:solidFill>
                <a:latin typeface="Helvetica" pitchFamily="2" charset="0"/>
                <a:ea typeface="+mn-ea"/>
                <a:cs typeface="+mn-cs"/>
              </a:defRPr>
            </a:lvl4pPr>
            <a:lvl5pPr marL="15430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rgbClr val="00356B"/>
                </a:solidFill>
                <a:latin typeface="Helvetica" pitchFamily="2" charset="0"/>
                <a:ea typeface="+mn-ea"/>
                <a:cs typeface="+mn-cs"/>
              </a:defRPr>
            </a:lvl5pPr>
            <a:lvl6pPr marL="18859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1800" b="1" dirty="0"/>
              <a:t>Brute-force computing</a:t>
            </a:r>
            <a:r>
              <a:rPr lang="en-US" sz="1800" dirty="0"/>
              <a:t>, evaluating 200 million positions per second</a:t>
            </a:r>
          </a:p>
          <a:p>
            <a:pPr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1800" dirty="0"/>
              <a:t>Search depth: 6-8 moves, up to 20+</a:t>
            </a:r>
          </a:p>
          <a:p>
            <a:pPr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1800" b="1" dirty="0"/>
              <a:t>Predefined parameters </a:t>
            </a:r>
            <a:r>
              <a:rPr lang="en-US" sz="1800" dirty="0"/>
              <a:t>from analyzing thousands of master games</a:t>
            </a:r>
          </a:p>
          <a:p>
            <a:pPr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1800" dirty="0"/>
              <a:t>Opening database: 4,000+ positions, 700,000+ grandmaster games</a:t>
            </a:r>
          </a:p>
          <a:p>
            <a:pPr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1800" dirty="0"/>
              <a:t>Endgame database: All five-piece endgames </a:t>
            </a:r>
            <a:r>
              <a:rPr lang="en-US" altLang="zh-CN" sz="1800" dirty="0"/>
              <a:t>&amp;</a:t>
            </a:r>
            <a:r>
              <a:rPr lang="en-US" sz="1800" dirty="0"/>
              <a:t> many six-piece endgames</a:t>
            </a:r>
          </a:p>
        </p:txBody>
      </p:sp>
    </p:spTree>
    <p:extLst>
      <p:ext uri="{BB962C8B-B14F-4D97-AF65-F5344CB8AC3E}">
        <p14:creationId xmlns:p14="http://schemas.microsoft.com/office/powerpoint/2010/main" val="264670044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516A3B3-5B6F-E344-A434-E187CB3433ED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28650" y="6356351"/>
            <a:ext cx="2057400" cy="365125"/>
          </a:xfrm>
        </p:spPr>
        <p:txBody>
          <a:bodyPr/>
          <a:lstStyle/>
          <a:p>
            <a:fld id="{12189898-0699-B841-BABB-13621D92D9FE}" type="datetime1">
              <a:rPr lang="en-US" smtClean="0"/>
              <a:t>2/26/26</a:t>
            </a:fld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A0067F4C-D03C-2949-B6DF-82241014078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4BA20E-A553-6F48-BD36-E5AD94908D4A}" type="slidenum">
              <a:rPr lang="en-US" smtClean="0"/>
              <a:t>6</a:t>
            </a:fld>
            <a:endParaRPr lang="en-US" dirty="0"/>
          </a:p>
        </p:txBody>
      </p:sp>
      <p:sp>
        <p:nvSpPr>
          <p:cNvPr id="7" name="Mainly from brute force computing power…">
            <a:extLst>
              <a:ext uri="{FF2B5EF4-FFF2-40B4-BE49-F238E27FC236}">
                <a16:creationId xmlns:a16="http://schemas.microsoft.com/office/drawing/2014/main" id="{684E923D-81A5-0E36-50D5-2DBFA976979D}"/>
              </a:ext>
            </a:extLst>
          </p:cNvPr>
          <p:cNvSpPr txBox="1">
            <a:spLocks/>
          </p:cNvSpPr>
          <p:nvPr/>
        </p:nvSpPr>
        <p:spPr>
          <a:xfrm>
            <a:off x="326671" y="295488"/>
            <a:ext cx="7159979" cy="1025311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marL="171450" indent="-171450" algn="l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100" kern="1200">
                <a:solidFill>
                  <a:srgbClr val="00356B"/>
                </a:solidFill>
                <a:latin typeface="Helvetica" pitchFamily="2" charset="0"/>
                <a:ea typeface="+mn-ea"/>
                <a:cs typeface="+mn-cs"/>
              </a:defRPr>
            </a:lvl1pPr>
            <a:lvl2pPr marL="5143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800" kern="1200">
                <a:solidFill>
                  <a:srgbClr val="00356B"/>
                </a:solidFill>
                <a:latin typeface="Helvetica" pitchFamily="2" charset="0"/>
                <a:ea typeface="+mn-ea"/>
                <a:cs typeface="+mn-cs"/>
              </a:defRPr>
            </a:lvl2pPr>
            <a:lvl3pPr marL="8572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500" kern="1200">
                <a:solidFill>
                  <a:srgbClr val="00356B"/>
                </a:solidFill>
                <a:latin typeface="Helvetica" pitchFamily="2" charset="0"/>
                <a:ea typeface="+mn-ea"/>
                <a:cs typeface="+mn-cs"/>
              </a:defRPr>
            </a:lvl3pPr>
            <a:lvl4pPr marL="12001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rgbClr val="00356B"/>
                </a:solidFill>
                <a:latin typeface="Helvetica" pitchFamily="2" charset="0"/>
                <a:ea typeface="+mn-ea"/>
                <a:cs typeface="+mn-cs"/>
              </a:defRPr>
            </a:lvl4pPr>
            <a:lvl5pPr marL="15430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rgbClr val="00356B"/>
                </a:solidFill>
                <a:latin typeface="Helvetica" pitchFamily="2" charset="0"/>
                <a:ea typeface="+mn-ea"/>
                <a:cs typeface="+mn-cs"/>
              </a:defRPr>
            </a:lvl5pPr>
            <a:lvl6pPr marL="18859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50000"/>
              </a:lnSpc>
              <a:buNone/>
            </a:pPr>
            <a:r>
              <a:rPr lang="en-US" sz="3200" b="1" dirty="0"/>
              <a:t>What about </a:t>
            </a:r>
            <a:r>
              <a:rPr lang="en-US" sz="3200" b="1" dirty="0" err="1"/>
              <a:t>Weiqi</a:t>
            </a:r>
            <a:r>
              <a:rPr lang="en-US" sz="3200" b="1" dirty="0"/>
              <a:t> (Go)?</a:t>
            </a:r>
            <a:endParaRPr lang="en-US" sz="3200" dirty="0"/>
          </a:p>
        </p:txBody>
      </p:sp>
      <p:pic>
        <p:nvPicPr>
          <p:cNvPr id="2" name="Picture 2" descr="How To Set Up A Chessboard - Chess.com">
            <a:extLst>
              <a:ext uri="{FF2B5EF4-FFF2-40B4-BE49-F238E27FC236}">
                <a16:creationId xmlns:a16="http://schemas.microsoft.com/office/drawing/2014/main" id="{33F10BFE-2C09-1456-955D-8C29CFA4B08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89000" y="1765299"/>
            <a:ext cx="2895600" cy="28956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pasted-image.gif" descr="pasted-image.gif">
            <a:extLst>
              <a:ext uri="{FF2B5EF4-FFF2-40B4-BE49-F238E27FC236}">
                <a16:creationId xmlns:a16="http://schemas.microsoft.com/office/drawing/2014/main" id="{CC212317-F718-12F0-31FC-B011A1F1CC57}"/>
              </a:ext>
            </a:extLst>
          </p:cNvPr>
          <p:cNvPicPr>
            <a:picLocks/>
          </p:cNvPicPr>
          <p:nvPr/>
        </p:nvPicPr>
        <p:blipFill>
          <a:blip r:embed="rId4"/>
          <a:stretch>
            <a:fillRect/>
          </a:stretch>
        </p:blipFill>
        <p:spPr>
          <a:xfrm>
            <a:off x="4860383" y="1615533"/>
            <a:ext cx="3195133" cy="3195133"/>
          </a:xfrm>
          <a:prstGeom prst="rect">
            <a:avLst/>
          </a:prstGeom>
          <a:ln w="12700">
            <a:miter lim="400000"/>
          </a:ln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C7A919DB-B154-69EB-F242-878D04C3EBE2}"/>
              </a:ext>
            </a:extLst>
          </p:cNvPr>
          <p:cNvSpPr txBox="1"/>
          <p:nvPr/>
        </p:nvSpPr>
        <p:spPr>
          <a:xfrm>
            <a:off x="1885950" y="5027976"/>
            <a:ext cx="901700" cy="4676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n-US" b="1" dirty="0">
                <a:solidFill>
                  <a:srgbClr val="00356B"/>
                </a:solidFill>
                <a:latin typeface="Helvetica" pitchFamily="2" charset="0"/>
              </a:rPr>
              <a:t>8 x 8 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C02AFC03-34E8-C1DD-D242-274CF5CB6961}"/>
              </a:ext>
            </a:extLst>
          </p:cNvPr>
          <p:cNvSpPr txBox="1"/>
          <p:nvPr/>
        </p:nvSpPr>
        <p:spPr>
          <a:xfrm>
            <a:off x="4171949" y="5027975"/>
            <a:ext cx="4572000" cy="4676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n-US" b="1" dirty="0">
                <a:solidFill>
                  <a:srgbClr val="00356B"/>
                </a:solidFill>
                <a:latin typeface="Helvetica" pitchFamily="2" charset="0"/>
              </a:rPr>
              <a:t>19 x 19 </a:t>
            </a:r>
          </a:p>
        </p:txBody>
      </p:sp>
    </p:spTree>
    <p:extLst>
      <p:ext uri="{BB962C8B-B14F-4D97-AF65-F5344CB8AC3E}">
        <p14:creationId xmlns:p14="http://schemas.microsoft.com/office/powerpoint/2010/main" val="83371266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9" name="AlphaGo is now slated to take on the world’s top Go champion during the last decade, Sedol Lee (9p), in a match that will take place in Seoul, Korea, March 2016"/>
          <p:cNvSpPr txBox="1"/>
          <p:nvPr/>
        </p:nvSpPr>
        <p:spPr>
          <a:xfrm>
            <a:off x="338667" y="576925"/>
            <a:ext cx="8622191" cy="86203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square" lIns="35719" tIns="35719" rIns="35719" bIns="35719" anchor="ctr">
            <a:spAutoFit/>
          </a:bodyPr>
          <a:lstStyle>
            <a:lvl1pPr algn="l" defTabSz="457200">
              <a:lnSpc>
                <a:spcPct val="117999"/>
              </a:lnSpc>
              <a:defRPr sz="2600">
                <a:latin typeface="Helvetica Neue"/>
                <a:ea typeface="Helvetica Neue"/>
                <a:cs typeface="Helvetica Neue"/>
                <a:sym typeface="Helvetica Neue"/>
              </a:defRPr>
            </a:lvl1pPr>
          </a:lstStyle>
          <a:p>
            <a:pPr marL="342900" indent="-3429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sz="1828" b="1" dirty="0"/>
              <a:t>AlphaGo</a:t>
            </a:r>
            <a:r>
              <a:rPr sz="1828" dirty="0"/>
              <a:t> </a:t>
            </a:r>
            <a:r>
              <a:rPr lang="en-US" altLang="zh-CN" sz="1828" dirty="0"/>
              <a:t>(AlphaGo Lee) </a:t>
            </a:r>
            <a:r>
              <a:rPr lang="en-US" sz="1828" dirty="0"/>
              <a:t>defeated</a:t>
            </a:r>
            <a:r>
              <a:rPr sz="1828" dirty="0"/>
              <a:t> the world champion, </a:t>
            </a:r>
            <a:r>
              <a:rPr lang="en-US" sz="1828" dirty="0"/>
              <a:t>Lee </a:t>
            </a:r>
            <a:r>
              <a:rPr sz="1828" dirty="0"/>
              <a:t>Sedol </a:t>
            </a:r>
            <a:r>
              <a:rPr lang="en-US" sz="1828" dirty="0"/>
              <a:t>in 2016</a:t>
            </a:r>
          </a:p>
          <a:p>
            <a:pPr marL="342900" indent="-3429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1828" dirty="0"/>
              <a:t>Then the world champion </a:t>
            </a:r>
            <a:r>
              <a:rPr lang="en-US" sz="1828" dirty="0" err="1"/>
              <a:t>Ke</a:t>
            </a:r>
            <a:r>
              <a:rPr lang="en-US" sz="1828" dirty="0"/>
              <a:t> </a:t>
            </a:r>
            <a:r>
              <a:rPr lang="en-US" sz="1828" dirty="0" err="1"/>
              <a:t>Jie</a:t>
            </a:r>
            <a:r>
              <a:rPr lang="en-US" sz="1828" dirty="0"/>
              <a:t>, in 2017 (AlphaGo Master)</a:t>
            </a:r>
            <a:endParaRPr sz="1828" dirty="0"/>
          </a:p>
        </p:txBody>
      </p:sp>
      <p:sp>
        <p:nvSpPr>
          <p:cNvPr id="11" name="Date Placeholder 3">
            <a:extLst>
              <a:ext uri="{FF2B5EF4-FFF2-40B4-BE49-F238E27FC236}">
                <a16:creationId xmlns:a16="http://schemas.microsoft.com/office/drawing/2014/main" id="{77EA55E5-15C8-064A-84E6-1C7D8D9C2805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28650" y="6356351"/>
            <a:ext cx="2057400" cy="365125"/>
          </a:xfrm>
        </p:spPr>
        <p:txBody>
          <a:bodyPr/>
          <a:lstStyle/>
          <a:p>
            <a:fld id="{12189898-0699-B841-BABB-13621D92D9FE}" type="datetime1">
              <a:rPr lang="en-US" smtClean="0"/>
              <a:t>2/26/26</a:t>
            </a:fld>
            <a:endParaRPr lang="en-US" dirty="0"/>
          </a:p>
        </p:txBody>
      </p:sp>
      <p:sp>
        <p:nvSpPr>
          <p:cNvPr id="12" name="Slide Number Placeholder 4">
            <a:extLst>
              <a:ext uri="{FF2B5EF4-FFF2-40B4-BE49-F238E27FC236}">
                <a16:creationId xmlns:a16="http://schemas.microsoft.com/office/drawing/2014/main" id="{549A2AAB-F0FE-F345-985F-6653C173C24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457950" y="6356351"/>
            <a:ext cx="2057400" cy="365125"/>
          </a:xfrm>
        </p:spPr>
        <p:txBody>
          <a:bodyPr/>
          <a:lstStyle/>
          <a:p>
            <a:fld id="{8D4BA20E-A553-6F48-BD36-E5AD94908D4A}" type="slidenum">
              <a:rPr lang="en-US" smtClean="0"/>
              <a:t>7</a:t>
            </a:fld>
            <a:endParaRPr lang="en-US" dirty="0"/>
          </a:p>
        </p:txBody>
      </p:sp>
      <p:pic>
        <p:nvPicPr>
          <p:cNvPr id="2050" name="Picture 2" descr="Thanks for your past attention.">
            <a:extLst>
              <a:ext uri="{FF2B5EF4-FFF2-40B4-BE49-F238E27FC236}">
                <a16:creationId xmlns:a16="http://schemas.microsoft.com/office/drawing/2014/main" id="{5D21C983-C24C-4FCD-F688-88466FF683F1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0864"/>
          <a:stretch/>
        </p:blipFill>
        <p:spPr bwMode="auto">
          <a:xfrm>
            <a:off x="873408" y="1848140"/>
            <a:ext cx="2354756" cy="191586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2" name="Picture 4" descr="Humans strike back: How Lee Sedol won a game against AlphaGo | New Scientist">
            <a:extLst>
              <a:ext uri="{FF2B5EF4-FFF2-40B4-BE49-F238E27FC236}">
                <a16:creationId xmlns:a16="http://schemas.microsoft.com/office/drawing/2014/main" id="{6B8D5EAF-27FD-2A7A-997C-737D1BA63FA4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875" r="31728"/>
          <a:stretch/>
        </p:blipFill>
        <p:spPr bwMode="auto">
          <a:xfrm>
            <a:off x="1024320" y="4051926"/>
            <a:ext cx="2052933" cy="222914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Image" descr="Image">
            <a:extLst>
              <a:ext uri="{FF2B5EF4-FFF2-40B4-BE49-F238E27FC236}">
                <a16:creationId xmlns:a16="http://schemas.microsoft.com/office/drawing/2014/main" id="{F6883153-781B-0CD9-22E5-1F7155E10359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360402" y="1983719"/>
            <a:ext cx="5600456" cy="3136256"/>
          </a:xfrm>
          <a:prstGeom prst="rect">
            <a:avLst/>
          </a:prstGeom>
          <a:ln w="12700">
            <a:miter lim="400000"/>
          </a:ln>
        </p:spPr>
      </p:pic>
      <p:sp>
        <p:nvSpPr>
          <p:cNvPr id="8" name="Chess ~35 moves per turn, Go ~250">
            <a:extLst>
              <a:ext uri="{FF2B5EF4-FFF2-40B4-BE49-F238E27FC236}">
                <a16:creationId xmlns:a16="http://schemas.microsoft.com/office/drawing/2014/main" id="{3AAB2DD1-5444-F3A1-E3D5-1896B43ED449}"/>
              </a:ext>
            </a:extLst>
          </p:cNvPr>
          <p:cNvSpPr txBox="1"/>
          <p:nvPr/>
        </p:nvSpPr>
        <p:spPr>
          <a:xfrm>
            <a:off x="4572000" y="5465884"/>
            <a:ext cx="2487156" cy="26693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35719" tIns="35719" rIns="35719" bIns="35719" anchor="ctr">
            <a:spAutoFit/>
          </a:bodyPr>
          <a:lstStyle/>
          <a:p>
            <a:r>
              <a:rPr sz="1266" dirty="0"/>
              <a:t>Chess ~35 moves per turn, </a:t>
            </a:r>
            <a:r>
              <a:rPr sz="1266" b="1" u="sng" dirty="0">
                <a:latin typeface="Helvetica"/>
                <a:ea typeface="Helvetica"/>
                <a:cs typeface="Helvetica"/>
                <a:sym typeface="Helvetica"/>
              </a:rPr>
              <a:t>Go ~250</a:t>
            </a:r>
          </a:p>
        </p:txBody>
      </p:sp>
    </p:spTree>
    <p:extLst>
      <p:ext uri="{BB962C8B-B14F-4D97-AF65-F5344CB8AC3E}">
        <p14:creationId xmlns:p14="http://schemas.microsoft.com/office/powerpoint/2010/main" val="133574634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8" name="Screen Shot 2016-02-17 at 1.12.28 PM.png" descr="Screen Shot 2016-02-17 at 1.12.28 PM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09232" y="550526"/>
            <a:ext cx="7125535" cy="2463023"/>
          </a:xfrm>
          <a:prstGeom prst="rect">
            <a:avLst/>
          </a:prstGeom>
          <a:ln w="12700">
            <a:miter lim="400000"/>
          </a:ln>
        </p:spPr>
      </p:pic>
      <p:pic>
        <p:nvPicPr>
          <p:cNvPr id="139" name="Image" descr="Image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03915" y="3177160"/>
            <a:ext cx="2466595" cy="3241384"/>
          </a:xfrm>
          <a:prstGeom prst="rect">
            <a:avLst/>
          </a:prstGeom>
          <a:ln w="12700">
            <a:miter lim="400000"/>
          </a:ln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8E00D674-D203-C149-91CD-F93791F445AF}"/>
              </a:ext>
            </a:extLst>
          </p:cNvPr>
          <p:cNvSpPr txBox="1"/>
          <p:nvPr/>
        </p:nvSpPr>
        <p:spPr>
          <a:xfrm>
            <a:off x="6688880" y="514349"/>
            <a:ext cx="144885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/>
              <a:t>January 2016</a:t>
            </a:r>
          </a:p>
        </p:txBody>
      </p:sp>
      <p:sp>
        <p:nvSpPr>
          <p:cNvPr id="8" name="Date Placeholder 3">
            <a:extLst>
              <a:ext uri="{FF2B5EF4-FFF2-40B4-BE49-F238E27FC236}">
                <a16:creationId xmlns:a16="http://schemas.microsoft.com/office/drawing/2014/main" id="{1975CE36-8D45-9D48-9CB0-79C4D7BBB60F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28650" y="6356351"/>
            <a:ext cx="2057400" cy="365125"/>
          </a:xfrm>
        </p:spPr>
        <p:txBody>
          <a:bodyPr/>
          <a:lstStyle/>
          <a:p>
            <a:fld id="{12189898-0699-B841-BABB-13621D92D9FE}" type="datetime1">
              <a:rPr lang="en-US" smtClean="0"/>
              <a:t>2/26/26</a:t>
            </a:fld>
            <a:endParaRPr lang="en-US" dirty="0"/>
          </a:p>
        </p:txBody>
      </p:sp>
      <p:sp>
        <p:nvSpPr>
          <p:cNvPr id="9" name="Slide Number Placeholder 4">
            <a:extLst>
              <a:ext uri="{FF2B5EF4-FFF2-40B4-BE49-F238E27FC236}">
                <a16:creationId xmlns:a16="http://schemas.microsoft.com/office/drawing/2014/main" id="{8AFDF295-51DB-A44D-A089-59852112999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457950" y="6356351"/>
            <a:ext cx="2057400" cy="365125"/>
          </a:xfrm>
        </p:spPr>
        <p:txBody>
          <a:bodyPr/>
          <a:lstStyle/>
          <a:p>
            <a:fld id="{8D4BA20E-A553-6F48-BD36-E5AD94908D4A}" type="slidenum">
              <a:rPr lang="en-US" smtClean="0"/>
              <a:t>8</a:t>
            </a:fld>
            <a:endParaRPr lang="en-US" dirty="0"/>
          </a:p>
        </p:txBody>
      </p:sp>
      <p:pic>
        <p:nvPicPr>
          <p:cNvPr id="2" name="Picture 1" descr="A diagram of a network&#10;&#10;Description automatically generated">
            <a:extLst>
              <a:ext uri="{FF2B5EF4-FFF2-40B4-BE49-F238E27FC236}">
                <a16:creationId xmlns:a16="http://schemas.microsoft.com/office/drawing/2014/main" id="{59BE4797-8D40-B11C-2148-5862FB11137C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012050" y="3313809"/>
            <a:ext cx="2891799" cy="3162137"/>
          </a:xfrm>
          <a:prstGeom prst="rect">
            <a:avLst/>
          </a:prstGeom>
        </p:spPr>
      </p:pic>
      <p:sp>
        <p:nvSpPr>
          <p:cNvPr id="3" name="Mainly from brute force computing power…">
            <a:extLst>
              <a:ext uri="{FF2B5EF4-FFF2-40B4-BE49-F238E27FC236}">
                <a16:creationId xmlns:a16="http://schemas.microsoft.com/office/drawing/2014/main" id="{B8A2E06C-801B-AD67-665C-571D2CCFB67E}"/>
              </a:ext>
            </a:extLst>
          </p:cNvPr>
          <p:cNvSpPr txBox="1">
            <a:spLocks/>
          </p:cNvSpPr>
          <p:nvPr/>
        </p:nvSpPr>
        <p:spPr>
          <a:xfrm>
            <a:off x="5048286" y="2847282"/>
            <a:ext cx="2855563" cy="49614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marL="171450" indent="-171450" algn="l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100" kern="1200">
                <a:solidFill>
                  <a:srgbClr val="00356B"/>
                </a:solidFill>
                <a:latin typeface="Helvetica" pitchFamily="2" charset="0"/>
                <a:ea typeface="+mn-ea"/>
                <a:cs typeface="+mn-cs"/>
              </a:defRPr>
            </a:lvl1pPr>
            <a:lvl2pPr marL="5143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800" kern="1200">
                <a:solidFill>
                  <a:srgbClr val="00356B"/>
                </a:solidFill>
                <a:latin typeface="Helvetica" pitchFamily="2" charset="0"/>
                <a:ea typeface="+mn-ea"/>
                <a:cs typeface="+mn-cs"/>
              </a:defRPr>
            </a:lvl2pPr>
            <a:lvl3pPr marL="8572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500" kern="1200">
                <a:solidFill>
                  <a:srgbClr val="00356B"/>
                </a:solidFill>
                <a:latin typeface="Helvetica" pitchFamily="2" charset="0"/>
                <a:ea typeface="+mn-ea"/>
                <a:cs typeface="+mn-cs"/>
              </a:defRPr>
            </a:lvl3pPr>
            <a:lvl4pPr marL="12001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rgbClr val="00356B"/>
                </a:solidFill>
                <a:latin typeface="Helvetica" pitchFamily="2" charset="0"/>
                <a:ea typeface="+mn-ea"/>
                <a:cs typeface="+mn-cs"/>
              </a:defRPr>
            </a:lvl4pPr>
            <a:lvl5pPr marL="15430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rgbClr val="00356B"/>
                </a:solidFill>
                <a:latin typeface="Helvetica" pitchFamily="2" charset="0"/>
                <a:ea typeface="+mn-ea"/>
                <a:cs typeface="+mn-cs"/>
              </a:defRPr>
            </a:lvl5pPr>
            <a:lvl6pPr marL="18859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50000"/>
              </a:lnSpc>
              <a:buNone/>
            </a:pPr>
            <a:r>
              <a:rPr lang="en-US" sz="1800" b="1" dirty="0"/>
              <a:t>Reinforcement learning</a:t>
            </a:r>
          </a:p>
        </p:txBody>
      </p:sp>
    </p:spTree>
    <p:extLst>
      <p:ext uri="{BB962C8B-B14F-4D97-AF65-F5344CB8AC3E}">
        <p14:creationId xmlns:p14="http://schemas.microsoft.com/office/powerpoint/2010/main" val="381849290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066C22FC-C7F5-5F49-B70A-B904BAA266D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68F957-2BF5-1B45-BB66-1B40B40A657B}" type="datetime1">
              <a:rPr lang="en-US" smtClean="0"/>
              <a:t>2/26/26</a:t>
            </a:fld>
            <a:endParaRPr lang="en-US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FA6038F4-ABB4-6247-ADD0-CB2535D8B84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4BA20E-A553-6F48-BD36-E5AD94908D4A}" type="slidenum">
              <a:rPr lang="en-US" smtClean="0"/>
              <a:t>9</a:t>
            </a:fld>
            <a:endParaRPr lang="en-US"/>
          </a:p>
        </p:txBody>
      </p:sp>
      <p:pic>
        <p:nvPicPr>
          <p:cNvPr id="6" name="Picture 5" descr="A screenshot of a social media post&#13;&#10;&#13;&#10;Description automatically generated">
            <a:extLst>
              <a:ext uri="{FF2B5EF4-FFF2-40B4-BE49-F238E27FC236}">
                <a16:creationId xmlns:a16="http://schemas.microsoft.com/office/drawing/2014/main" id="{0D9F569F-446A-DA41-866C-D8C7716E6DE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33419" y="2948770"/>
            <a:ext cx="6677160" cy="3657600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E62585AD-7363-BB4B-93BA-704C5C029F2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85486" y="514349"/>
            <a:ext cx="7173027" cy="2434421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AC693AD8-B21B-D142-B53E-9826ED2ACCAF}"/>
              </a:ext>
            </a:extLst>
          </p:cNvPr>
          <p:cNvSpPr txBox="1"/>
          <p:nvPr/>
        </p:nvSpPr>
        <p:spPr>
          <a:xfrm>
            <a:off x="6688880" y="514349"/>
            <a:ext cx="146963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/>
              <a:t>October 2017</a:t>
            </a:r>
          </a:p>
        </p:txBody>
      </p:sp>
    </p:spTree>
    <p:extLst>
      <p:ext uri="{BB962C8B-B14F-4D97-AF65-F5344CB8AC3E}">
        <p14:creationId xmlns:p14="http://schemas.microsoft.com/office/powerpoint/2010/main" val="174088414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04C788F2-3FBD-204E-B5B2-B55FBE9F49A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68F957-2BF5-1B45-BB66-1B40B40A657B}" type="datetime1">
              <a:rPr lang="en-US" smtClean="0"/>
              <a:t>2/26/26</a:t>
            </a:fld>
            <a:endParaRPr lang="en-US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A6BD9590-52BC-EE48-B9B7-C186CB45BF6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4BA20E-A553-6F48-BD36-E5AD94908D4A}" type="slidenum">
              <a:rPr lang="en-US" smtClean="0"/>
              <a:t>10</a:t>
            </a:fld>
            <a:endParaRPr lang="en-US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86BDD22B-E425-594E-8334-0B0B3DCED4B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857250"/>
            <a:ext cx="9144000" cy="5143500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59AEDF69-EE2B-B94C-87D5-E28BDC667646}"/>
              </a:ext>
            </a:extLst>
          </p:cNvPr>
          <p:cNvSpPr txBox="1"/>
          <p:nvPr/>
        </p:nvSpPr>
        <p:spPr>
          <a:xfrm>
            <a:off x="6688880" y="514349"/>
            <a:ext cx="168668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/>
              <a:t>December 2018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C16EF16D-3F60-DE2F-9E06-0855CF16AF81}"/>
              </a:ext>
            </a:extLst>
          </p:cNvPr>
          <p:cNvSpPr txBox="1"/>
          <p:nvPr/>
        </p:nvSpPr>
        <p:spPr>
          <a:xfrm>
            <a:off x="2206183" y="6158985"/>
            <a:ext cx="6169377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dirty="0"/>
              <a:t>partial observability, long horizons, and complex strategies</a:t>
            </a:r>
          </a:p>
        </p:txBody>
      </p:sp>
    </p:spTree>
    <p:extLst>
      <p:ext uri="{BB962C8B-B14F-4D97-AF65-F5344CB8AC3E}">
        <p14:creationId xmlns:p14="http://schemas.microsoft.com/office/powerpoint/2010/main" val="265691977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A37F8FC2-0627-1243-B469-1C2BF1A3391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68F957-2BF5-1B45-BB66-1B40B40A657B}" type="datetime1">
              <a:rPr lang="en-US" smtClean="0"/>
              <a:t>2/26/26</a:t>
            </a:fld>
            <a:endParaRPr lang="en-US" dirty="0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F4BDD1FD-D7A3-C246-AB4F-8E3B2906948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4BA20E-A553-6F48-BD36-E5AD94908D4A}" type="slidenum">
              <a:rPr lang="en-US" smtClean="0"/>
              <a:t>11</a:t>
            </a:fld>
            <a:endParaRPr lang="en-US" dirty="0"/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405B1045-E62C-85C3-5232-95F9F73EAF61}"/>
              </a:ext>
            </a:extLst>
          </p:cNvPr>
          <p:cNvSpPr txBox="1"/>
          <p:nvPr/>
        </p:nvSpPr>
        <p:spPr>
          <a:xfrm>
            <a:off x="628650" y="639245"/>
            <a:ext cx="45720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zh-CN" sz="1800" b="1" dirty="0">
                <a:solidFill>
                  <a:srgbClr val="00356B"/>
                </a:solidFill>
                <a:latin typeface="Helvetica" pitchFamily="2" charset="0"/>
              </a:rPr>
              <a:t>Deep</a:t>
            </a:r>
            <a:r>
              <a:rPr lang="zh-CN" altLang="en-US" sz="1800" b="1" dirty="0">
                <a:solidFill>
                  <a:srgbClr val="00356B"/>
                </a:solidFill>
                <a:latin typeface="Helvetica" pitchFamily="2" charset="0"/>
              </a:rPr>
              <a:t> </a:t>
            </a:r>
            <a:r>
              <a:rPr lang="en-US" altLang="zh-CN" sz="1800" b="1" dirty="0">
                <a:solidFill>
                  <a:srgbClr val="00356B"/>
                </a:solidFill>
                <a:latin typeface="Helvetica" pitchFamily="2" charset="0"/>
              </a:rPr>
              <a:t>learning</a:t>
            </a:r>
            <a:r>
              <a:rPr lang="zh-CN" altLang="en-US" sz="1800" b="1" dirty="0">
                <a:solidFill>
                  <a:srgbClr val="00356B"/>
                </a:solidFill>
                <a:latin typeface="Helvetica" pitchFamily="2" charset="0"/>
              </a:rPr>
              <a:t> </a:t>
            </a:r>
            <a:r>
              <a:rPr lang="en-US" altLang="zh-CN" sz="1800" b="1" dirty="0">
                <a:solidFill>
                  <a:srgbClr val="00356B"/>
                </a:solidFill>
                <a:latin typeface="Helvetica" pitchFamily="2" charset="0"/>
              </a:rPr>
              <a:t>in</a:t>
            </a:r>
            <a:r>
              <a:rPr lang="zh-CN" altLang="en-US" sz="1800" b="1" dirty="0">
                <a:solidFill>
                  <a:srgbClr val="00356B"/>
                </a:solidFill>
                <a:latin typeface="Helvetica" pitchFamily="2" charset="0"/>
              </a:rPr>
              <a:t> </a:t>
            </a:r>
            <a:r>
              <a:rPr lang="en-US" altLang="zh-CN" sz="1800" b="1" dirty="0">
                <a:solidFill>
                  <a:srgbClr val="00356B"/>
                </a:solidFill>
                <a:latin typeface="Helvetica" pitchFamily="2" charset="0"/>
              </a:rPr>
              <a:t>biomed:</a:t>
            </a:r>
            <a:r>
              <a:rPr lang="zh-CN" altLang="en-US" sz="1800" b="1" dirty="0">
                <a:solidFill>
                  <a:srgbClr val="00356B"/>
                </a:solidFill>
                <a:latin typeface="Helvetica" pitchFamily="2" charset="0"/>
              </a:rPr>
              <a:t> </a:t>
            </a:r>
            <a:r>
              <a:rPr lang="en-US" altLang="zh-CN" b="1" dirty="0" err="1">
                <a:solidFill>
                  <a:srgbClr val="00356B"/>
                </a:solidFill>
                <a:latin typeface="Helvetica" pitchFamily="2" charset="0"/>
              </a:rPr>
              <a:t>A</a:t>
            </a:r>
            <a:r>
              <a:rPr lang="en-US" altLang="zh-CN" sz="1800" b="1" dirty="0" err="1">
                <a:solidFill>
                  <a:srgbClr val="00356B"/>
                </a:solidFill>
                <a:latin typeface="Helvetica" pitchFamily="2" charset="0"/>
              </a:rPr>
              <a:t>lphaFold</a:t>
            </a:r>
            <a:endParaRPr lang="en-US" altLang="zh-CN" sz="1800" b="1" dirty="0">
              <a:solidFill>
                <a:srgbClr val="00356B"/>
              </a:solidFill>
              <a:latin typeface="Helvetica" pitchFamily="2" charset="0"/>
            </a:endParaRP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87525E2D-8911-BCB6-15EE-72591677BFB9}"/>
              </a:ext>
            </a:extLst>
          </p:cNvPr>
          <p:cNvSpPr txBox="1"/>
          <p:nvPr/>
        </p:nvSpPr>
        <p:spPr>
          <a:xfrm>
            <a:off x="628650" y="4066791"/>
            <a:ext cx="7307439" cy="2323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1400" dirty="0">
                <a:solidFill>
                  <a:srgbClr val="00356B"/>
                </a:solidFill>
                <a:latin typeface="Helvetica" pitchFamily="2" charset="0"/>
              </a:rPr>
              <a:t>Christian Anfinsen</a:t>
            </a:r>
            <a:r>
              <a:rPr lang="zh-CN" altLang="en-US" sz="1400" dirty="0">
                <a:solidFill>
                  <a:srgbClr val="00356B"/>
                </a:solidFill>
                <a:latin typeface="Helvetica" pitchFamily="2" charset="0"/>
              </a:rPr>
              <a:t> </a:t>
            </a:r>
            <a:r>
              <a:rPr lang="en-US" sz="1400" dirty="0">
                <a:solidFill>
                  <a:srgbClr val="00356B"/>
                </a:solidFill>
                <a:latin typeface="Helvetica" pitchFamily="2" charset="0"/>
              </a:rPr>
              <a:t>postulate</a:t>
            </a:r>
            <a:r>
              <a:rPr lang="en-US" altLang="zh-CN" sz="1400" dirty="0">
                <a:solidFill>
                  <a:srgbClr val="00356B"/>
                </a:solidFill>
                <a:latin typeface="Helvetica" pitchFamily="2" charset="0"/>
              </a:rPr>
              <a:t>d</a:t>
            </a:r>
            <a:r>
              <a:rPr lang="zh-CN" altLang="en-US" sz="1400" dirty="0">
                <a:solidFill>
                  <a:srgbClr val="00356B"/>
                </a:solidFill>
                <a:latin typeface="Helvetica" pitchFamily="2" charset="0"/>
              </a:rPr>
              <a:t> </a:t>
            </a:r>
            <a:r>
              <a:rPr lang="en-US" altLang="zh-CN" sz="1400" dirty="0">
                <a:solidFill>
                  <a:srgbClr val="00356B"/>
                </a:solidFill>
                <a:latin typeface="Helvetica" pitchFamily="2" charset="0"/>
              </a:rPr>
              <a:t>i</a:t>
            </a:r>
            <a:r>
              <a:rPr lang="en-US" sz="1400" dirty="0">
                <a:solidFill>
                  <a:srgbClr val="00356B"/>
                </a:solidFill>
                <a:latin typeface="Helvetica" pitchFamily="2" charset="0"/>
              </a:rPr>
              <a:t>n his acceptance speech for the 1972 Nobel Prize</a:t>
            </a:r>
            <a:r>
              <a:rPr lang="en-US" altLang="zh-CN" sz="1400" dirty="0">
                <a:solidFill>
                  <a:srgbClr val="00356B"/>
                </a:solidFill>
                <a:latin typeface="Helvetica" pitchFamily="2" charset="0"/>
              </a:rPr>
              <a:t>:</a:t>
            </a:r>
            <a:r>
              <a:rPr lang="en-US" sz="1400" dirty="0">
                <a:solidFill>
                  <a:srgbClr val="00356B"/>
                </a:solidFill>
                <a:latin typeface="Helvetica" pitchFamily="2" charset="0"/>
              </a:rPr>
              <a:t> </a:t>
            </a:r>
            <a:r>
              <a:rPr lang="zh-CN" altLang="en-US" sz="1400" dirty="0">
                <a:solidFill>
                  <a:srgbClr val="00356B"/>
                </a:solidFill>
                <a:latin typeface="Helvetica" pitchFamily="2" charset="0"/>
              </a:rPr>
              <a:t>        </a:t>
            </a:r>
            <a:r>
              <a:rPr lang="en-US" sz="1400" b="1" dirty="0">
                <a:solidFill>
                  <a:srgbClr val="00356B"/>
                </a:solidFill>
                <a:latin typeface="Helvetica" pitchFamily="2" charset="0"/>
              </a:rPr>
              <a:t>a protein’s amino acid sequence should fully determine its structure</a:t>
            </a:r>
            <a:r>
              <a:rPr lang="en-US" sz="1400" dirty="0">
                <a:solidFill>
                  <a:srgbClr val="00356B"/>
                </a:solidFill>
                <a:latin typeface="Helvetica" pitchFamily="2" charset="0"/>
              </a:rPr>
              <a:t>. </a:t>
            </a: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1400" dirty="0">
                <a:solidFill>
                  <a:srgbClr val="00356B"/>
                </a:solidFill>
                <a:latin typeface="Helvetica" pitchFamily="2" charset="0"/>
              </a:rPr>
              <a:t>Levinthal‘s paradox</a:t>
            </a:r>
            <a:r>
              <a:rPr lang="en-US" altLang="zh-CN" sz="1400" dirty="0">
                <a:solidFill>
                  <a:srgbClr val="00356B"/>
                </a:solidFill>
                <a:latin typeface="Helvetica" pitchFamily="2" charset="0"/>
              </a:rPr>
              <a:t>:</a:t>
            </a:r>
            <a:r>
              <a:rPr lang="zh-CN" altLang="en-US" sz="1400" dirty="0">
                <a:solidFill>
                  <a:srgbClr val="00356B"/>
                </a:solidFill>
                <a:latin typeface="Helvetica" pitchFamily="2" charset="0"/>
              </a:rPr>
              <a:t> </a:t>
            </a:r>
            <a:r>
              <a:rPr lang="en-US" altLang="zh-CN" sz="1400" dirty="0">
                <a:solidFill>
                  <a:srgbClr val="00356B"/>
                </a:solidFill>
                <a:latin typeface="Helvetica" pitchFamily="2" charset="0"/>
              </a:rPr>
              <a:t>it would take longer than the age of the known universe to enumerate all possible configurations of a typical protein by brute force.</a:t>
            </a:r>
            <a:r>
              <a:rPr lang="zh-CN" altLang="en-US" sz="1400" dirty="0">
                <a:solidFill>
                  <a:srgbClr val="00356B"/>
                </a:solidFill>
                <a:latin typeface="Helvetica" pitchFamily="2" charset="0"/>
              </a:rPr>
              <a:t> </a:t>
            </a:r>
            <a:r>
              <a:rPr lang="en-US" altLang="zh-CN" sz="1400" dirty="0">
                <a:solidFill>
                  <a:srgbClr val="00356B"/>
                </a:solidFill>
                <a:latin typeface="Helvetica" pitchFamily="2" charset="0"/>
              </a:rPr>
              <a:t>Yet in nature, proteins fold spontaneously, some within milliseconds.</a:t>
            </a: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1400" dirty="0">
                <a:solidFill>
                  <a:srgbClr val="00356B"/>
                </a:solidFill>
                <a:latin typeface="Helvetica" pitchFamily="2" charset="0"/>
              </a:rPr>
              <a:t>Critical Assessment of Structure Prediction (CASP)</a:t>
            </a:r>
            <a:r>
              <a:rPr lang="zh-CN" altLang="en-US" sz="1400" dirty="0">
                <a:solidFill>
                  <a:srgbClr val="00356B"/>
                </a:solidFill>
                <a:latin typeface="Helvetica" pitchFamily="2" charset="0"/>
              </a:rPr>
              <a:t> </a:t>
            </a:r>
            <a:r>
              <a:rPr lang="en-US" sz="1400" dirty="0">
                <a:solidFill>
                  <a:srgbClr val="00356B"/>
                </a:solidFill>
                <a:latin typeface="Helvetica" pitchFamily="2" charset="0"/>
              </a:rPr>
              <a:t>is a </a:t>
            </a:r>
            <a:r>
              <a:rPr lang="en-US" altLang="zh-CN" sz="1400" dirty="0">
                <a:solidFill>
                  <a:srgbClr val="00356B"/>
                </a:solidFill>
                <a:latin typeface="Helvetica" pitchFamily="2" charset="0"/>
              </a:rPr>
              <a:t>“</a:t>
            </a:r>
            <a:r>
              <a:rPr lang="en-US" sz="1400" dirty="0">
                <a:solidFill>
                  <a:srgbClr val="00356B"/>
                </a:solidFill>
                <a:latin typeface="Helvetica" pitchFamily="2" charset="0"/>
              </a:rPr>
              <a:t>world championship</a:t>
            </a:r>
            <a:r>
              <a:rPr lang="en-US" altLang="zh-CN" sz="1400" dirty="0">
                <a:solidFill>
                  <a:srgbClr val="00356B"/>
                </a:solidFill>
                <a:latin typeface="Helvetica" pitchFamily="2" charset="0"/>
              </a:rPr>
              <a:t>”</a:t>
            </a:r>
            <a:r>
              <a:rPr lang="en-US" sz="1400" dirty="0">
                <a:solidFill>
                  <a:srgbClr val="00356B"/>
                </a:solidFill>
                <a:latin typeface="Helvetica" pitchFamily="2" charset="0"/>
              </a:rPr>
              <a:t> for </a:t>
            </a:r>
            <a:r>
              <a:rPr lang="en-US" sz="1400" b="1" dirty="0">
                <a:solidFill>
                  <a:srgbClr val="00356B"/>
                </a:solidFill>
                <a:latin typeface="Helvetica" pitchFamily="2" charset="0"/>
              </a:rPr>
              <a:t>protein structure prediction </a:t>
            </a:r>
            <a:r>
              <a:rPr lang="en-US" sz="1400" dirty="0">
                <a:solidFill>
                  <a:srgbClr val="00356B"/>
                </a:solidFill>
                <a:latin typeface="Helvetica" pitchFamily="2" charset="0"/>
              </a:rPr>
              <a:t>taking place every two years since 1994.</a:t>
            </a:r>
          </a:p>
        </p:txBody>
      </p:sp>
      <p:pic>
        <p:nvPicPr>
          <p:cNvPr id="1032" name="Picture 8">
            <a:extLst>
              <a:ext uri="{FF2B5EF4-FFF2-40B4-BE49-F238E27FC236}">
                <a16:creationId xmlns:a16="http://schemas.microsoft.com/office/drawing/2014/main" id="{DE956156-61BB-2BB8-4C33-58114C85E19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57751" y="1673358"/>
            <a:ext cx="3510844" cy="19748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4" name="Picture 10">
            <a:extLst>
              <a:ext uri="{FF2B5EF4-FFF2-40B4-BE49-F238E27FC236}">
                <a16:creationId xmlns:a16="http://schemas.microsoft.com/office/drawing/2014/main" id="{3269BBA7-30C8-0511-AD9F-FE493EAA67A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5405" y="1328205"/>
            <a:ext cx="3612444" cy="2418958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  <p:extLst>
      <p:ext uri="{BB962C8B-B14F-4D97-AF65-F5344CB8AC3E}">
        <p14:creationId xmlns:p14="http://schemas.microsoft.com/office/powerpoint/2010/main" val="19353890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A37F8FC2-0627-1243-B469-1C2BF1A3391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68F957-2BF5-1B45-BB66-1B40B40A657B}" type="datetime1">
              <a:rPr lang="en-US" smtClean="0"/>
              <a:t>2/26/26</a:t>
            </a:fld>
            <a:endParaRPr lang="en-US" dirty="0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F4BDD1FD-D7A3-C246-AB4F-8E3B2906948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4BA20E-A553-6F48-BD36-E5AD94908D4A}" type="slidenum">
              <a:rPr lang="en-US" smtClean="0"/>
              <a:t>12</a:t>
            </a:fld>
            <a:endParaRPr lang="en-US" dirty="0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78B80B01-4434-ED2F-613C-610209870E33}"/>
              </a:ext>
            </a:extLst>
          </p:cNvPr>
          <p:cNvSpPr txBox="1"/>
          <p:nvPr/>
        </p:nvSpPr>
        <p:spPr>
          <a:xfrm>
            <a:off x="771172" y="4623333"/>
            <a:ext cx="7601655" cy="167686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1400" dirty="0">
                <a:solidFill>
                  <a:srgbClr val="00356B"/>
                </a:solidFill>
                <a:latin typeface="Helvetica" pitchFamily="2" charset="0"/>
              </a:rPr>
              <a:t>More accurate than AlphaFold2 in predicting single protein structures</a:t>
            </a:r>
            <a:r>
              <a:rPr lang="en-US" altLang="zh-CN" sz="1400" dirty="0">
                <a:solidFill>
                  <a:srgbClr val="00356B"/>
                </a:solidFill>
                <a:latin typeface="Helvetica" pitchFamily="2" charset="0"/>
              </a:rPr>
              <a:t>.</a:t>
            </a:r>
            <a:endParaRPr lang="en-US" sz="1400" dirty="0">
              <a:solidFill>
                <a:srgbClr val="00356B"/>
              </a:solidFill>
              <a:latin typeface="Helvetica" pitchFamily="2" charset="0"/>
            </a:endParaRP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1400" dirty="0">
                <a:solidFill>
                  <a:srgbClr val="00356B"/>
                </a:solidFill>
                <a:latin typeface="Helvetica" pitchFamily="2" charset="0"/>
              </a:rPr>
              <a:t>More precise prediction of </a:t>
            </a:r>
            <a:r>
              <a:rPr lang="en-US" sz="1400" b="1" dirty="0">
                <a:solidFill>
                  <a:srgbClr val="00356B"/>
                </a:solidFill>
                <a:latin typeface="Helvetica" pitchFamily="2" charset="0"/>
              </a:rPr>
              <a:t>protein complexes </a:t>
            </a:r>
            <a:r>
              <a:rPr lang="en-US" sz="1400" dirty="0">
                <a:solidFill>
                  <a:srgbClr val="00356B"/>
                </a:solidFill>
                <a:latin typeface="Helvetica" pitchFamily="2" charset="0"/>
              </a:rPr>
              <a:t>and its extension of its applications from proteins to other molecules</a:t>
            </a:r>
            <a:r>
              <a:rPr lang="en-US" altLang="zh-CN" sz="1400" dirty="0">
                <a:solidFill>
                  <a:srgbClr val="00356B"/>
                </a:solidFill>
                <a:latin typeface="Helvetica" pitchFamily="2" charset="0"/>
              </a:rPr>
              <a:t>.</a:t>
            </a:r>
            <a:endParaRPr lang="en-US" sz="1400" dirty="0">
              <a:solidFill>
                <a:srgbClr val="00356B"/>
              </a:solidFill>
              <a:latin typeface="Helvetica" pitchFamily="2" charset="0"/>
            </a:endParaRP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1400" dirty="0">
                <a:solidFill>
                  <a:srgbClr val="00356B"/>
                </a:solidFill>
                <a:latin typeface="Helvetica" pitchFamily="2" charset="0"/>
              </a:rPr>
              <a:t>More accurately predicts the effect of </a:t>
            </a:r>
            <a:r>
              <a:rPr lang="en-US" sz="1400" b="1" dirty="0">
                <a:solidFill>
                  <a:srgbClr val="00356B"/>
                </a:solidFill>
                <a:latin typeface="Helvetica" pitchFamily="2" charset="0"/>
              </a:rPr>
              <a:t>covalent modifications </a:t>
            </a:r>
            <a:r>
              <a:rPr lang="en-US" sz="1400" dirty="0">
                <a:solidFill>
                  <a:srgbClr val="00356B"/>
                </a:solidFill>
                <a:latin typeface="Helvetica" pitchFamily="2" charset="0"/>
              </a:rPr>
              <a:t>like bonded ligands, glycosylation, modified protein residues and nucleic acid bases on proteins, RNA or DNA. </a:t>
            </a:r>
          </a:p>
        </p:txBody>
      </p:sp>
      <p:pic>
        <p:nvPicPr>
          <p:cNvPr id="2050" name="Picture 2">
            <a:extLst>
              <a:ext uri="{FF2B5EF4-FFF2-40B4-BE49-F238E27FC236}">
                <a16:creationId xmlns:a16="http://schemas.microsoft.com/office/drawing/2014/main" id="{CC858939-47F0-79B3-42F5-47D0C3B2508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33953" y="1704730"/>
            <a:ext cx="3296356" cy="185477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CA61B796-668D-167A-76DA-B5F2F2141584}"/>
              </a:ext>
            </a:extLst>
          </p:cNvPr>
          <p:cNvSpPr txBox="1"/>
          <p:nvPr/>
        </p:nvSpPr>
        <p:spPr>
          <a:xfrm>
            <a:off x="4933953" y="3650180"/>
            <a:ext cx="3460044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1200" b="0" i="0" dirty="0">
                <a:effectLst/>
                <a:latin typeface="Helvetica" pitchFamily="2" charset="0"/>
              </a:rPr>
              <a:t>Tb ADAT2/3 deaminase in complex with tRNA</a:t>
            </a:r>
            <a:endParaRPr lang="en-US" sz="1200" dirty="0">
              <a:latin typeface="Helvetica" pitchFamily="2" charset="0"/>
            </a:endParaRPr>
          </a:p>
        </p:txBody>
      </p:sp>
      <p:pic>
        <p:nvPicPr>
          <p:cNvPr id="12" name="Picture 11" descr="A screenshot of a website&#10;&#10;Description automatically generated">
            <a:extLst>
              <a:ext uri="{FF2B5EF4-FFF2-40B4-BE49-F238E27FC236}">
                <a16:creationId xmlns:a16="http://schemas.microsoft.com/office/drawing/2014/main" id="{F9594981-36A2-13CE-5DA4-0FB4451C333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13694" y="1363789"/>
            <a:ext cx="3296355" cy="2904332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D1B14132-3DE3-F52A-DFD8-932CE7C333CF}"/>
              </a:ext>
            </a:extLst>
          </p:cNvPr>
          <p:cNvSpPr txBox="1"/>
          <p:nvPr/>
        </p:nvSpPr>
        <p:spPr>
          <a:xfrm>
            <a:off x="628650" y="639245"/>
            <a:ext cx="45720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zh-CN" sz="1800" b="1" dirty="0">
                <a:solidFill>
                  <a:srgbClr val="00356B"/>
                </a:solidFill>
                <a:latin typeface="Helvetica" pitchFamily="2" charset="0"/>
              </a:rPr>
              <a:t>Deep</a:t>
            </a:r>
            <a:r>
              <a:rPr lang="zh-CN" altLang="en-US" sz="1800" b="1" dirty="0">
                <a:solidFill>
                  <a:srgbClr val="00356B"/>
                </a:solidFill>
                <a:latin typeface="Helvetica" pitchFamily="2" charset="0"/>
              </a:rPr>
              <a:t> </a:t>
            </a:r>
            <a:r>
              <a:rPr lang="en-US" altLang="zh-CN" sz="1800" b="1" dirty="0">
                <a:solidFill>
                  <a:srgbClr val="00356B"/>
                </a:solidFill>
                <a:latin typeface="Helvetica" pitchFamily="2" charset="0"/>
              </a:rPr>
              <a:t>learning</a:t>
            </a:r>
            <a:r>
              <a:rPr lang="zh-CN" altLang="en-US" sz="1800" b="1" dirty="0">
                <a:solidFill>
                  <a:srgbClr val="00356B"/>
                </a:solidFill>
                <a:latin typeface="Helvetica" pitchFamily="2" charset="0"/>
              </a:rPr>
              <a:t> </a:t>
            </a:r>
            <a:r>
              <a:rPr lang="en-US" altLang="zh-CN" sz="1800" b="1" dirty="0">
                <a:solidFill>
                  <a:srgbClr val="00356B"/>
                </a:solidFill>
                <a:latin typeface="Helvetica" pitchFamily="2" charset="0"/>
              </a:rPr>
              <a:t>in</a:t>
            </a:r>
            <a:r>
              <a:rPr lang="zh-CN" altLang="en-US" sz="1800" b="1" dirty="0">
                <a:solidFill>
                  <a:srgbClr val="00356B"/>
                </a:solidFill>
                <a:latin typeface="Helvetica" pitchFamily="2" charset="0"/>
              </a:rPr>
              <a:t> </a:t>
            </a:r>
            <a:r>
              <a:rPr lang="en-US" altLang="zh-CN" sz="1800" b="1" dirty="0">
                <a:solidFill>
                  <a:srgbClr val="00356B"/>
                </a:solidFill>
                <a:latin typeface="Helvetica" pitchFamily="2" charset="0"/>
              </a:rPr>
              <a:t>biomed:</a:t>
            </a:r>
            <a:r>
              <a:rPr lang="zh-CN" altLang="en-US" sz="1800" b="1" dirty="0">
                <a:solidFill>
                  <a:srgbClr val="00356B"/>
                </a:solidFill>
                <a:latin typeface="Helvetica" pitchFamily="2" charset="0"/>
              </a:rPr>
              <a:t> </a:t>
            </a:r>
            <a:r>
              <a:rPr lang="en-US" altLang="zh-CN" b="1" dirty="0" err="1">
                <a:solidFill>
                  <a:srgbClr val="00356B"/>
                </a:solidFill>
                <a:latin typeface="Helvetica" pitchFamily="2" charset="0"/>
              </a:rPr>
              <a:t>A</a:t>
            </a:r>
            <a:r>
              <a:rPr lang="en-US" altLang="zh-CN" sz="1800" b="1" dirty="0" err="1">
                <a:solidFill>
                  <a:srgbClr val="00356B"/>
                </a:solidFill>
                <a:latin typeface="Helvetica" pitchFamily="2" charset="0"/>
              </a:rPr>
              <a:t>lphaFold</a:t>
            </a:r>
            <a:endParaRPr lang="en-US" altLang="zh-CN" sz="1800" b="1" dirty="0">
              <a:solidFill>
                <a:srgbClr val="00356B"/>
              </a:solidFill>
              <a:latin typeface="Helvetica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7124380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A37F8FC2-0627-1243-B469-1C2BF1A3391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68F957-2BF5-1B45-BB66-1B40B40A657B}" type="datetime1">
              <a:rPr lang="en-US" smtClean="0"/>
              <a:t>2/26/26</a:t>
            </a:fld>
            <a:endParaRPr lang="en-US" dirty="0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F4BDD1FD-D7A3-C246-AB4F-8E3B2906948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4BA20E-A553-6F48-BD36-E5AD94908D4A}" type="slidenum">
              <a:rPr lang="en-US" smtClean="0"/>
              <a:t>13</a:t>
            </a:fld>
            <a:endParaRPr lang="en-US" dirty="0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5ACE637E-4394-AF07-CBA7-EEA8FAE09B43}"/>
              </a:ext>
            </a:extLst>
          </p:cNvPr>
          <p:cNvSpPr txBox="1"/>
          <p:nvPr/>
        </p:nvSpPr>
        <p:spPr>
          <a:xfrm>
            <a:off x="428977" y="4747817"/>
            <a:ext cx="8449733" cy="153388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altLang="zh-CN" sz="1600" b="0" i="0" dirty="0">
                <a:solidFill>
                  <a:srgbClr val="00356B"/>
                </a:solidFill>
                <a:effectLst/>
                <a:latin typeface="Helvetica" pitchFamily="2" charset="0"/>
              </a:rPr>
              <a:t>AF3’s</a:t>
            </a:r>
            <a:r>
              <a:rPr lang="zh-CN" altLang="en-US" sz="1600" b="0" i="0" dirty="0">
                <a:solidFill>
                  <a:srgbClr val="00356B"/>
                </a:solidFill>
                <a:effectLst/>
                <a:latin typeface="Helvetica" pitchFamily="2" charset="0"/>
              </a:rPr>
              <a:t> </a:t>
            </a:r>
            <a:r>
              <a:rPr lang="en-US" altLang="zh-CN" sz="1600" b="0" i="0" dirty="0">
                <a:solidFill>
                  <a:srgbClr val="00356B"/>
                </a:solidFill>
                <a:effectLst/>
                <a:latin typeface="Helvetica" pitchFamily="2" charset="0"/>
              </a:rPr>
              <a:t>core</a:t>
            </a:r>
            <a:r>
              <a:rPr lang="zh-CN" altLang="en-US" sz="1600" b="0" i="0" dirty="0">
                <a:solidFill>
                  <a:srgbClr val="00356B"/>
                </a:solidFill>
                <a:effectLst/>
                <a:latin typeface="Helvetica" pitchFamily="2" charset="0"/>
              </a:rPr>
              <a:t> </a:t>
            </a:r>
            <a:r>
              <a:rPr lang="en-US" sz="1600" b="0" i="0" dirty="0">
                <a:solidFill>
                  <a:srgbClr val="00356B"/>
                </a:solidFill>
                <a:effectLst/>
                <a:latin typeface="Helvetica" pitchFamily="2" charset="0"/>
              </a:rPr>
              <a:t>architecture</a:t>
            </a:r>
            <a:r>
              <a:rPr lang="en-US" altLang="zh-CN" sz="1600" b="0" i="0" dirty="0">
                <a:solidFill>
                  <a:srgbClr val="00356B"/>
                </a:solidFill>
                <a:effectLst/>
                <a:latin typeface="Helvetica" pitchFamily="2" charset="0"/>
              </a:rPr>
              <a:t>:</a:t>
            </a:r>
            <a:r>
              <a:rPr lang="zh-CN" altLang="en-US" sz="1600" b="0" i="0" dirty="0">
                <a:solidFill>
                  <a:srgbClr val="00356B"/>
                </a:solidFill>
                <a:effectLst/>
                <a:latin typeface="Helvetica" pitchFamily="2" charset="0"/>
              </a:rPr>
              <a:t> </a:t>
            </a:r>
            <a:r>
              <a:rPr lang="en-US" sz="1600" b="0" i="0" dirty="0" err="1">
                <a:solidFill>
                  <a:srgbClr val="00356B"/>
                </a:solidFill>
                <a:effectLst/>
                <a:latin typeface="Helvetica" pitchFamily="2" charset="0"/>
              </a:rPr>
              <a:t>Pairformer</a:t>
            </a:r>
            <a:r>
              <a:rPr lang="zh-CN" altLang="en-US" sz="1600" b="0" i="0" dirty="0">
                <a:solidFill>
                  <a:srgbClr val="00356B"/>
                </a:solidFill>
                <a:effectLst/>
                <a:latin typeface="Helvetica" pitchFamily="2" charset="0"/>
              </a:rPr>
              <a:t> </a:t>
            </a:r>
            <a:r>
              <a:rPr lang="en-US" altLang="zh-CN" sz="1600" b="0" i="0" dirty="0">
                <a:solidFill>
                  <a:srgbClr val="00356B"/>
                </a:solidFill>
                <a:effectLst/>
                <a:latin typeface="Helvetica" pitchFamily="2" charset="0"/>
              </a:rPr>
              <a:t>(</a:t>
            </a:r>
            <a:r>
              <a:rPr lang="en-US" sz="1600" b="1" dirty="0">
                <a:solidFill>
                  <a:srgbClr val="00356B"/>
                </a:solidFill>
                <a:latin typeface="Helvetica" pitchFamily="2" charset="0"/>
              </a:rPr>
              <a:t>Self-Attention</a:t>
            </a:r>
            <a:r>
              <a:rPr lang="zh-CN" altLang="en-US" sz="1600" b="1" dirty="0">
                <a:solidFill>
                  <a:srgbClr val="00356B"/>
                </a:solidFill>
                <a:latin typeface="Helvetica" pitchFamily="2" charset="0"/>
              </a:rPr>
              <a:t> </a:t>
            </a:r>
            <a:r>
              <a:rPr lang="en-US" altLang="zh-CN" sz="1600" b="1" dirty="0">
                <a:solidFill>
                  <a:srgbClr val="00356B"/>
                </a:solidFill>
                <a:latin typeface="Helvetica" pitchFamily="2" charset="0"/>
              </a:rPr>
              <a:t>&amp;</a:t>
            </a:r>
            <a:r>
              <a:rPr lang="zh-CN" altLang="en-US" sz="1600" b="1" dirty="0">
                <a:solidFill>
                  <a:srgbClr val="00356B"/>
                </a:solidFill>
                <a:latin typeface="Helvetica" pitchFamily="2" charset="0"/>
              </a:rPr>
              <a:t> </a:t>
            </a:r>
            <a:r>
              <a:rPr lang="en-US" altLang="zh-CN" sz="1600" b="1" dirty="0">
                <a:solidFill>
                  <a:srgbClr val="00356B"/>
                </a:solidFill>
                <a:latin typeface="Helvetica" pitchFamily="2" charset="0"/>
              </a:rPr>
              <a:t>Transformer</a:t>
            </a:r>
            <a:r>
              <a:rPr lang="en-US" altLang="zh-CN" sz="1600" b="0" i="0" dirty="0">
                <a:solidFill>
                  <a:srgbClr val="00356B"/>
                </a:solidFill>
                <a:effectLst/>
                <a:latin typeface="Helvetica" pitchFamily="2" charset="0"/>
              </a:rPr>
              <a:t>)</a:t>
            </a:r>
            <a:r>
              <a:rPr lang="zh-CN" altLang="en-US" sz="1600" b="0" i="0" dirty="0">
                <a:solidFill>
                  <a:srgbClr val="00356B"/>
                </a:solidFill>
                <a:effectLst/>
                <a:latin typeface="Helvetica" pitchFamily="2" charset="0"/>
              </a:rPr>
              <a:t> </a:t>
            </a:r>
            <a:endParaRPr lang="en-US" sz="1600" b="0" i="0" dirty="0">
              <a:solidFill>
                <a:srgbClr val="00356B"/>
              </a:solidFill>
              <a:effectLst/>
              <a:latin typeface="Helvetica" pitchFamily="2" charset="0"/>
            </a:endParaRP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1600" b="0" i="0" dirty="0">
                <a:solidFill>
                  <a:srgbClr val="00356B"/>
                </a:solidFill>
                <a:effectLst/>
                <a:latin typeface="Helvetica" pitchFamily="2" charset="0"/>
              </a:rPr>
              <a:t>AF3 employs a </a:t>
            </a:r>
            <a:r>
              <a:rPr lang="en-US" altLang="zh-CN" sz="1600" b="1" i="0" dirty="0">
                <a:solidFill>
                  <a:srgbClr val="00356B"/>
                </a:solidFill>
                <a:effectLst/>
                <a:latin typeface="Helvetica" pitchFamily="2" charset="0"/>
              </a:rPr>
              <a:t>D</a:t>
            </a:r>
            <a:r>
              <a:rPr lang="en-US" sz="1600" b="1" i="0" dirty="0">
                <a:solidFill>
                  <a:srgbClr val="00356B"/>
                </a:solidFill>
                <a:effectLst/>
                <a:latin typeface="Helvetica" pitchFamily="2" charset="0"/>
              </a:rPr>
              <a:t>iffusion-based</a:t>
            </a:r>
            <a:r>
              <a:rPr lang="zh-CN" altLang="en-US" sz="1600" b="1" i="0" dirty="0">
                <a:solidFill>
                  <a:srgbClr val="00356B"/>
                </a:solidFill>
                <a:effectLst/>
                <a:latin typeface="Helvetica" pitchFamily="2" charset="0"/>
              </a:rPr>
              <a:t> </a:t>
            </a:r>
            <a:r>
              <a:rPr lang="en-US" altLang="zh-CN" sz="1600" b="1" i="0" dirty="0">
                <a:solidFill>
                  <a:srgbClr val="00356B"/>
                </a:solidFill>
                <a:effectLst/>
                <a:latin typeface="Helvetica" pitchFamily="2" charset="0"/>
              </a:rPr>
              <a:t>(generative</a:t>
            </a:r>
            <a:r>
              <a:rPr lang="zh-CN" altLang="en-US" sz="1600" b="1" i="0" dirty="0">
                <a:solidFill>
                  <a:srgbClr val="00356B"/>
                </a:solidFill>
                <a:effectLst/>
                <a:latin typeface="Helvetica" pitchFamily="2" charset="0"/>
              </a:rPr>
              <a:t> </a:t>
            </a:r>
            <a:r>
              <a:rPr lang="en-US" altLang="zh-CN" sz="1600" b="1" i="0" dirty="0">
                <a:solidFill>
                  <a:srgbClr val="00356B"/>
                </a:solidFill>
                <a:effectLst/>
                <a:latin typeface="Helvetica" pitchFamily="2" charset="0"/>
              </a:rPr>
              <a:t>modelling)</a:t>
            </a:r>
            <a:r>
              <a:rPr lang="en-US" sz="1600" b="1" i="0" dirty="0">
                <a:solidFill>
                  <a:srgbClr val="00356B"/>
                </a:solidFill>
                <a:effectLst/>
                <a:latin typeface="Helvetica" pitchFamily="2" charset="0"/>
              </a:rPr>
              <a:t> </a:t>
            </a:r>
            <a:r>
              <a:rPr lang="en-US" sz="1600" b="0" i="0" dirty="0">
                <a:solidFill>
                  <a:srgbClr val="00356B"/>
                </a:solidFill>
                <a:effectLst/>
                <a:latin typeface="Helvetica" pitchFamily="2" charset="0"/>
              </a:rPr>
              <a:t>approach</a:t>
            </a:r>
            <a:r>
              <a:rPr lang="zh-CN" altLang="en-US" sz="1600" b="0" i="0" dirty="0">
                <a:solidFill>
                  <a:srgbClr val="00356B"/>
                </a:solidFill>
                <a:effectLst/>
                <a:latin typeface="Helvetica" pitchFamily="2" charset="0"/>
              </a:rPr>
              <a:t> </a:t>
            </a:r>
            <a:r>
              <a:rPr lang="en-US" sz="1600" b="0" i="0" dirty="0">
                <a:solidFill>
                  <a:srgbClr val="00356B"/>
                </a:solidFill>
                <a:effectLst/>
                <a:latin typeface="Helvetica" pitchFamily="2" charset="0"/>
              </a:rPr>
              <a:t>structure prediction </a:t>
            </a: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1600" b="0" i="0" dirty="0">
                <a:solidFill>
                  <a:srgbClr val="00356B"/>
                </a:solidFill>
                <a:effectLst/>
                <a:latin typeface="Helvetica" pitchFamily="2" charset="0"/>
              </a:rPr>
              <a:t>AF3 replaces the </a:t>
            </a:r>
            <a:r>
              <a:rPr lang="en-US" sz="1600" b="1" i="0" dirty="0" err="1">
                <a:solidFill>
                  <a:srgbClr val="00356B"/>
                </a:solidFill>
                <a:effectLst/>
                <a:latin typeface="Helvetica" pitchFamily="2" charset="0"/>
              </a:rPr>
              <a:t>ReLU</a:t>
            </a:r>
            <a:r>
              <a:rPr lang="en-US" sz="1600" b="1" i="0" dirty="0">
                <a:solidFill>
                  <a:srgbClr val="00356B"/>
                </a:solidFill>
                <a:effectLst/>
                <a:latin typeface="Helvetica" pitchFamily="2" charset="0"/>
              </a:rPr>
              <a:t> activation function </a:t>
            </a:r>
            <a:r>
              <a:rPr lang="en-US" sz="1600" b="0" i="0" dirty="0">
                <a:solidFill>
                  <a:srgbClr val="00356B"/>
                </a:solidFill>
                <a:effectLst/>
                <a:latin typeface="Helvetica" pitchFamily="2" charset="0"/>
              </a:rPr>
              <a:t>in the model’s transition blocks with </a:t>
            </a:r>
            <a:r>
              <a:rPr lang="en-US" sz="1600" b="1" i="0" dirty="0" err="1">
                <a:solidFill>
                  <a:srgbClr val="00356B"/>
                </a:solidFill>
                <a:effectLst/>
                <a:latin typeface="Helvetica" pitchFamily="2" charset="0"/>
              </a:rPr>
              <a:t>SwiGLU</a:t>
            </a:r>
            <a:endParaRPr lang="en-US" sz="1600" b="1" dirty="0">
              <a:solidFill>
                <a:srgbClr val="00356B"/>
              </a:solidFill>
              <a:latin typeface="Helvetica" pitchFamily="2" charset="0"/>
            </a:endParaRPr>
          </a:p>
        </p:txBody>
      </p:sp>
      <p:pic>
        <p:nvPicPr>
          <p:cNvPr id="10" name="Picture 9" descr="A diagram of a triangle&#10;&#10;Description automatically generated">
            <a:extLst>
              <a:ext uri="{FF2B5EF4-FFF2-40B4-BE49-F238E27FC236}">
                <a16:creationId xmlns:a16="http://schemas.microsoft.com/office/drawing/2014/main" id="{9C68499E-77E6-4721-A15D-E3B3ECFC85E2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t="7854"/>
          <a:stretch/>
        </p:blipFill>
        <p:spPr>
          <a:xfrm>
            <a:off x="628650" y="827786"/>
            <a:ext cx="7328804" cy="1708178"/>
          </a:xfrm>
          <a:prstGeom prst="rect">
            <a:avLst/>
          </a:prstGeom>
        </p:spPr>
      </p:pic>
      <p:pic>
        <p:nvPicPr>
          <p:cNvPr id="12" name="Picture 11" descr="A diagram of a sample&#10;&#10;Description automatically generated">
            <a:extLst>
              <a:ext uri="{FF2B5EF4-FFF2-40B4-BE49-F238E27FC236}">
                <a16:creationId xmlns:a16="http://schemas.microsoft.com/office/drawing/2014/main" id="{137DF22B-59E6-B99F-BCC3-9F8297908C6A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t="4165"/>
          <a:stretch/>
        </p:blipFill>
        <p:spPr>
          <a:xfrm>
            <a:off x="1398059" y="2712661"/>
            <a:ext cx="5601053" cy="185845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79305503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A37F8FC2-0627-1243-B469-1C2BF1A3391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68F957-2BF5-1B45-BB66-1B40B40A657B}" type="datetime1">
              <a:rPr lang="en-US" smtClean="0"/>
              <a:t>2/26/26</a:t>
            </a:fld>
            <a:endParaRPr lang="en-US" dirty="0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F4BDD1FD-D7A3-C246-AB4F-8E3B2906948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4BA20E-A553-6F48-BD36-E5AD94908D4A}" type="slidenum">
              <a:rPr lang="en-US" smtClean="0"/>
              <a:t>14</a:t>
            </a:fld>
            <a:endParaRPr lang="en-US" dirty="0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5ACE637E-4394-AF07-CBA7-EEA8FAE09B43}"/>
              </a:ext>
            </a:extLst>
          </p:cNvPr>
          <p:cNvSpPr txBox="1"/>
          <p:nvPr/>
        </p:nvSpPr>
        <p:spPr>
          <a:xfrm>
            <a:off x="428977" y="4747817"/>
            <a:ext cx="8449733" cy="153388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altLang="zh-CN" sz="1600" b="0" i="0" dirty="0">
                <a:solidFill>
                  <a:srgbClr val="00356B"/>
                </a:solidFill>
                <a:effectLst/>
                <a:latin typeface="Helvetica" pitchFamily="2" charset="0"/>
              </a:rPr>
              <a:t>AF3’s</a:t>
            </a:r>
            <a:r>
              <a:rPr lang="zh-CN" altLang="en-US" sz="1600" b="0" i="0" dirty="0">
                <a:solidFill>
                  <a:srgbClr val="00356B"/>
                </a:solidFill>
                <a:effectLst/>
                <a:latin typeface="Helvetica" pitchFamily="2" charset="0"/>
              </a:rPr>
              <a:t> </a:t>
            </a:r>
            <a:r>
              <a:rPr lang="en-US" altLang="zh-CN" sz="1600" b="0" i="0" dirty="0">
                <a:solidFill>
                  <a:srgbClr val="00356B"/>
                </a:solidFill>
                <a:effectLst/>
                <a:latin typeface="Helvetica" pitchFamily="2" charset="0"/>
              </a:rPr>
              <a:t>core</a:t>
            </a:r>
            <a:r>
              <a:rPr lang="zh-CN" altLang="en-US" sz="1600" b="0" i="0" dirty="0">
                <a:solidFill>
                  <a:srgbClr val="00356B"/>
                </a:solidFill>
                <a:effectLst/>
                <a:latin typeface="Helvetica" pitchFamily="2" charset="0"/>
              </a:rPr>
              <a:t> </a:t>
            </a:r>
            <a:r>
              <a:rPr lang="en-US" sz="1600" b="0" i="0" dirty="0">
                <a:solidFill>
                  <a:srgbClr val="00356B"/>
                </a:solidFill>
                <a:effectLst/>
                <a:latin typeface="Helvetica" pitchFamily="2" charset="0"/>
              </a:rPr>
              <a:t>architecture</a:t>
            </a:r>
            <a:r>
              <a:rPr lang="en-US" altLang="zh-CN" sz="1600" b="0" i="0" dirty="0">
                <a:solidFill>
                  <a:srgbClr val="00356B"/>
                </a:solidFill>
                <a:effectLst/>
                <a:latin typeface="Helvetica" pitchFamily="2" charset="0"/>
              </a:rPr>
              <a:t>:</a:t>
            </a:r>
            <a:r>
              <a:rPr lang="zh-CN" altLang="en-US" sz="1600" b="0" i="0" dirty="0">
                <a:solidFill>
                  <a:srgbClr val="00356B"/>
                </a:solidFill>
                <a:effectLst/>
                <a:latin typeface="Helvetica" pitchFamily="2" charset="0"/>
              </a:rPr>
              <a:t> </a:t>
            </a:r>
            <a:r>
              <a:rPr lang="en-US" sz="1600" b="0" i="0" dirty="0" err="1">
                <a:solidFill>
                  <a:srgbClr val="00356B"/>
                </a:solidFill>
                <a:effectLst/>
                <a:latin typeface="Helvetica" pitchFamily="2" charset="0"/>
              </a:rPr>
              <a:t>Pairformer</a:t>
            </a:r>
            <a:r>
              <a:rPr lang="zh-CN" altLang="en-US" sz="1600" b="0" i="0" dirty="0">
                <a:solidFill>
                  <a:srgbClr val="00356B"/>
                </a:solidFill>
                <a:effectLst/>
                <a:latin typeface="Helvetica" pitchFamily="2" charset="0"/>
              </a:rPr>
              <a:t> </a:t>
            </a:r>
            <a:r>
              <a:rPr lang="en-US" altLang="zh-CN" sz="1600" b="0" i="0" dirty="0">
                <a:solidFill>
                  <a:srgbClr val="00356B"/>
                </a:solidFill>
                <a:effectLst/>
                <a:latin typeface="Helvetica" pitchFamily="2" charset="0"/>
              </a:rPr>
              <a:t>(</a:t>
            </a:r>
            <a:r>
              <a:rPr lang="en-US" sz="1600" b="1" dirty="0">
                <a:solidFill>
                  <a:srgbClr val="00356B"/>
                </a:solidFill>
                <a:latin typeface="Helvetica" pitchFamily="2" charset="0"/>
              </a:rPr>
              <a:t>Self-Attention</a:t>
            </a:r>
            <a:r>
              <a:rPr lang="zh-CN" altLang="en-US" sz="1600" b="1" dirty="0">
                <a:solidFill>
                  <a:srgbClr val="00356B"/>
                </a:solidFill>
                <a:latin typeface="Helvetica" pitchFamily="2" charset="0"/>
              </a:rPr>
              <a:t> </a:t>
            </a:r>
            <a:r>
              <a:rPr lang="en-US" altLang="zh-CN" sz="1600" b="1" dirty="0">
                <a:solidFill>
                  <a:srgbClr val="00356B"/>
                </a:solidFill>
                <a:latin typeface="Helvetica" pitchFamily="2" charset="0"/>
              </a:rPr>
              <a:t>&amp;</a:t>
            </a:r>
            <a:r>
              <a:rPr lang="zh-CN" altLang="en-US" sz="1600" b="1" dirty="0">
                <a:solidFill>
                  <a:srgbClr val="00356B"/>
                </a:solidFill>
                <a:latin typeface="Helvetica" pitchFamily="2" charset="0"/>
              </a:rPr>
              <a:t> </a:t>
            </a:r>
            <a:r>
              <a:rPr lang="en-US" altLang="zh-CN" sz="1600" b="1" dirty="0">
                <a:solidFill>
                  <a:srgbClr val="00356B"/>
                </a:solidFill>
                <a:latin typeface="Helvetica" pitchFamily="2" charset="0"/>
              </a:rPr>
              <a:t>Transformer</a:t>
            </a:r>
            <a:r>
              <a:rPr lang="en-US" altLang="zh-CN" sz="1600" b="0" i="0" dirty="0">
                <a:solidFill>
                  <a:srgbClr val="00356B"/>
                </a:solidFill>
                <a:effectLst/>
                <a:latin typeface="Helvetica" pitchFamily="2" charset="0"/>
              </a:rPr>
              <a:t>)</a:t>
            </a:r>
            <a:r>
              <a:rPr lang="zh-CN" altLang="en-US" sz="1600" b="0" i="0" dirty="0">
                <a:solidFill>
                  <a:srgbClr val="00356B"/>
                </a:solidFill>
                <a:effectLst/>
                <a:latin typeface="Helvetica" pitchFamily="2" charset="0"/>
              </a:rPr>
              <a:t> </a:t>
            </a:r>
            <a:endParaRPr lang="en-US" sz="1600" b="0" i="0" dirty="0">
              <a:solidFill>
                <a:srgbClr val="00356B"/>
              </a:solidFill>
              <a:effectLst/>
              <a:latin typeface="Helvetica" pitchFamily="2" charset="0"/>
            </a:endParaRP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1600" b="0" i="0" dirty="0">
                <a:solidFill>
                  <a:srgbClr val="00356B"/>
                </a:solidFill>
                <a:effectLst/>
                <a:latin typeface="Helvetica" pitchFamily="2" charset="0"/>
              </a:rPr>
              <a:t>AF3 employs a </a:t>
            </a:r>
            <a:r>
              <a:rPr lang="en-US" altLang="zh-CN" sz="1600" b="1" i="0" dirty="0">
                <a:solidFill>
                  <a:srgbClr val="00356B"/>
                </a:solidFill>
                <a:effectLst/>
                <a:latin typeface="Helvetica" pitchFamily="2" charset="0"/>
              </a:rPr>
              <a:t>D</a:t>
            </a:r>
            <a:r>
              <a:rPr lang="en-US" sz="1600" b="1" i="0" dirty="0">
                <a:solidFill>
                  <a:srgbClr val="00356B"/>
                </a:solidFill>
                <a:effectLst/>
                <a:latin typeface="Helvetica" pitchFamily="2" charset="0"/>
              </a:rPr>
              <a:t>iffusion-based</a:t>
            </a:r>
            <a:r>
              <a:rPr lang="zh-CN" altLang="en-US" sz="1600" b="1" i="0" dirty="0">
                <a:solidFill>
                  <a:srgbClr val="00356B"/>
                </a:solidFill>
                <a:effectLst/>
                <a:latin typeface="Helvetica" pitchFamily="2" charset="0"/>
              </a:rPr>
              <a:t> </a:t>
            </a:r>
            <a:r>
              <a:rPr lang="en-US" altLang="zh-CN" sz="1600" b="1" i="0" dirty="0">
                <a:solidFill>
                  <a:srgbClr val="00356B"/>
                </a:solidFill>
                <a:effectLst/>
                <a:latin typeface="Helvetica" pitchFamily="2" charset="0"/>
              </a:rPr>
              <a:t>(generative</a:t>
            </a:r>
            <a:r>
              <a:rPr lang="zh-CN" altLang="en-US" sz="1600" b="1" i="0" dirty="0">
                <a:solidFill>
                  <a:srgbClr val="00356B"/>
                </a:solidFill>
                <a:effectLst/>
                <a:latin typeface="Helvetica" pitchFamily="2" charset="0"/>
              </a:rPr>
              <a:t> </a:t>
            </a:r>
            <a:r>
              <a:rPr lang="en-US" altLang="zh-CN" sz="1600" b="1" i="0" dirty="0">
                <a:solidFill>
                  <a:srgbClr val="00356B"/>
                </a:solidFill>
                <a:effectLst/>
                <a:latin typeface="Helvetica" pitchFamily="2" charset="0"/>
              </a:rPr>
              <a:t>modelling)</a:t>
            </a:r>
            <a:r>
              <a:rPr lang="en-US" sz="1600" b="1" i="0" dirty="0">
                <a:solidFill>
                  <a:srgbClr val="00356B"/>
                </a:solidFill>
                <a:effectLst/>
                <a:latin typeface="Helvetica" pitchFamily="2" charset="0"/>
              </a:rPr>
              <a:t> </a:t>
            </a:r>
            <a:r>
              <a:rPr lang="en-US" sz="1600" b="0" i="0" dirty="0">
                <a:solidFill>
                  <a:srgbClr val="00356B"/>
                </a:solidFill>
                <a:effectLst/>
                <a:latin typeface="Helvetica" pitchFamily="2" charset="0"/>
              </a:rPr>
              <a:t>approach</a:t>
            </a:r>
            <a:r>
              <a:rPr lang="zh-CN" altLang="en-US" sz="1600" b="0" i="0" dirty="0">
                <a:solidFill>
                  <a:srgbClr val="00356B"/>
                </a:solidFill>
                <a:effectLst/>
                <a:latin typeface="Helvetica" pitchFamily="2" charset="0"/>
              </a:rPr>
              <a:t> </a:t>
            </a:r>
            <a:r>
              <a:rPr lang="en-US" sz="1600" b="0" i="0" dirty="0">
                <a:solidFill>
                  <a:srgbClr val="00356B"/>
                </a:solidFill>
                <a:effectLst/>
                <a:latin typeface="Helvetica" pitchFamily="2" charset="0"/>
              </a:rPr>
              <a:t>structure prediction </a:t>
            </a: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1600" b="0" i="0" dirty="0">
                <a:solidFill>
                  <a:srgbClr val="00356B"/>
                </a:solidFill>
                <a:effectLst/>
                <a:latin typeface="Helvetica" pitchFamily="2" charset="0"/>
              </a:rPr>
              <a:t>AF3 replaces the </a:t>
            </a:r>
            <a:r>
              <a:rPr lang="en-US" sz="1600" b="1" i="0" dirty="0" err="1">
                <a:solidFill>
                  <a:srgbClr val="00356B"/>
                </a:solidFill>
                <a:effectLst/>
                <a:latin typeface="Helvetica" pitchFamily="2" charset="0"/>
              </a:rPr>
              <a:t>ReLU</a:t>
            </a:r>
            <a:r>
              <a:rPr lang="en-US" sz="1600" b="1" i="0" dirty="0">
                <a:solidFill>
                  <a:srgbClr val="00356B"/>
                </a:solidFill>
                <a:effectLst/>
                <a:latin typeface="Helvetica" pitchFamily="2" charset="0"/>
              </a:rPr>
              <a:t> activation function </a:t>
            </a:r>
            <a:r>
              <a:rPr lang="en-US" sz="1600" b="0" i="0" dirty="0">
                <a:solidFill>
                  <a:srgbClr val="00356B"/>
                </a:solidFill>
                <a:effectLst/>
                <a:latin typeface="Helvetica" pitchFamily="2" charset="0"/>
              </a:rPr>
              <a:t>in the model’s transition blocks with </a:t>
            </a:r>
            <a:r>
              <a:rPr lang="en-US" sz="1600" b="1" i="0" dirty="0" err="1">
                <a:solidFill>
                  <a:srgbClr val="00356B"/>
                </a:solidFill>
                <a:effectLst/>
                <a:latin typeface="Helvetica" pitchFamily="2" charset="0"/>
              </a:rPr>
              <a:t>SwiGLU</a:t>
            </a:r>
            <a:endParaRPr lang="en-US" sz="1600" b="1" dirty="0">
              <a:solidFill>
                <a:srgbClr val="00356B"/>
              </a:solidFill>
              <a:latin typeface="Helvetica" pitchFamily="2" charset="0"/>
            </a:endParaRPr>
          </a:p>
        </p:txBody>
      </p:sp>
      <p:pic>
        <p:nvPicPr>
          <p:cNvPr id="10" name="Picture 9" descr="A diagram of a triangle&#10;&#10;Description automatically generated">
            <a:extLst>
              <a:ext uri="{FF2B5EF4-FFF2-40B4-BE49-F238E27FC236}">
                <a16:creationId xmlns:a16="http://schemas.microsoft.com/office/drawing/2014/main" id="{9C68499E-77E6-4721-A15D-E3B3ECFC85E2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t="7854"/>
          <a:stretch/>
        </p:blipFill>
        <p:spPr>
          <a:xfrm>
            <a:off x="628650" y="827786"/>
            <a:ext cx="7328804" cy="1708178"/>
          </a:xfrm>
          <a:prstGeom prst="rect">
            <a:avLst/>
          </a:prstGeom>
        </p:spPr>
      </p:pic>
      <p:pic>
        <p:nvPicPr>
          <p:cNvPr id="12" name="Picture 11" descr="A diagram of a sample&#10;&#10;Description automatically generated">
            <a:extLst>
              <a:ext uri="{FF2B5EF4-FFF2-40B4-BE49-F238E27FC236}">
                <a16:creationId xmlns:a16="http://schemas.microsoft.com/office/drawing/2014/main" id="{137DF22B-59E6-B99F-BCC3-9F8297908C6A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t="4165"/>
          <a:stretch/>
        </p:blipFill>
        <p:spPr>
          <a:xfrm>
            <a:off x="1398059" y="2712661"/>
            <a:ext cx="5601053" cy="1858458"/>
          </a:xfrm>
          <a:prstGeom prst="rect">
            <a:avLst/>
          </a:prstGeom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43DA5484-D371-401A-4DD2-D945078A860A}"/>
              </a:ext>
            </a:extLst>
          </p:cNvPr>
          <p:cNvSpPr/>
          <p:nvPr/>
        </p:nvSpPr>
        <p:spPr>
          <a:xfrm>
            <a:off x="3762474" y="651088"/>
            <a:ext cx="1106311" cy="564444"/>
          </a:xfrm>
          <a:prstGeom prst="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5432331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A37F8FC2-0627-1243-B469-1C2BF1A3391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68F957-2BF5-1B45-BB66-1B40B40A657B}" type="datetime1">
              <a:rPr lang="en-US" smtClean="0"/>
              <a:t>2/26/26</a:t>
            </a:fld>
            <a:endParaRPr lang="en-US" dirty="0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F4BDD1FD-D7A3-C246-AB4F-8E3B2906948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4BA20E-A553-6F48-BD36-E5AD94908D4A}" type="slidenum">
              <a:rPr lang="en-US" smtClean="0"/>
              <a:t>15</a:t>
            </a:fld>
            <a:endParaRPr lang="en-US" dirty="0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5ACE637E-4394-AF07-CBA7-EEA8FAE09B43}"/>
              </a:ext>
            </a:extLst>
          </p:cNvPr>
          <p:cNvSpPr txBox="1"/>
          <p:nvPr/>
        </p:nvSpPr>
        <p:spPr>
          <a:xfrm>
            <a:off x="428977" y="4747817"/>
            <a:ext cx="8449733" cy="425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en-US" sz="1600" b="1" dirty="0">
                <a:solidFill>
                  <a:srgbClr val="00356B"/>
                </a:solidFill>
                <a:latin typeface="Helvetica" pitchFamily="2" charset="0"/>
              </a:rPr>
              <a:t>Deep neural net!</a:t>
            </a:r>
          </a:p>
        </p:txBody>
      </p:sp>
      <p:pic>
        <p:nvPicPr>
          <p:cNvPr id="10" name="Picture 9" descr="A diagram of a triangle&#10;&#10;Description automatically generated">
            <a:extLst>
              <a:ext uri="{FF2B5EF4-FFF2-40B4-BE49-F238E27FC236}">
                <a16:creationId xmlns:a16="http://schemas.microsoft.com/office/drawing/2014/main" id="{9C68499E-77E6-4721-A15D-E3B3ECFC85E2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t="7854"/>
          <a:stretch/>
        </p:blipFill>
        <p:spPr>
          <a:xfrm>
            <a:off x="628650" y="827786"/>
            <a:ext cx="7328804" cy="1708178"/>
          </a:xfrm>
          <a:prstGeom prst="rect">
            <a:avLst/>
          </a:prstGeom>
        </p:spPr>
      </p:pic>
      <p:pic>
        <p:nvPicPr>
          <p:cNvPr id="12" name="Picture 11" descr="A diagram of a sample&#10;&#10;Description automatically generated">
            <a:extLst>
              <a:ext uri="{FF2B5EF4-FFF2-40B4-BE49-F238E27FC236}">
                <a16:creationId xmlns:a16="http://schemas.microsoft.com/office/drawing/2014/main" id="{137DF22B-59E6-B99F-BCC3-9F8297908C6A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t="4165"/>
          <a:stretch/>
        </p:blipFill>
        <p:spPr>
          <a:xfrm>
            <a:off x="1398059" y="2712661"/>
            <a:ext cx="5601053" cy="1858458"/>
          </a:xfrm>
          <a:prstGeom prst="rect">
            <a:avLst/>
          </a:prstGeom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43DA5484-D371-401A-4DD2-D945078A860A}"/>
              </a:ext>
            </a:extLst>
          </p:cNvPr>
          <p:cNvSpPr/>
          <p:nvPr/>
        </p:nvSpPr>
        <p:spPr>
          <a:xfrm>
            <a:off x="3762474" y="651088"/>
            <a:ext cx="1106311" cy="564444"/>
          </a:xfrm>
          <a:prstGeom prst="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01557046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Slide Number">
            <a:extLst>
              <a:ext uri="{FF2B5EF4-FFF2-40B4-BE49-F238E27FC236}">
                <a16:creationId xmlns:a16="http://schemas.microsoft.com/office/drawing/2014/main" id="{2E0309AA-19D3-3D4A-BF32-8EFF4543C33B}"/>
              </a:ext>
            </a:extLst>
          </p:cNvPr>
          <p:cNvSpPr txBox="1">
            <a:spLocks/>
          </p:cNvSpPr>
          <p:nvPr/>
        </p:nvSpPr>
        <p:spPr>
          <a:xfrm>
            <a:off x="6457950" y="6356351"/>
            <a:ext cx="2057400" cy="365125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900" kern="1200">
                <a:solidFill>
                  <a:schemeClr val="tx1">
                    <a:tint val="75000"/>
                  </a:schemeClr>
                </a:solidFill>
                <a:latin typeface="Helvetica" pitchFamily="2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86CB4B4D-7CA3-9044-876B-883B54F8677D}" type="slidenum">
              <a:rPr lang="en-US" smtClean="0"/>
              <a:pPr/>
              <a:t>16</a:t>
            </a:fld>
            <a:endParaRPr lang="en-US"/>
          </a:p>
        </p:txBody>
      </p:sp>
      <p:sp>
        <p:nvSpPr>
          <p:cNvPr id="8" name="Neural Networks">
            <a:extLst>
              <a:ext uri="{FF2B5EF4-FFF2-40B4-BE49-F238E27FC236}">
                <a16:creationId xmlns:a16="http://schemas.microsoft.com/office/drawing/2014/main" id="{DCBEAC4E-0CE6-E2B7-09F1-2F720236932F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628650" y="2085336"/>
            <a:ext cx="7886700" cy="1009332"/>
          </a:xfrm>
          <a:prstGeom prst="rect">
            <a:avLst/>
          </a:prstGeom>
        </p:spPr>
        <p:txBody>
          <a:bodyPr>
            <a:normAutofit/>
          </a:bodyPr>
          <a:lstStyle/>
          <a:p>
            <a:pPr algn="ctr"/>
            <a:r>
              <a:rPr lang="en-US" altLang="zh-CN" sz="4400" b="1" dirty="0"/>
              <a:t>Deep</a:t>
            </a:r>
            <a:r>
              <a:rPr lang="en-US" sz="4400" b="1" dirty="0"/>
              <a:t> </a:t>
            </a:r>
            <a:r>
              <a:rPr lang="en-US" altLang="zh-CN" sz="4400" b="1" dirty="0"/>
              <a:t>N</a:t>
            </a:r>
            <a:r>
              <a:rPr lang="en-US" sz="4400" b="1" dirty="0"/>
              <a:t>eural </a:t>
            </a:r>
            <a:r>
              <a:rPr lang="en-US" altLang="zh-CN" sz="4400" b="1" dirty="0"/>
              <a:t>N</a:t>
            </a:r>
            <a:r>
              <a:rPr lang="en-US" sz="4400" b="1" dirty="0"/>
              <a:t>etwork</a:t>
            </a:r>
            <a:endParaRPr sz="4400" b="1" dirty="0"/>
          </a:p>
        </p:txBody>
      </p:sp>
      <p:pic>
        <p:nvPicPr>
          <p:cNvPr id="9" name="Picture 8" descr="A cat sitting on a table&#13;&#10;&#13;&#10;Description automatically generated">
            <a:extLst>
              <a:ext uri="{FF2B5EF4-FFF2-40B4-BE49-F238E27FC236}">
                <a16:creationId xmlns:a16="http://schemas.microsoft.com/office/drawing/2014/main" id="{93CDA33C-D7FD-AA6D-0177-F13808B377B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881904" y="3094668"/>
            <a:ext cx="5380192" cy="302635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36959269"/>
      </p:ext>
    </p:extLst>
  </p:cSld>
  <p:clrMapOvr>
    <a:masterClrMapping/>
  </p:clrMapOvr>
  <p:transition spd="med"/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5" name="Neural Networks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rPr lang="en-US" altLang="zh-CN" dirty="0"/>
              <a:t>1.1</a:t>
            </a:r>
            <a:r>
              <a:rPr lang="zh-CN" altLang="en-US" dirty="0"/>
              <a:t> </a:t>
            </a:r>
            <a:r>
              <a:rPr lang="en-US" dirty="0"/>
              <a:t>McCulloch–Pitts neuron (1943)</a:t>
            </a:r>
            <a:endParaRPr dirty="0"/>
          </a:p>
        </p:txBody>
      </p:sp>
      <p:sp>
        <p:nvSpPr>
          <p:cNvPr id="27" name="Slide Number">
            <a:extLst>
              <a:ext uri="{FF2B5EF4-FFF2-40B4-BE49-F238E27FC236}">
                <a16:creationId xmlns:a16="http://schemas.microsoft.com/office/drawing/2014/main" id="{2E0309AA-19D3-3D4A-BF32-8EFF4543C33B}"/>
              </a:ext>
            </a:extLst>
          </p:cNvPr>
          <p:cNvSpPr txBox="1">
            <a:spLocks/>
          </p:cNvSpPr>
          <p:nvPr/>
        </p:nvSpPr>
        <p:spPr>
          <a:xfrm>
            <a:off x="6457950" y="6356351"/>
            <a:ext cx="2057400" cy="365125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900" kern="1200">
                <a:solidFill>
                  <a:schemeClr val="tx1">
                    <a:tint val="75000"/>
                  </a:schemeClr>
                </a:solidFill>
                <a:latin typeface="Helvetica" pitchFamily="2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86CB4B4D-7CA3-9044-876B-883B54F8677D}" type="slidenum">
              <a:rPr lang="en-US" smtClean="0"/>
              <a:pPr/>
              <a:t>17</a:t>
            </a:fld>
            <a:endParaRPr lang="en-US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4336D102-19FF-45C1-C6CB-E64EB39C759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2165105"/>
            <a:ext cx="9144000" cy="2316480"/>
          </a:xfrm>
          <a:prstGeom prst="rect">
            <a:avLst/>
          </a:prstGeom>
        </p:spPr>
      </p:pic>
      <p:cxnSp>
        <p:nvCxnSpPr>
          <p:cNvPr id="5" name="Straight Arrow Connector 4">
            <a:extLst>
              <a:ext uri="{FF2B5EF4-FFF2-40B4-BE49-F238E27FC236}">
                <a16:creationId xmlns:a16="http://schemas.microsoft.com/office/drawing/2014/main" id="{07AB2637-D6F1-F9A8-52DB-E4D2BBD69EC9}"/>
              </a:ext>
            </a:extLst>
          </p:cNvPr>
          <p:cNvCxnSpPr>
            <a:cxnSpLocks/>
          </p:cNvCxnSpPr>
          <p:nvPr/>
        </p:nvCxnSpPr>
        <p:spPr>
          <a:xfrm>
            <a:off x="5926667" y="3715697"/>
            <a:ext cx="1546577" cy="0"/>
          </a:xfrm>
          <a:prstGeom prst="straightConnector1">
            <a:avLst/>
          </a:prstGeom>
          <a:ln w="5715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TextBox 5">
            <a:extLst>
              <a:ext uri="{FF2B5EF4-FFF2-40B4-BE49-F238E27FC236}">
                <a16:creationId xmlns:a16="http://schemas.microsoft.com/office/drawing/2014/main" id="{13B2B08B-F3D2-3C96-2B54-461AC5B8E27E}"/>
              </a:ext>
            </a:extLst>
          </p:cNvPr>
          <p:cNvSpPr txBox="1"/>
          <p:nvPr/>
        </p:nvSpPr>
        <p:spPr>
          <a:xfrm>
            <a:off x="7635381" y="3531031"/>
            <a:ext cx="1021433" cy="369332"/>
          </a:xfrm>
          <a:prstGeom prst="rect">
            <a:avLst/>
          </a:prstGeom>
          <a:noFill/>
          <a:ln w="28575">
            <a:solidFill>
              <a:schemeClr val="accent1"/>
            </a:solidFill>
          </a:ln>
        </p:spPr>
        <p:txBody>
          <a:bodyPr wrap="none" rtlCol="0">
            <a:spAutoFit/>
          </a:bodyPr>
          <a:lstStyle/>
          <a:p>
            <a:r>
              <a:rPr lang="en-US" altLang="zh-CN" dirty="0"/>
              <a:t>Output</a:t>
            </a:r>
            <a:r>
              <a:rPr lang="zh-CN" altLang="en-US" dirty="0"/>
              <a:t> </a:t>
            </a:r>
            <a:r>
              <a:rPr lang="en-US" altLang="zh-CN" dirty="0"/>
              <a:t>Y</a:t>
            </a:r>
            <a:endParaRPr lang="en-US" dirty="0"/>
          </a:p>
        </p:txBody>
      </p:sp>
      <p:cxnSp>
        <p:nvCxnSpPr>
          <p:cNvPr id="7" name="Straight Arrow Connector 6">
            <a:extLst>
              <a:ext uri="{FF2B5EF4-FFF2-40B4-BE49-F238E27FC236}">
                <a16:creationId xmlns:a16="http://schemas.microsoft.com/office/drawing/2014/main" id="{05E67302-3A0A-5360-5EF9-2897011F74FD}"/>
              </a:ext>
            </a:extLst>
          </p:cNvPr>
          <p:cNvCxnSpPr>
            <a:cxnSpLocks/>
          </p:cNvCxnSpPr>
          <p:nvPr/>
        </p:nvCxnSpPr>
        <p:spPr>
          <a:xfrm flipV="1">
            <a:off x="1998133" y="3556714"/>
            <a:ext cx="1240106" cy="81653"/>
          </a:xfrm>
          <a:prstGeom prst="straightConnector1">
            <a:avLst/>
          </a:prstGeom>
          <a:ln w="5715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Straight Arrow Connector 7">
            <a:extLst>
              <a:ext uri="{FF2B5EF4-FFF2-40B4-BE49-F238E27FC236}">
                <a16:creationId xmlns:a16="http://schemas.microsoft.com/office/drawing/2014/main" id="{7836DE27-518C-52DC-4F53-E2E13496A48E}"/>
              </a:ext>
            </a:extLst>
          </p:cNvPr>
          <p:cNvCxnSpPr>
            <a:cxnSpLocks/>
          </p:cNvCxnSpPr>
          <p:nvPr/>
        </p:nvCxnSpPr>
        <p:spPr>
          <a:xfrm>
            <a:off x="1998133" y="2392898"/>
            <a:ext cx="1240106" cy="228664"/>
          </a:xfrm>
          <a:prstGeom prst="straightConnector1">
            <a:avLst/>
          </a:prstGeom>
          <a:ln w="5715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TextBox 8">
            <a:extLst>
              <a:ext uri="{FF2B5EF4-FFF2-40B4-BE49-F238E27FC236}">
                <a16:creationId xmlns:a16="http://schemas.microsoft.com/office/drawing/2014/main" id="{CCF600F0-26FA-B03D-35F8-42E0E251D109}"/>
              </a:ext>
            </a:extLst>
          </p:cNvPr>
          <p:cNvSpPr txBox="1"/>
          <p:nvPr/>
        </p:nvSpPr>
        <p:spPr>
          <a:xfrm>
            <a:off x="867051" y="2215310"/>
            <a:ext cx="936475" cy="369332"/>
          </a:xfrm>
          <a:prstGeom prst="rect">
            <a:avLst/>
          </a:prstGeom>
          <a:noFill/>
          <a:ln w="28575">
            <a:solidFill>
              <a:schemeClr val="accent1"/>
            </a:solidFill>
          </a:ln>
        </p:spPr>
        <p:txBody>
          <a:bodyPr wrap="none" rtlCol="0">
            <a:spAutoFit/>
          </a:bodyPr>
          <a:lstStyle/>
          <a:p>
            <a:r>
              <a:rPr lang="en-US" altLang="zh-CN" dirty="0"/>
              <a:t>Input</a:t>
            </a:r>
            <a:r>
              <a:rPr lang="zh-CN" altLang="en-US" dirty="0"/>
              <a:t> </a:t>
            </a:r>
            <a:r>
              <a:rPr lang="en-US" altLang="zh-CN" dirty="0"/>
              <a:t>X</a:t>
            </a:r>
            <a:r>
              <a:rPr lang="en-US" altLang="zh-CN" baseline="-25000" dirty="0"/>
              <a:t>1</a:t>
            </a:r>
            <a:endParaRPr lang="en-US" baseline="-25000" dirty="0"/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403F6881-5927-B7E0-2FDE-73161A374801}"/>
              </a:ext>
            </a:extLst>
          </p:cNvPr>
          <p:cNvSpPr txBox="1"/>
          <p:nvPr/>
        </p:nvSpPr>
        <p:spPr>
          <a:xfrm>
            <a:off x="867051" y="2817390"/>
            <a:ext cx="936475" cy="369332"/>
          </a:xfrm>
          <a:prstGeom prst="rect">
            <a:avLst/>
          </a:prstGeom>
          <a:noFill/>
          <a:ln w="28575">
            <a:solidFill>
              <a:schemeClr val="accent1"/>
            </a:solidFill>
          </a:ln>
        </p:spPr>
        <p:txBody>
          <a:bodyPr wrap="none" rtlCol="0">
            <a:spAutoFit/>
          </a:bodyPr>
          <a:lstStyle/>
          <a:p>
            <a:r>
              <a:rPr lang="en-US" altLang="zh-CN" dirty="0"/>
              <a:t>Input</a:t>
            </a:r>
            <a:r>
              <a:rPr lang="zh-CN" altLang="en-US" dirty="0"/>
              <a:t> </a:t>
            </a:r>
            <a:r>
              <a:rPr lang="en-US" altLang="zh-CN" dirty="0"/>
              <a:t>X</a:t>
            </a:r>
            <a:r>
              <a:rPr lang="en-US" altLang="zh-CN" baseline="-25000" dirty="0"/>
              <a:t>2</a:t>
            </a:r>
            <a:endParaRPr lang="en-US" baseline="-25000" dirty="0"/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F7B517E5-6129-F431-11DC-70C6801FCFD0}"/>
              </a:ext>
            </a:extLst>
          </p:cNvPr>
          <p:cNvSpPr txBox="1"/>
          <p:nvPr/>
        </p:nvSpPr>
        <p:spPr>
          <a:xfrm>
            <a:off x="867051" y="3453701"/>
            <a:ext cx="936475" cy="369332"/>
          </a:xfrm>
          <a:prstGeom prst="rect">
            <a:avLst/>
          </a:prstGeom>
          <a:noFill/>
          <a:ln w="28575">
            <a:solidFill>
              <a:schemeClr val="accent1"/>
            </a:solidFill>
          </a:ln>
        </p:spPr>
        <p:txBody>
          <a:bodyPr wrap="none" rtlCol="0">
            <a:spAutoFit/>
          </a:bodyPr>
          <a:lstStyle/>
          <a:p>
            <a:r>
              <a:rPr lang="en-US" altLang="zh-CN" dirty="0"/>
              <a:t>Input</a:t>
            </a:r>
            <a:r>
              <a:rPr lang="zh-CN" altLang="en-US" dirty="0"/>
              <a:t> </a:t>
            </a:r>
            <a:r>
              <a:rPr lang="en-US" altLang="zh-CN" dirty="0"/>
              <a:t>X</a:t>
            </a:r>
            <a:r>
              <a:rPr lang="en-US" altLang="zh-CN" baseline="-25000" dirty="0"/>
              <a:t>3</a:t>
            </a:r>
            <a:endParaRPr lang="en-US" baseline="-25000" dirty="0"/>
          </a:p>
        </p:txBody>
      </p:sp>
      <p:cxnSp>
        <p:nvCxnSpPr>
          <p:cNvPr id="13" name="Straight Arrow Connector 12">
            <a:extLst>
              <a:ext uri="{FF2B5EF4-FFF2-40B4-BE49-F238E27FC236}">
                <a16:creationId xmlns:a16="http://schemas.microsoft.com/office/drawing/2014/main" id="{E92233C0-3146-60BE-025D-6411D5C5C935}"/>
              </a:ext>
            </a:extLst>
          </p:cNvPr>
          <p:cNvCxnSpPr>
            <a:cxnSpLocks/>
          </p:cNvCxnSpPr>
          <p:nvPr/>
        </p:nvCxnSpPr>
        <p:spPr>
          <a:xfrm>
            <a:off x="1998133" y="2975737"/>
            <a:ext cx="1240106" cy="94304"/>
          </a:xfrm>
          <a:prstGeom prst="straightConnector1">
            <a:avLst/>
          </a:prstGeom>
          <a:ln w="5715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TextBox 14">
            <a:extLst>
              <a:ext uri="{FF2B5EF4-FFF2-40B4-BE49-F238E27FC236}">
                <a16:creationId xmlns:a16="http://schemas.microsoft.com/office/drawing/2014/main" id="{26EF0F65-AFF7-BEE1-1225-86E9D4FD2E7D}"/>
              </a:ext>
            </a:extLst>
          </p:cNvPr>
          <p:cNvSpPr txBox="1"/>
          <p:nvPr/>
        </p:nvSpPr>
        <p:spPr>
          <a:xfrm>
            <a:off x="867051" y="4278493"/>
            <a:ext cx="938077" cy="369332"/>
          </a:xfrm>
          <a:prstGeom prst="rect">
            <a:avLst/>
          </a:prstGeom>
          <a:noFill/>
          <a:ln w="28575">
            <a:solidFill>
              <a:schemeClr val="accent1"/>
            </a:solidFill>
          </a:ln>
        </p:spPr>
        <p:txBody>
          <a:bodyPr wrap="none" rtlCol="0">
            <a:spAutoFit/>
          </a:bodyPr>
          <a:lstStyle/>
          <a:p>
            <a:r>
              <a:rPr lang="en-US" altLang="zh-CN" dirty="0"/>
              <a:t>Input</a:t>
            </a:r>
            <a:r>
              <a:rPr lang="zh-CN" altLang="en-US" dirty="0"/>
              <a:t> </a:t>
            </a:r>
            <a:r>
              <a:rPr lang="en-US" altLang="zh-CN" dirty="0" err="1"/>
              <a:t>X</a:t>
            </a:r>
            <a:r>
              <a:rPr lang="en-US" altLang="zh-CN" baseline="-25000" dirty="0" err="1"/>
              <a:t>n</a:t>
            </a:r>
            <a:endParaRPr lang="en-US" baseline="-25000" dirty="0"/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D2B38089-6F62-6EF3-424A-DA82E1DAF6E4}"/>
              </a:ext>
            </a:extLst>
          </p:cNvPr>
          <p:cNvSpPr txBox="1"/>
          <p:nvPr/>
        </p:nvSpPr>
        <p:spPr>
          <a:xfrm>
            <a:off x="867051" y="3809761"/>
            <a:ext cx="470255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zh-CN" b="1" dirty="0"/>
              <a:t>…</a:t>
            </a:r>
            <a:endParaRPr lang="en-US" b="1" dirty="0"/>
          </a:p>
        </p:txBody>
      </p:sp>
      <p:cxnSp>
        <p:nvCxnSpPr>
          <p:cNvPr id="20" name="Straight Arrow Connector 19">
            <a:extLst>
              <a:ext uri="{FF2B5EF4-FFF2-40B4-BE49-F238E27FC236}">
                <a16:creationId xmlns:a16="http://schemas.microsoft.com/office/drawing/2014/main" id="{347A826A-7D62-BE64-3DA5-D2D6B59EF08F}"/>
              </a:ext>
            </a:extLst>
          </p:cNvPr>
          <p:cNvCxnSpPr>
            <a:cxnSpLocks/>
          </p:cNvCxnSpPr>
          <p:nvPr/>
        </p:nvCxnSpPr>
        <p:spPr>
          <a:xfrm flipV="1">
            <a:off x="1998133" y="4062412"/>
            <a:ext cx="1240106" cy="400747"/>
          </a:xfrm>
          <a:prstGeom prst="straightConnector1">
            <a:avLst/>
          </a:prstGeom>
          <a:ln w="5715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3" name="Rectangle 22">
            <a:extLst>
              <a:ext uri="{FF2B5EF4-FFF2-40B4-BE49-F238E27FC236}">
                <a16:creationId xmlns:a16="http://schemas.microsoft.com/office/drawing/2014/main" id="{6B2405D6-C88B-7EA3-B537-D6FD69803888}"/>
              </a:ext>
            </a:extLst>
          </p:cNvPr>
          <p:cNvSpPr/>
          <p:nvPr/>
        </p:nvSpPr>
        <p:spPr>
          <a:xfrm rot="5400000">
            <a:off x="7245311" y="3830508"/>
            <a:ext cx="3395481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400" b="1" dirty="0">
                <a:latin typeface="Helvetica" pitchFamily="2" charset="0"/>
              </a:rPr>
              <a:t>Daniel </a:t>
            </a:r>
            <a:r>
              <a:rPr lang="en-US" sz="1400" b="1" dirty="0" err="1">
                <a:latin typeface="Helvetica" pitchFamily="2" charset="0"/>
              </a:rPr>
              <a:t>Shiffman</a:t>
            </a:r>
            <a:r>
              <a:rPr lang="en-US" sz="1400" b="1" dirty="0">
                <a:latin typeface="Helvetica" pitchFamily="2" charset="0"/>
              </a:rPr>
              <a:t> - The Nature of Code </a:t>
            </a:r>
            <a:endParaRPr lang="en-US" sz="1400" b="1" dirty="0">
              <a:effectLst/>
            </a:endParaRPr>
          </a:p>
        </p:txBody>
      </p:sp>
      <p:sp>
        <p:nvSpPr>
          <p:cNvPr id="34" name="Neural Networks">
            <a:extLst>
              <a:ext uri="{FF2B5EF4-FFF2-40B4-BE49-F238E27FC236}">
                <a16:creationId xmlns:a16="http://schemas.microsoft.com/office/drawing/2014/main" id="{25BC6BDD-0550-A915-99D8-DFC543C336D3}"/>
              </a:ext>
            </a:extLst>
          </p:cNvPr>
          <p:cNvSpPr txBox="1">
            <a:spLocks/>
          </p:cNvSpPr>
          <p:nvPr/>
        </p:nvSpPr>
        <p:spPr>
          <a:xfrm>
            <a:off x="458281" y="5133242"/>
            <a:ext cx="1421318" cy="41833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300" kern="1200">
                <a:solidFill>
                  <a:srgbClr val="00356B"/>
                </a:solidFill>
                <a:latin typeface="Helvetica" pitchFamily="2" charset="0"/>
                <a:ea typeface="+mj-ea"/>
                <a:cs typeface="+mj-cs"/>
              </a:defRPr>
            </a:lvl1pPr>
          </a:lstStyle>
          <a:p>
            <a:r>
              <a:rPr lang="en-US" altLang="zh-CN" sz="1600" dirty="0"/>
              <a:t>Receive</a:t>
            </a:r>
            <a:r>
              <a:rPr lang="zh-CN" altLang="en-US" sz="1600" dirty="0"/>
              <a:t> </a:t>
            </a:r>
            <a:r>
              <a:rPr lang="en-US" altLang="zh-CN" sz="1600" dirty="0"/>
              <a:t>input</a:t>
            </a:r>
            <a:r>
              <a:rPr lang="zh-CN" altLang="en-US" sz="1600" dirty="0"/>
              <a:t> </a:t>
            </a:r>
            <a:endParaRPr lang="en-US" sz="1600" dirty="0"/>
          </a:p>
        </p:txBody>
      </p:sp>
      <p:cxnSp>
        <p:nvCxnSpPr>
          <p:cNvPr id="35" name="Straight Arrow Connector 34">
            <a:extLst>
              <a:ext uri="{FF2B5EF4-FFF2-40B4-BE49-F238E27FC236}">
                <a16:creationId xmlns:a16="http://schemas.microsoft.com/office/drawing/2014/main" id="{E02176D9-60E9-B966-B070-3000A2986BC5}"/>
              </a:ext>
            </a:extLst>
          </p:cNvPr>
          <p:cNvCxnSpPr>
            <a:cxnSpLocks/>
          </p:cNvCxnSpPr>
          <p:nvPr/>
        </p:nvCxnSpPr>
        <p:spPr>
          <a:xfrm>
            <a:off x="1946748" y="5345765"/>
            <a:ext cx="448828" cy="0"/>
          </a:xfrm>
          <a:prstGeom prst="straightConnector1">
            <a:avLst/>
          </a:prstGeom>
          <a:ln w="5715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6" name="Neural Networks">
            <a:extLst>
              <a:ext uri="{FF2B5EF4-FFF2-40B4-BE49-F238E27FC236}">
                <a16:creationId xmlns:a16="http://schemas.microsoft.com/office/drawing/2014/main" id="{228F5DE4-2215-4DC9-63D9-E0CF27929292}"/>
              </a:ext>
            </a:extLst>
          </p:cNvPr>
          <p:cNvSpPr txBox="1">
            <a:spLocks/>
          </p:cNvSpPr>
          <p:nvPr/>
        </p:nvSpPr>
        <p:spPr>
          <a:xfrm>
            <a:off x="2395576" y="5136600"/>
            <a:ext cx="3962050" cy="41833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300" kern="1200">
                <a:solidFill>
                  <a:srgbClr val="00356B"/>
                </a:solidFill>
                <a:latin typeface="Helvetica" pitchFamily="2" charset="0"/>
                <a:ea typeface="+mj-ea"/>
                <a:cs typeface="+mj-cs"/>
              </a:defRPr>
            </a:lvl1pPr>
          </a:lstStyle>
          <a:p>
            <a:r>
              <a:rPr lang="en-US" altLang="zh-CN" sz="1600" dirty="0"/>
              <a:t>Integrate</a:t>
            </a:r>
            <a:r>
              <a:rPr lang="zh-CN" altLang="en-US" sz="1600" dirty="0"/>
              <a:t> </a:t>
            </a:r>
            <a:r>
              <a:rPr lang="en-US" altLang="zh-CN" sz="1600" dirty="0"/>
              <a:t>&amp;</a:t>
            </a:r>
            <a:r>
              <a:rPr lang="zh-CN" altLang="en-US" sz="1600" dirty="0"/>
              <a:t> </a:t>
            </a:r>
            <a:r>
              <a:rPr lang="en-US" altLang="zh-CN" sz="1600" dirty="0"/>
              <a:t>process signals</a:t>
            </a:r>
            <a:r>
              <a:rPr lang="zh-CN" altLang="en-US" sz="1600" dirty="0"/>
              <a:t> </a:t>
            </a:r>
            <a:r>
              <a:rPr lang="en-US" altLang="zh-CN" sz="1600" dirty="0"/>
              <a:t>(activation)</a:t>
            </a:r>
            <a:endParaRPr lang="en-US" sz="1600" dirty="0"/>
          </a:p>
        </p:txBody>
      </p:sp>
      <p:cxnSp>
        <p:nvCxnSpPr>
          <p:cNvPr id="37" name="Straight Arrow Connector 36">
            <a:extLst>
              <a:ext uri="{FF2B5EF4-FFF2-40B4-BE49-F238E27FC236}">
                <a16:creationId xmlns:a16="http://schemas.microsoft.com/office/drawing/2014/main" id="{86C87869-CA27-28CF-2AF3-8D6A649B3B80}"/>
              </a:ext>
            </a:extLst>
          </p:cNvPr>
          <p:cNvCxnSpPr>
            <a:cxnSpLocks/>
          </p:cNvCxnSpPr>
          <p:nvPr/>
        </p:nvCxnSpPr>
        <p:spPr>
          <a:xfrm>
            <a:off x="6133212" y="5345765"/>
            <a:ext cx="448828" cy="0"/>
          </a:xfrm>
          <a:prstGeom prst="straightConnector1">
            <a:avLst/>
          </a:prstGeom>
          <a:ln w="5715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8" name="Neural Networks">
            <a:extLst>
              <a:ext uri="{FF2B5EF4-FFF2-40B4-BE49-F238E27FC236}">
                <a16:creationId xmlns:a16="http://schemas.microsoft.com/office/drawing/2014/main" id="{1489CBEC-84A9-9911-9BBB-525BF5B4EB3E}"/>
              </a:ext>
            </a:extLst>
          </p:cNvPr>
          <p:cNvSpPr txBox="1">
            <a:spLocks/>
          </p:cNvSpPr>
          <p:nvPr/>
        </p:nvSpPr>
        <p:spPr>
          <a:xfrm>
            <a:off x="6649189" y="5133242"/>
            <a:ext cx="1681693" cy="41833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300" kern="1200">
                <a:solidFill>
                  <a:srgbClr val="00356B"/>
                </a:solidFill>
                <a:latin typeface="Helvetica" pitchFamily="2" charset="0"/>
                <a:ea typeface="+mj-ea"/>
                <a:cs typeface="+mj-cs"/>
              </a:defRPr>
            </a:lvl1pPr>
          </a:lstStyle>
          <a:p>
            <a:r>
              <a:rPr lang="en-US" altLang="zh-CN" sz="1600" dirty="0"/>
              <a:t>Generate</a:t>
            </a:r>
            <a:r>
              <a:rPr lang="zh-CN" altLang="en-US" sz="1600" dirty="0"/>
              <a:t> </a:t>
            </a:r>
            <a:r>
              <a:rPr lang="en-US" altLang="zh-CN" sz="1600" dirty="0"/>
              <a:t>output</a:t>
            </a:r>
            <a:endParaRPr lang="en-US" sz="1600" dirty="0"/>
          </a:p>
        </p:txBody>
      </p:sp>
      <p:sp>
        <p:nvSpPr>
          <p:cNvPr id="41" name="TextBox 40">
            <a:extLst>
              <a:ext uri="{FF2B5EF4-FFF2-40B4-BE49-F238E27FC236}">
                <a16:creationId xmlns:a16="http://schemas.microsoft.com/office/drawing/2014/main" id="{A90586D6-F062-4B82-97D1-E9243203F7DF}"/>
              </a:ext>
            </a:extLst>
          </p:cNvPr>
          <p:cNvSpPr txBox="1"/>
          <p:nvPr/>
        </p:nvSpPr>
        <p:spPr>
          <a:xfrm>
            <a:off x="304798" y="6409275"/>
            <a:ext cx="8210551" cy="43088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100" b="0" i="0" dirty="0">
                <a:solidFill>
                  <a:srgbClr val="222222"/>
                </a:solidFill>
                <a:effectLst/>
                <a:latin typeface="Helvetica" pitchFamily="2" charset="0"/>
              </a:rPr>
              <a:t>McCulloch, W. S., &amp; Pitts, W. (1943). A logical calculus of the ideas immanent in nervous activity. </a:t>
            </a:r>
            <a:r>
              <a:rPr lang="en-US" sz="1100" b="0" i="1" dirty="0">
                <a:solidFill>
                  <a:srgbClr val="222222"/>
                </a:solidFill>
                <a:effectLst/>
                <a:latin typeface="Helvetica" pitchFamily="2" charset="0"/>
              </a:rPr>
              <a:t>The bulletin of mathematical biophysics</a:t>
            </a:r>
            <a:r>
              <a:rPr lang="en-US" sz="1100" b="0" i="0" dirty="0">
                <a:solidFill>
                  <a:srgbClr val="222222"/>
                </a:solidFill>
                <a:effectLst/>
                <a:latin typeface="Helvetica" pitchFamily="2" charset="0"/>
              </a:rPr>
              <a:t>, </a:t>
            </a:r>
            <a:r>
              <a:rPr lang="en-US" sz="1100" b="0" i="1" dirty="0">
                <a:solidFill>
                  <a:srgbClr val="222222"/>
                </a:solidFill>
                <a:effectLst/>
                <a:latin typeface="Helvetica" pitchFamily="2" charset="0"/>
              </a:rPr>
              <a:t>5</a:t>
            </a:r>
            <a:r>
              <a:rPr lang="en-US" sz="1100" b="0" i="0" dirty="0">
                <a:solidFill>
                  <a:srgbClr val="222222"/>
                </a:solidFill>
                <a:effectLst/>
                <a:latin typeface="Helvetica" pitchFamily="2" charset="0"/>
              </a:rPr>
              <a:t>, 115-133.</a:t>
            </a:r>
            <a:endParaRPr lang="en-US" sz="1100" dirty="0">
              <a:latin typeface="Helvetica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67993894"/>
      </p:ext>
    </p:extLst>
  </p:cSld>
  <p:clrMapOvr>
    <a:masterClrMapping/>
  </p:clrMapOvr>
  <p:transition spd="med"/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191" name="Input 0 * Weight 0 ⇒ 12 * 0.5 = 6"/>
              <p:cNvSpPr txBox="1"/>
              <p:nvPr/>
            </p:nvSpPr>
            <p:spPr>
              <a:xfrm>
                <a:off x="440136" y="4486695"/>
                <a:ext cx="1848648" cy="318357"/>
              </a:xfrm>
              <a:prstGeom prst="rect">
                <a:avLst/>
              </a:prstGeom>
              <a:ln w="12700">
                <a:miter lim="400000"/>
              </a:ln>
              <a:extLst>
                <a:ext uri="{C572A759-6A51-4108-AA02-DFA0A04FC94B}">
                  <ma14:wrappingTextBoxFlag xmlns:ma14="http://schemas.microsoft.com/office/mac/drawingml/2011/main" xmlns:m="http://schemas.openxmlformats.org/officeDocument/2006/math" xmlns="" val="1"/>
                </a:ext>
              </a:extLst>
            </p:spPr>
            <p:txBody>
              <a:bodyPr wrap="none" lIns="35719" tIns="35719" rIns="35719" bIns="35719" anchor="ctr">
                <a:spAutoFit/>
              </a:bodyPr>
              <a:lstStyle/>
              <a:p>
                <a:pPr marL="457200" indent="-457200">
                  <a:spcBef>
                    <a:spcPts val="2953"/>
                  </a:spcBef>
                  <a:buSzPct val="75000"/>
                  <a:buFont typeface="Arial" panose="020B0604020202020204" pitchFamily="34" charset="0"/>
                  <a:buChar char="•"/>
                  <a:defRPr sz="3800"/>
                </a:pPr>
                <a14:m>
                  <m:oMath xmlns:m="http://schemas.openxmlformats.org/officeDocument/2006/math">
                    <m:r>
                      <a:rPr lang="en-US" sz="1600" b="0" i="1" smtClean="0">
                        <a:solidFill>
                          <a:schemeClr val="accent6"/>
                        </a:solidFill>
                        <a:latin typeface="Cambria Math" panose="02040503050406030204" pitchFamily="18" charset="0"/>
                      </a:rPr>
                      <m:t>𝑥</m:t>
                    </m:r>
                    <m:r>
                      <a:rPr lang="en-US" sz="1600" b="0" i="1" smtClean="0">
                        <a:solidFill>
                          <a:schemeClr val="accent6"/>
                        </a:solidFill>
                        <a:latin typeface="Cambria Math" panose="02040503050406030204" pitchFamily="18" charset="0"/>
                      </a:rPr>
                      <m:t>=[</m:t>
                    </m:r>
                    <m:sSub>
                      <m:sSubPr>
                        <m:ctrlPr>
                          <a:rPr lang="en-US" sz="1600" b="0" i="1" smtClean="0">
                            <a:solidFill>
                              <a:schemeClr val="accent6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1600" b="0" i="1" smtClean="0">
                            <a:solidFill>
                              <a:schemeClr val="accent6"/>
                            </a:solidFill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  <m:sub>
                        <m:r>
                          <a:rPr lang="en-US" sz="1600" b="0" i="1" smtClean="0">
                            <a:solidFill>
                              <a:schemeClr val="accent6"/>
                            </a:solidFill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</m:sSub>
                    <m:sSub>
                      <m:sSubPr>
                        <m:ctrlPr>
                          <a:rPr lang="en-US" sz="1600" i="1">
                            <a:solidFill>
                              <a:schemeClr val="accent6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1600" b="0" i="1" smtClean="0">
                            <a:solidFill>
                              <a:schemeClr val="accent6"/>
                            </a:solidFill>
                            <a:latin typeface="Cambria Math" panose="02040503050406030204" pitchFamily="18" charset="0"/>
                          </a:rPr>
                          <m:t>,</m:t>
                        </m:r>
                        <m:r>
                          <a:rPr lang="en-US" sz="1600" i="1">
                            <a:solidFill>
                              <a:schemeClr val="accent6"/>
                            </a:solidFill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  <m:sub>
                        <m:r>
                          <a:rPr lang="en-US" sz="1600" b="0" i="1" smtClean="0">
                            <a:solidFill>
                              <a:schemeClr val="accent6"/>
                            </a:solidFill>
                            <a:latin typeface="Cambria Math" panose="02040503050406030204" pitchFamily="18" charset="0"/>
                          </a:rPr>
                          <m:t>2</m:t>
                        </m:r>
                      </m:sub>
                    </m:sSub>
                    <m:r>
                      <a:rPr lang="en-US" sz="1600" b="0" i="1" smtClean="0">
                        <a:solidFill>
                          <a:schemeClr val="accent6"/>
                        </a:solidFill>
                        <a:latin typeface="Cambria Math" panose="02040503050406030204" pitchFamily="18" charset="0"/>
                      </a:rPr>
                      <m:t>,</m:t>
                    </m:r>
                    <m:sSub>
                      <m:sSubPr>
                        <m:ctrlPr>
                          <a:rPr lang="en-US" sz="1600" i="1">
                            <a:solidFill>
                              <a:schemeClr val="accent6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1600" i="1">
                            <a:solidFill>
                              <a:schemeClr val="accent6"/>
                            </a:solidFill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  <m:sub>
                        <m:r>
                          <a:rPr lang="en-US" sz="1600" b="0" i="1" smtClean="0">
                            <a:solidFill>
                              <a:schemeClr val="accent6"/>
                            </a:solidFill>
                            <a:latin typeface="Cambria Math" panose="02040503050406030204" pitchFamily="18" charset="0"/>
                          </a:rPr>
                          <m:t>3</m:t>
                        </m:r>
                      </m:sub>
                    </m:sSub>
                    <m:r>
                      <a:rPr lang="en-US" sz="1600" b="0" i="1" smtClean="0">
                        <a:solidFill>
                          <a:schemeClr val="accent6"/>
                        </a:solidFill>
                        <a:latin typeface="Cambria Math" panose="02040503050406030204" pitchFamily="18" charset="0"/>
                      </a:rPr>
                      <m:t>]</m:t>
                    </m:r>
                  </m:oMath>
                </a14:m>
                <a:endParaRPr sz="1600" dirty="0">
                  <a:solidFill>
                    <a:schemeClr val="accent6"/>
                  </a:solidFill>
                </a:endParaRPr>
              </a:p>
            </p:txBody>
          </p:sp>
        </mc:Choice>
        <mc:Fallback xmlns="">
          <p:sp>
            <p:nvSpPr>
              <p:cNvPr id="191" name="Input 0 * Weight 0 ⇒ 12 * 0.5 = 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40136" y="4486695"/>
                <a:ext cx="1848648" cy="318357"/>
              </a:xfrm>
              <a:prstGeom prst="rect">
                <a:avLst/>
              </a:prstGeom>
              <a:blipFill>
                <a:blip r:embed="rId2"/>
                <a:stretch>
                  <a:fillRect l="-2740" r="-2740" b="-19231"/>
                </a:stretch>
              </a:blipFill>
              <a:ln w="12700">
                <a:miter lim="400000"/>
              </a:ln>
              <a:extLst>
                <a:ext uri="{C572A759-6A51-4108-AA02-DFA0A04FC94B}">
                  <ma14:wrappingTextBoxFlag xmlns:ma14="http://schemas.microsoft.com/office/mac/drawingml/2011/main" xmlns:m="http://schemas.openxmlformats.org/officeDocument/2006/math" xmlns="" xmlns:a14="http://schemas.microsoft.com/office/drawing/2010/main" val="1"/>
                </a:ext>
              </a:extLst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92" name="Input 1 * Weight 1 ⇒ 4 * -1 = -4"/>
              <p:cNvSpPr txBox="1"/>
              <p:nvPr/>
            </p:nvSpPr>
            <p:spPr>
              <a:xfrm>
                <a:off x="428393" y="5055788"/>
                <a:ext cx="1972977" cy="318357"/>
              </a:xfrm>
              <a:prstGeom prst="rect">
                <a:avLst/>
              </a:prstGeom>
              <a:ln w="12700">
                <a:miter lim="400000"/>
              </a:ln>
              <a:extLst>
                <a:ext uri="{C572A759-6A51-4108-AA02-DFA0A04FC94B}">
                  <ma14:wrappingTextBoxFlag xmlns:ma14="http://schemas.microsoft.com/office/mac/drawingml/2011/main" xmlns:m="http://schemas.openxmlformats.org/officeDocument/2006/math" xmlns="" val="1"/>
                </a:ext>
              </a:extLst>
            </p:spPr>
            <p:txBody>
              <a:bodyPr wrap="none" lIns="35719" tIns="35719" rIns="35719" bIns="35719" anchor="ctr">
                <a:spAutoFit/>
              </a:bodyPr>
              <a:lstStyle/>
              <a:p>
                <a:pPr marL="457200" indent="-457200">
                  <a:spcBef>
                    <a:spcPts val="2953"/>
                  </a:spcBef>
                  <a:buSzPct val="75000"/>
                  <a:buFont typeface="Arial" panose="020B0604020202020204" pitchFamily="34" charset="0"/>
                  <a:buChar char="•"/>
                  <a:defRPr sz="3800"/>
                </a:pPr>
                <a14:m>
                  <m:oMath xmlns:m="http://schemas.openxmlformats.org/officeDocument/2006/math">
                    <m:r>
                      <a:rPr lang="ar-AE" sz="1600" b="0" i="1" smtClean="0">
                        <a:solidFill>
                          <a:schemeClr val="accent5"/>
                        </a:solidFill>
                        <a:latin typeface="Cambria Math" panose="02040503050406030204" pitchFamily="18" charset="0"/>
                      </a:rPr>
                      <m:t>𝑤</m:t>
                    </m:r>
                    <m:r>
                      <a:rPr lang="ar-AE" sz="1600" i="1" smtClean="0">
                        <a:solidFill>
                          <a:schemeClr val="accent5"/>
                        </a:solidFill>
                        <a:latin typeface="Cambria Math" panose="02040503050406030204" pitchFamily="18" charset="0"/>
                      </a:rPr>
                      <m:t>=[</m:t>
                    </m:r>
                    <m:sSub>
                      <m:sSubPr>
                        <m:ctrlPr>
                          <a:rPr lang="ar-AE" sz="1600" i="1">
                            <a:solidFill>
                              <a:schemeClr val="accent5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ar-AE" sz="1600" b="0" i="1" smtClean="0">
                            <a:solidFill>
                              <a:schemeClr val="accent5"/>
                            </a:solidFill>
                            <a:latin typeface="Cambria Math" panose="02040503050406030204" pitchFamily="18" charset="0"/>
                          </a:rPr>
                          <m:t>𝑤</m:t>
                        </m:r>
                      </m:e>
                      <m:sub>
                        <m:r>
                          <a:rPr lang="ar-AE" sz="1600" i="1">
                            <a:solidFill>
                              <a:schemeClr val="accent5"/>
                            </a:solidFill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</m:sSub>
                    <m:r>
                      <a:rPr lang="en-US" sz="1600" b="0" i="1" smtClean="0">
                        <a:solidFill>
                          <a:schemeClr val="accent5"/>
                        </a:solidFill>
                        <a:latin typeface="Cambria Math" panose="02040503050406030204" pitchFamily="18" charset="0"/>
                      </a:rPr>
                      <m:t>,</m:t>
                    </m:r>
                    <m:sSub>
                      <m:sSubPr>
                        <m:ctrlPr>
                          <a:rPr lang="ar-AE" sz="1600" i="1">
                            <a:solidFill>
                              <a:schemeClr val="accent5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ar-AE" sz="1600" i="1">
                            <a:solidFill>
                              <a:schemeClr val="accent5"/>
                            </a:solidFill>
                            <a:latin typeface="Cambria Math" panose="02040503050406030204" pitchFamily="18" charset="0"/>
                          </a:rPr>
                          <m:t>𝑤</m:t>
                        </m:r>
                      </m:e>
                      <m:sub>
                        <m:r>
                          <a:rPr lang="en-US" sz="1600" b="0" i="1" smtClean="0">
                            <a:solidFill>
                              <a:schemeClr val="accent5"/>
                            </a:solidFill>
                            <a:latin typeface="Cambria Math" panose="02040503050406030204" pitchFamily="18" charset="0"/>
                          </a:rPr>
                          <m:t>2</m:t>
                        </m:r>
                      </m:sub>
                    </m:sSub>
                    <m:r>
                      <a:rPr lang="en-US" sz="1600" b="0" i="1" smtClean="0">
                        <a:solidFill>
                          <a:schemeClr val="accent5"/>
                        </a:solidFill>
                        <a:latin typeface="Cambria Math" panose="02040503050406030204" pitchFamily="18" charset="0"/>
                      </a:rPr>
                      <m:t>,</m:t>
                    </m:r>
                    <m:sSub>
                      <m:sSubPr>
                        <m:ctrlPr>
                          <a:rPr lang="ar-AE" sz="1600" i="1">
                            <a:solidFill>
                              <a:schemeClr val="accent5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ar-AE" sz="1600" i="1">
                            <a:solidFill>
                              <a:schemeClr val="accent5"/>
                            </a:solidFill>
                            <a:latin typeface="Cambria Math" panose="02040503050406030204" pitchFamily="18" charset="0"/>
                          </a:rPr>
                          <m:t>𝑤</m:t>
                        </m:r>
                      </m:e>
                      <m:sub>
                        <m:r>
                          <a:rPr lang="en-US" sz="1600" b="0" i="1" smtClean="0">
                            <a:solidFill>
                              <a:schemeClr val="accent5"/>
                            </a:solidFill>
                            <a:latin typeface="Cambria Math" panose="02040503050406030204" pitchFamily="18" charset="0"/>
                          </a:rPr>
                          <m:t>3</m:t>
                        </m:r>
                      </m:sub>
                    </m:sSub>
                    <m:r>
                      <a:rPr lang="ar-AE" sz="1600" i="1">
                        <a:solidFill>
                          <a:schemeClr val="accent5"/>
                        </a:solidFill>
                        <a:latin typeface="Cambria Math" panose="02040503050406030204" pitchFamily="18" charset="0"/>
                      </a:rPr>
                      <m:t>]</m:t>
                    </m:r>
                  </m:oMath>
                </a14:m>
                <a:endParaRPr lang="ar-AE" sz="1600" dirty="0">
                  <a:solidFill>
                    <a:schemeClr val="accent5"/>
                  </a:solidFill>
                </a:endParaRPr>
              </a:p>
            </p:txBody>
          </p:sp>
        </mc:Choice>
        <mc:Fallback xmlns="">
          <p:sp>
            <p:nvSpPr>
              <p:cNvPr id="192" name="Input 1 * Weight 1 ⇒ 4 * -1 = -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28393" y="5055788"/>
                <a:ext cx="1972977" cy="318357"/>
              </a:xfrm>
              <a:prstGeom prst="rect">
                <a:avLst/>
              </a:prstGeom>
              <a:blipFill>
                <a:blip r:embed="rId3"/>
                <a:stretch>
                  <a:fillRect l="-2548" t="-3704" r="-6369" b="-25926"/>
                </a:stretch>
              </a:blipFill>
              <a:ln w="12700">
                <a:miter lim="400000"/>
              </a:ln>
              <a:extLst>
                <a:ext uri="{C572A759-6A51-4108-AA02-DFA0A04FC94B}">
                  <ma14:wrappingTextBoxFlag xmlns:ma14="http://schemas.microsoft.com/office/mac/drawingml/2011/main" xmlns:m="http://schemas.openxmlformats.org/officeDocument/2006/math" xmlns="" xmlns:a14="http://schemas.microsoft.com/office/drawing/2010/main" val="1"/>
                </a:ext>
              </a:extLst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93" name="Sum = 6 + -4 = 2"/>
              <p:cNvSpPr txBox="1"/>
              <p:nvPr/>
            </p:nvSpPr>
            <p:spPr>
              <a:xfrm>
                <a:off x="424769" y="5608932"/>
                <a:ext cx="1723357" cy="331822"/>
              </a:xfrm>
              <a:prstGeom prst="rect">
                <a:avLst/>
              </a:prstGeom>
              <a:ln w="12700">
                <a:miter lim="400000"/>
              </a:ln>
              <a:extLst>
                <a:ext uri="{C572A759-6A51-4108-AA02-DFA0A04FC94B}">
                  <ma14:wrappingTextBoxFlag xmlns:ma14="http://schemas.microsoft.com/office/mac/drawingml/2011/main" xmlns:m="http://schemas.openxmlformats.org/officeDocument/2006/math" xmlns="" val="1"/>
                </a:ext>
              </a:extLst>
            </p:spPr>
            <p:txBody>
              <a:bodyPr wrap="none" lIns="35719" tIns="35719" rIns="35719" bIns="35719" anchor="ctr">
                <a:spAutoFit/>
              </a:bodyPr>
              <a:lstStyle/>
              <a:p>
                <a:pPr marL="457200" indent="-457200">
                  <a:spcBef>
                    <a:spcPts val="2953"/>
                  </a:spcBef>
                  <a:buSzPct val="75000"/>
                  <a:buFont typeface="Arial" panose="020B0604020202020204" pitchFamily="34" charset="0"/>
                  <a:buChar char="•"/>
                  <a:defRPr sz="3800"/>
                </a:pPr>
                <a14:m>
                  <m:oMath xmlns:m="http://schemas.openxmlformats.org/officeDocument/2006/math">
                    <m:r>
                      <a:rPr lang="en-US" sz="1600" b="0" i="1" smtClean="0">
                        <a:solidFill>
                          <a:schemeClr val="accent2"/>
                        </a:solidFill>
                        <a:latin typeface="Cambria Math" panose="02040503050406030204" pitchFamily="18" charset="0"/>
                      </a:rPr>
                      <m:t>𝑧</m:t>
                    </m:r>
                    <m:r>
                      <a:rPr lang="en-US" sz="1600" b="0" i="1" smtClean="0">
                        <a:solidFill>
                          <a:schemeClr val="accent2"/>
                        </a:solidFill>
                        <a:latin typeface="Cambria Math" panose="02040503050406030204" pitchFamily="18" charset="0"/>
                      </a:rPr>
                      <m:t>=</m:t>
                    </m:r>
                    <m:nary>
                      <m:naryPr>
                        <m:chr m:val="∑"/>
                        <m:ctrlPr>
                          <a:rPr lang="en-US" sz="1600" b="0" i="1" smtClean="0">
                            <a:solidFill>
                              <a:schemeClr val="accent2"/>
                            </a:solidFill>
                            <a:latin typeface="Cambria Math" panose="02040503050406030204" pitchFamily="18" charset="0"/>
                          </a:rPr>
                        </m:ctrlPr>
                      </m:naryPr>
                      <m:sub>
                        <m:r>
                          <m:rPr>
                            <m:brk m:alnAt="23"/>
                          </m:rPr>
                          <a:rPr lang="en-US" sz="1600" b="0" i="1" smtClean="0">
                            <a:solidFill>
                              <a:schemeClr val="accent2"/>
                            </a:solidFill>
                            <a:latin typeface="Cambria Math" panose="02040503050406030204" pitchFamily="18" charset="0"/>
                          </a:rPr>
                          <m:t>𝑖</m:t>
                        </m:r>
                        <m:r>
                          <a:rPr lang="en-US" sz="1600" b="0" i="1" smtClean="0">
                            <a:solidFill>
                              <a:schemeClr val="accent2"/>
                            </a:solidFill>
                            <a:latin typeface="Cambria Math" panose="02040503050406030204" pitchFamily="18" charset="0"/>
                          </a:rPr>
                          <m:t>=1</m:t>
                        </m:r>
                      </m:sub>
                      <m:sup>
                        <m:r>
                          <a:rPr lang="en-US" sz="1600" b="0" i="1" smtClean="0">
                            <a:solidFill>
                              <a:schemeClr val="accent2"/>
                            </a:solidFill>
                            <a:latin typeface="Cambria Math" panose="02040503050406030204" pitchFamily="18" charset="0"/>
                          </a:rPr>
                          <m:t>𝑁</m:t>
                        </m:r>
                      </m:sup>
                      <m:e>
                        <m:sSub>
                          <m:sSubPr>
                            <m:ctrlPr>
                              <a:rPr lang="en-US" sz="1600" b="0" i="1" smtClean="0">
                                <a:solidFill>
                                  <a:schemeClr val="accent2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1600" b="0" i="1" smtClean="0">
                                <a:solidFill>
                                  <a:schemeClr val="accent2"/>
                                </a:solidFill>
                                <a:latin typeface="Cambria Math" panose="02040503050406030204" pitchFamily="18" charset="0"/>
                              </a:rPr>
                              <m:t>𝑥</m:t>
                            </m:r>
                          </m:e>
                          <m:sub>
                            <m:r>
                              <a:rPr lang="en-US" sz="1600" b="0" i="1" smtClean="0">
                                <a:solidFill>
                                  <a:schemeClr val="accent2"/>
                                </a:solidFill>
                                <a:latin typeface="Cambria Math" panose="02040503050406030204" pitchFamily="18" charset="0"/>
                              </a:rPr>
                              <m:t>𝑖</m:t>
                            </m:r>
                          </m:sub>
                        </m:sSub>
                        <m:sSub>
                          <m:sSubPr>
                            <m:ctrlPr>
                              <a:rPr lang="en-US" sz="1600" b="0" i="1" smtClean="0">
                                <a:solidFill>
                                  <a:schemeClr val="accent2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1600" b="0" i="1" smtClean="0">
                                <a:solidFill>
                                  <a:schemeClr val="accent2"/>
                                </a:solidFill>
                                <a:latin typeface="Cambria Math" panose="02040503050406030204" pitchFamily="18" charset="0"/>
                              </a:rPr>
                              <m:t>𝑤</m:t>
                            </m:r>
                          </m:e>
                          <m:sub>
                            <m:r>
                              <a:rPr lang="en-US" sz="1600" b="0" i="1" smtClean="0">
                                <a:solidFill>
                                  <a:schemeClr val="accent2"/>
                                </a:solidFill>
                                <a:latin typeface="Cambria Math" panose="02040503050406030204" pitchFamily="18" charset="0"/>
                              </a:rPr>
                              <m:t>𝑖</m:t>
                            </m:r>
                          </m:sub>
                        </m:sSub>
                      </m:e>
                    </m:nary>
                  </m:oMath>
                </a14:m>
                <a:endParaRPr sz="1600" dirty="0">
                  <a:solidFill>
                    <a:schemeClr val="accent2"/>
                  </a:solidFill>
                </a:endParaRPr>
              </a:p>
            </p:txBody>
          </p:sp>
        </mc:Choice>
        <mc:Fallback xmlns="">
          <p:sp>
            <p:nvSpPr>
              <p:cNvPr id="193" name="Sum = 6 + -4 = 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24769" y="5608932"/>
                <a:ext cx="1723357" cy="331822"/>
              </a:xfrm>
              <a:prstGeom prst="rect">
                <a:avLst/>
              </a:prstGeom>
              <a:blipFill>
                <a:blip r:embed="rId4"/>
                <a:stretch>
                  <a:fillRect l="-2941" t="-107143" b="-171429"/>
                </a:stretch>
              </a:blipFill>
              <a:ln w="12700">
                <a:miter lim="400000"/>
              </a:ln>
              <a:extLst>
                <a:ext uri="{C572A759-6A51-4108-AA02-DFA0A04FC94B}">
                  <ma14:wrappingTextBoxFlag xmlns:ma14="http://schemas.microsoft.com/office/mac/drawingml/2011/main" xmlns:m="http://schemas.openxmlformats.org/officeDocument/2006/math" xmlns="" xmlns:a14="http://schemas.microsoft.com/office/drawing/2010/main" val="1"/>
                </a:ext>
              </a:extLst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94" name="Activation function: the sign of the sum: sign(2) = +1"/>
              <p:cNvSpPr txBox="1"/>
              <p:nvPr/>
            </p:nvSpPr>
            <p:spPr>
              <a:xfrm>
                <a:off x="416713" y="6009484"/>
                <a:ext cx="2754601" cy="621389"/>
              </a:xfrm>
              <a:prstGeom prst="rect">
                <a:avLst/>
              </a:prstGeom>
              <a:ln w="12700">
                <a:miter lim="400000"/>
              </a:ln>
              <a:extLst>
                <a:ext uri="{C572A759-6A51-4108-AA02-DFA0A04FC94B}">
                  <ma14:wrappingTextBoxFlag xmlns:ma14="http://schemas.microsoft.com/office/mac/drawingml/2011/main" xmlns:m="http://schemas.openxmlformats.org/officeDocument/2006/math" xmlns="" val="1"/>
                </a:ext>
              </a:extLst>
            </p:spPr>
            <p:txBody>
              <a:bodyPr wrap="none" lIns="35719" tIns="35719" rIns="35719" bIns="35719" anchor="ctr">
                <a:spAutoFit/>
              </a:bodyPr>
              <a:lstStyle>
                <a:lvl1pPr marL="444499" indent="-444499" algn="l">
                  <a:spcBef>
                    <a:spcPts val="4200"/>
                  </a:spcBef>
                  <a:buSzPct val="75000"/>
                  <a:buChar char="•"/>
                  <a:defRPr sz="3800"/>
                </a:lvl1pPr>
              </a:lstStyle>
              <a:p>
                <a14:m>
                  <m:oMath xmlns:m="http://schemas.openxmlformats.org/officeDocument/2006/math">
                    <m:r>
                      <a:rPr lang="en-US" sz="1600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𝑦</m:t>
                    </m:r>
                    <m:r>
                      <a:rPr lang="en-US" sz="1600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=</m:t>
                    </m:r>
                    <m:d>
                      <m:dPr>
                        <m:begChr m:val="{"/>
                        <m:endChr m:val=""/>
                        <m:ctrlPr>
                          <a:rPr lang="en-US" sz="16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eqArr>
                          <m:eqArrPr>
                            <m:ctrlPr>
                              <a:rPr lang="en-US" sz="1600" i="1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eqArrPr>
                          <m:e>
                            <m:m>
                              <m:mPr>
                                <m:mcs>
                                  <m:mc>
                                    <m:mcPr>
                                      <m:count m:val="2"/>
                                      <m:mcJc m:val="center"/>
                                    </m:mcPr>
                                  </m:mc>
                                </m:mcs>
                                <m:ctrlPr>
                                  <a:rPr lang="en-US" sz="1600" i="1">
                                    <a:solidFill>
                                      <a:srgbClr val="FF0000"/>
                                    </a:solidFill>
                                    <a:latin typeface="Cambria Math" panose="02040503050406030204" pitchFamily="18" charset="0"/>
                                  </a:rPr>
                                </m:ctrlPr>
                              </m:mPr>
                              <m:mr>
                                <m:e>
                                  <m:r>
                                    <m:rPr>
                                      <m:brk m:alnAt="7"/>
                                    </m:rPr>
                                    <a:rPr lang="en-US" sz="1600" i="1">
                                      <a:solidFill>
                                        <a:srgbClr val="FF0000"/>
                                      </a:solidFill>
                                      <a:latin typeface="Cambria Math" panose="02040503050406030204" pitchFamily="18" charset="0"/>
                                    </a:rPr>
                                    <m:t>0</m:t>
                                  </m:r>
                                </m:e>
                                <m:e>
                                  <m:r>
                                    <m:rPr>
                                      <m:nor/>
                                    </m:rPr>
                                    <a:rPr lang="en-US" sz="1600">
                                      <a:solidFill>
                                        <a:srgbClr val="FF0000"/>
                                      </a:solidFill>
                                      <a:latin typeface="Cambria Math" panose="02040503050406030204" pitchFamily="18" charset="0"/>
                                    </a:rPr>
                                    <m:t>if</m:t>
                                  </m:r>
                                  <m:r>
                                    <a:rPr lang="en-US" sz="1600" i="1">
                                      <a:solidFill>
                                        <a:srgbClr val="FF0000"/>
                                      </a:solidFill>
                                      <a:latin typeface="Cambria Math" panose="02040503050406030204" pitchFamily="18" charset="0"/>
                                    </a:rPr>
                                    <m:t> </m:t>
                                  </m:r>
                                </m:e>
                              </m:mr>
                            </m:m>
                            <m:r>
                              <a:rPr lang="en-US" sz="1600" b="0" i="1" smtClean="0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  <m:t>𝑧</m:t>
                            </m:r>
                            <m:r>
                              <a:rPr lang="en-US" sz="1600" i="1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  <m:t>≤</m:t>
                            </m:r>
                            <m:r>
                              <m:rPr>
                                <m:nor/>
                              </m:rPr>
                              <a:rPr lang="en-US" sz="1600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  <m:t> </m:t>
                            </m:r>
                            <m:r>
                              <m:rPr>
                                <m:nor/>
                              </m:rPr>
                              <a:rPr lang="en-US" sz="1600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  <m:t>threshold</m:t>
                            </m:r>
                          </m:e>
                          <m:e>
                            <m:m>
                              <m:mPr>
                                <m:mcs>
                                  <m:mc>
                                    <m:mcPr>
                                      <m:count m:val="2"/>
                                      <m:mcJc m:val="center"/>
                                    </m:mcPr>
                                  </m:mc>
                                </m:mcs>
                                <m:ctrlPr>
                                  <a:rPr lang="en-US" sz="1600" i="1">
                                    <a:solidFill>
                                      <a:srgbClr val="FF0000"/>
                                    </a:solidFill>
                                    <a:latin typeface="Cambria Math" panose="02040503050406030204" pitchFamily="18" charset="0"/>
                                  </a:rPr>
                                </m:ctrlPr>
                              </m:mPr>
                              <m:mr>
                                <m:e>
                                  <m:r>
                                    <m:rPr>
                                      <m:brk m:alnAt="7"/>
                                    </m:rPr>
                                    <a:rPr lang="en-US" sz="1600" i="1">
                                      <a:solidFill>
                                        <a:srgbClr val="FF0000"/>
                                      </a:solidFill>
                                      <a:latin typeface="Cambria Math" panose="02040503050406030204" pitchFamily="18" charset="0"/>
                                    </a:rPr>
                                    <m:t>1</m:t>
                                  </m:r>
                                </m:e>
                                <m:e>
                                  <m:r>
                                    <m:rPr>
                                      <m:nor/>
                                    </m:rPr>
                                    <a:rPr lang="en-US" sz="1600">
                                      <a:solidFill>
                                        <a:srgbClr val="FF0000"/>
                                      </a:solidFill>
                                      <a:latin typeface="Cambria Math" panose="02040503050406030204" pitchFamily="18" charset="0"/>
                                    </a:rPr>
                                    <m:t>if</m:t>
                                  </m:r>
                                  <m:r>
                                    <m:rPr>
                                      <m:nor/>
                                    </m:rPr>
                                    <a:rPr lang="en-US" sz="1600">
                                      <a:solidFill>
                                        <a:srgbClr val="FF0000"/>
                                      </a:solidFill>
                                      <a:latin typeface="Cambria Math" panose="02040503050406030204" pitchFamily="18" charset="0"/>
                                    </a:rPr>
                                    <m:t> </m:t>
                                  </m:r>
                                </m:e>
                              </m:mr>
                            </m:m>
                            <m:r>
                              <a:rPr lang="en-US" sz="1600" b="0" i="1" smtClean="0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  <m:t>𝑧</m:t>
                            </m:r>
                            <m:r>
                              <a:rPr lang="en-US" sz="1600" i="1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  <m:t>&gt; </m:t>
                            </m:r>
                            <m:r>
                              <m:rPr>
                                <m:nor/>
                              </m:rPr>
                              <a:rPr lang="en-US" sz="1600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  <m:t>threshold</m:t>
                            </m:r>
                          </m:e>
                        </m:eqArr>
                      </m:e>
                    </m:d>
                  </m:oMath>
                </a14:m>
                <a:endParaRPr lang="en-US" sz="160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194" name="Activation function: the sign of the sum: sign(2) = +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16713" y="6009484"/>
                <a:ext cx="2754601" cy="621389"/>
              </a:xfrm>
              <a:prstGeom prst="rect">
                <a:avLst/>
              </a:prstGeom>
              <a:blipFill>
                <a:blip r:embed="rId5"/>
                <a:stretch>
                  <a:fillRect l="-5505" t="-190000" r="-459" b="-272000"/>
                </a:stretch>
              </a:blipFill>
              <a:ln w="12700">
                <a:miter lim="400000"/>
              </a:ln>
              <a:extLst>
                <a:ext uri="{C572A759-6A51-4108-AA02-DFA0A04FC94B}">
                  <ma14:wrappingTextBoxFlag xmlns:ma14="http://schemas.microsoft.com/office/mac/drawingml/2011/main" xmlns:m="http://schemas.openxmlformats.org/officeDocument/2006/math" xmlns="" xmlns:a14="http://schemas.microsoft.com/office/drawing/2010/main" val="1"/>
                </a:ext>
              </a:extLst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5" name="Slide Number">
            <a:extLst>
              <a:ext uri="{FF2B5EF4-FFF2-40B4-BE49-F238E27FC236}">
                <a16:creationId xmlns:a16="http://schemas.microsoft.com/office/drawing/2014/main" id="{AC9A04B1-55EF-0549-940C-24D58A0AFB21}"/>
              </a:ext>
            </a:extLst>
          </p:cNvPr>
          <p:cNvSpPr txBox="1">
            <a:spLocks/>
          </p:cNvSpPr>
          <p:nvPr/>
        </p:nvSpPr>
        <p:spPr>
          <a:xfrm>
            <a:off x="6457950" y="6356351"/>
            <a:ext cx="2057400" cy="365125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900" kern="1200">
                <a:solidFill>
                  <a:schemeClr val="tx1">
                    <a:tint val="75000"/>
                  </a:schemeClr>
                </a:solidFill>
                <a:latin typeface="Helvetica" pitchFamily="2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86CB4B4D-7CA3-9044-876B-883B54F8677D}" type="slidenum">
              <a:rPr lang="en-US" smtClean="0"/>
              <a:pPr/>
              <a:t>18</a:t>
            </a:fld>
            <a:endParaRPr lang="en-US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4" name="TextBox 13">
                <a:extLst>
                  <a:ext uri="{FF2B5EF4-FFF2-40B4-BE49-F238E27FC236}">
                    <a16:creationId xmlns:a16="http://schemas.microsoft.com/office/drawing/2014/main" id="{B678F220-B502-E57A-C413-C63629326966}"/>
                  </a:ext>
                </a:extLst>
              </p:cNvPr>
              <p:cNvSpPr txBox="1"/>
              <p:nvPr/>
            </p:nvSpPr>
            <p:spPr>
              <a:xfrm>
                <a:off x="776739" y="2317007"/>
                <a:ext cx="1190261" cy="369332"/>
              </a:xfrm>
              <a:prstGeom prst="rect">
                <a:avLst/>
              </a:prstGeom>
              <a:noFill/>
              <a:ln w="28575">
                <a:solidFill>
                  <a:schemeClr val="accent1"/>
                </a:solidFill>
              </a:ln>
            </p:spPr>
            <p:txBody>
              <a:bodyPr wrap="square" rtlCol="0">
                <a:spAutoFit/>
              </a:bodyPr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i="1" smtClean="0">
                              <a:solidFill>
                                <a:schemeClr val="accent6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i="1">
                              <a:solidFill>
                                <a:schemeClr val="accent6"/>
                              </a:solidFill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b>
                          <m:r>
                            <a:rPr lang="en-US" i="1">
                              <a:solidFill>
                                <a:schemeClr val="accent6"/>
                              </a:solidFill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</m:oMath>
                  </m:oMathPara>
                </a14:m>
                <a:endParaRPr lang="en-US" baseline="-25000" dirty="0"/>
              </a:p>
            </p:txBody>
          </p:sp>
        </mc:Choice>
        <mc:Fallback xmlns="">
          <p:sp>
            <p:nvSpPr>
              <p:cNvPr id="14" name="TextBox 13">
                <a:extLst>
                  <a:ext uri="{FF2B5EF4-FFF2-40B4-BE49-F238E27FC236}">
                    <a16:creationId xmlns:a16="http://schemas.microsoft.com/office/drawing/2014/main" id="{B678F220-B502-E57A-C413-C6362932696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76739" y="2317007"/>
                <a:ext cx="1190261" cy="369332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  <a:ln w="28575">
                <a:solidFill>
                  <a:schemeClr val="accent1"/>
                </a:solidFill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6" name="TextBox 15">
                <a:extLst>
                  <a:ext uri="{FF2B5EF4-FFF2-40B4-BE49-F238E27FC236}">
                    <a16:creationId xmlns:a16="http://schemas.microsoft.com/office/drawing/2014/main" id="{B2814905-3379-8805-8F1D-23C98ADDA15A}"/>
                  </a:ext>
                </a:extLst>
              </p:cNvPr>
              <p:cNvSpPr txBox="1"/>
              <p:nvPr/>
            </p:nvSpPr>
            <p:spPr>
              <a:xfrm>
                <a:off x="776739" y="2919087"/>
                <a:ext cx="1190261" cy="369332"/>
              </a:xfrm>
              <a:prstGeom prst="rect">
                <a:avLst/>
              </a:prstGeom>
              <a:noFill/>
              <a:ln w="28575">
                <a:solidFill>
                  <a:schemeClr val="accent1"/>
                </a:solidFill>
              </a:ln>
            </p:spPr>
            <p:txBody>
              <a:bodyPr wrap="square" rtlCol="0">
                <a:spAutoFit/>
              </a:bodyPr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sz="1800" b="0" i="1" smtClean="0">
                              <a:solidFill>
                                <a:schemeClr val="accent6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1800" b="0" i="1" smtClean="0">
                              <a:solidFill>
                                <a:schemeClr val="accent6"/>
                              </a:solidFill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b>
                          <m:r>
                            <a:rPr lang="en-US" sz="1800" b="0" i="1" smtClean="0">
                              <a:solidFill>
                                <a:schemeClr val="accent6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</m:oMath>
                  </m:oMathPara>
                </a14:m>
                <a:endParaRPr lang="en-US" baseline="-25000" dirty="0"/>
              </a:p>
            </p:txBody>
          </p:sp>
        </mc:Choice>
        <mc:Fallback xmlns="">
          <p:sp>
            <p:nvSpPr>
              <p:cNvPr id="16" name="TextBox 15">
                <a:extLst>
                  <a:ext uri="{FF2B5EF4-FFF2-40B4-BE49-F238E27FC236}">
                    <a16:creationId xmlns:a16="http://schemas.microsoft.com/office/drawing/2014/main" id="{B2814905-3379-8805-8F1D-23C98ADDA15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76739" y="2919087"/>
                <a:ext cx="1190261" cy="369332"/>
              </a:xfrm>
              <a:prstGeom prst="rect">
                <a:avLst/>
              </a:prstGeom>
              <a:blipFill>
                <a:blip r:embed="rId7"/>
                <a:stretch>
                  <a:fillRect/>
                </a:stretch>
              </a:blipFill>
              <a:ln w="28575">
                <a:solidFill>
                  <a:schemeClr val="accent1"/>
                </a:solidFill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7" name="TextBox 16">
                <a:extLst>
                  <a:ext uri="{FF2B5EF4-FFF2-40B4-BE49-F238E27FC236}">
                    <a16:creationId xmlns:a16="http://schemas.microsoft.com/office/drawing/2014/main" id="{3FFDBA8B-C9AD-8FB8-6447-8F534D662B42}"/>
                  </a:ext>
                </a:extLst>
              </p:cNvPr>
              <p:cNvSpPr txBox="1"/>
              <p:nvPr/>
            </p:nvSpPr>
            <p:spPr>
              <a:xfrm>
                <a:off x="776738" y="3532602"/>
                <a:ext cx="1190261" cy="369332"/>
              </a:xfrm>
              <a:prstGeom prst="rect">
                <a:avLst/>
              </a:prstGeom>
              <a:noFill/>
              <a:ln w="28575">
                <a:solidFill>
                  <a:schemeClr val="accent1"/>
                </a:solidFill>
              </a:ln>
            </p:spPr>
            <p:txBody>
              <a:bodyPr wrap="square" rtlCol="0">
                <a:spAutoFit/>
              </a:bodyPr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sz="1800" b="0" i="1" smtClean="0">
                              <a:solidFill>
                                <a:schemeClr val="accent6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1800" b="0" i="1" smtClean="0">
                              <a:solidFill>
                                <a:schemeClr val="accent6"/>
                              </a:solidFill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b>
                          <m:r>
                            <a:rPr lang="en-US" sz="1800" b="0" i="1" smtClean="0">
                              <a:solidFill>
                                <a:schemeClr val="accent6"/>
                              </a:solidFill>
                              <a:latin typeface="Cambria Math" panose="02040503050406030204" pitchFamily="18" charset="0"/>
                            </a:rPr>
                            <m:t>3</m:t>
                          </m:r>
                        </m:sub>
                      </m:sSub>
                    </m:oMath>
                  </m:oMathPara>
                </a14:m>
                <a:endParaRPr lang="en-US" baseline="-25000" dirty="0"/>
              </a:p>
            </p:txBody>
          </p:sp>
        </mc:Choice>
        <mc:Fallback xmlns="">
          <p:sp>
            <p:nvSpPr>
              <p:cNvPr id="17" name="TextBox 16">
                <a:extLst>
                  <a:ext uri="{FF2B5EF4-FFF2-40B4-BE49-F238E27FC236}">
                    <a16:creationId xmlns:a16="http://schemas.microsoft.com/office/drawing/2014/main" id="{3FFDBA8B-C9AD-8FB8-6447-8F534D662B4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76738" y="3532602"/>
                <a:ext cx="1190261" cy="369332"/>
              </a:xfrm>
              <a:prstGeom prst="rect">
                <a:avLst/>
              </a:prstGeom>
              <a:blipFill>
                <a:blip r:embed="rId8"/>
                <a:stretch>
                  <a:fillRect/>
                </a:stretch>
              </a:blipFill>
              <a:ln w="28575">
                <a:solidFill>
                  <a:schemeClr val="accent1"/>
                </a:solidFill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8" name="TextBox 17">
                <a:extLst>
                  <a:ext uri="{FF2B5EF4-FFF2-40B4-BE49-F238E27FC236}">
                    <a16:creationId xmlns:a16="http://schemas.microsoft.com/office/drawing/2014/main" id="{72893B57-F6C0-0C7A-1B18-429D5FDA9941}"/>
                  </a:ext>
                </a:extLst>
              </p:cNvPr>
              <p:cNvSpPr txBox="1"/>
              <p:nvPr/>
            </p:nvSpPr>
            <p:spPr>
              <a:xfrm>
                <a:off x="2145831" y="2111263"/>
                <a:ext cx="1225109" cy="369332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ar-AE" sz="1800" i="1" smtClean="0">
                              <a:solidFill>
                                <a:schemeClr val="accent5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ar-AE" sz="1800" b="0" i="1" smtClean="0">
                              <a:solidFill>
                                <a:schemeClr val="accent5"/>
                              </a:solidFill>
                              <a:latin typeface="Cambria Math" panose="02040503050406030204" pitchFamily="18" charset="0"/>
                            </a:rPr>
                            <m:t>𝑤</m:t>
                          </m:r>
                        </m:e>
                        <m:sub>
                          <m:r>
                            <a:rPr lang="ar-AE" sz="1800" i="1">
                              <a:solidFill>
                                <a:schemeClr val="accent5"/>
                              </a:solidFill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18" name="TextBox 17">
                <a:extLst>
                  <a:ext uri="{FF2B5EF4-FFF2-40B4-BE49-F238E27FC236}">
                    <a16:creationId xmlns:a16="http://schemas.microsoft.com/office/drawing/2014/main" id="{72893B57-F6C0-0C7A-1B18-429D5FDA994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145831" y="2111263"/>
                <a:ext cx="1225109" cy="369332"/>
              </a:xfrm>
              <a:prstGeom prst="rect">
                <a:avLst/>
              </a:prstGeom>
              <a:blipFill>
                <a:blip r:embed="rId9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9" name="Oval 18">
            <a:extLst>
              <a:ext uri="{FF2B5EF4-FFF2-40B4-BE49-F238E27FC236}">
                <a16:creationId xmlns:a16="http://schemas.microsoft.com/office/drawing/2014/main" id="{EFBF4B6A-07A1-2DA2-E260-637318EFF259}"/>
              </a:ext>
            </a:extLst>
          </p:cNvPr>
          <p:cNvSpPr/>
          <p:nvPr/>
        </p:nvSpPr>
        <p:spPr>
          <a:xfrm>
            <a:off x="3629377" y="2119735"/>
            <a:ext cx="1975555" cy="1975555"/>
          </a:xfrm>
          <a:prstGeom prst="ellipse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dirty="0">
                <a:solidFill>
                  <a:srgbClr val="00356B"/>
                </a:solidFill>
              </a:rPr>
              <a:t>Processor</a:t>
            </a:r>
            <a:endParaRPr lang="en-US" dirty="0">
              <a:solidFill>
                <a:srgbClr val="00356B"/>
              </a:solidFill>
            </a:endParaRPr>
          </a:p>
        </p:txBody>
      </p:sp>
      <p:cxnSp>
        <p:nvCxnSpPr>
          <p:cNvPr id="20" name="Straight Arrow Connector 19">
            <a:extLst>
              <a:ext uri="{FF2B5EF4-FFF2-40B4-BE49-F238E27FC236}">
                <a16:creationId xmlns:a16="http://schemas.microsoft.com/office/drawing/2014/main" id="{78E89D1E-A893-87C1-5A8F-058725764733}"/>
              </a:ext>
            </a:extLst>
          </p:cNvPr>
          <p:cNvCxnSpPr>
            <a:cxnSpLocks/>
          </p:cNvCxnSpPr>
          <p:nvPr/>
        </p:nvCxnSpPr>
        <p:spPr>
          <a:xfrm>
            <a:off x="5729684" y="3151108"/>
            <a:ext cx="1077518" cy="0"/>
          </a:xfrm>
          <a:prstGeom prst="straightConnector1">
            <a:avLst/>
          </a:prstGeom>
          <a:ln w="5715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Straight Arrow Connector 20">
            <a:extLst>
              <a:ext uri="{FF2B5EF4-FFF2-40B4-BE49-F238E27FC236}">
                <a16:creationId xmlns:a16="http://schemas.microsoft.com/office/drawing/2014/main" id="{1C541E42-95F9-84EF-0A57-E82B3F7C321C}"/>
              </a:ext>
            </a:extLst>
          </p:cNvPr>
          <p:cNvCxnSpPr>
            <a:cxnSpLocks/>
          </p:cNvCxnSpPr>
          <p:nvPr/>
        </p:nvCxnSpPr>
        <p:spPr>
          <a:xfrm>
            <a:off x="2145831" y="2525154"/>
            <a:ext cx="1225109" cy="0"/>
          </a:xfrm>
          <a:prstGeom prst="straightConnector1">
            <a:avLst/>
          </a:prstGeom>
          <a:ln w="5715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22" name="TextBox 21">
                <a:extLst>
                  <a:ext uri="{FF2B5EF4-FFF2-40B4-BE49-F238E27FC236}">
                    <a16:creationId xmlns:a16="http://schemas.microsoft.com/office/drawing/2014/main" id="{3C1E4E78-8961-C1D7-A61C-343FC0A729F1}"/>
                  </a:ext>
                </a:extLst>
              </p:cNvPr>
              <p:cNvSpPr txBox="1"/>
              <p:nvPr/>
            </p:nvSpPr>
            <p:spPr>
              <a:xfrm>
                <a:off x="2145831" y="2710343"/>
                <a:ext cx="1225109" cy="369332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ar-AE" sz="1800" i="1" smtClean="0">
                              <a:solidFill>
                                <a:schemeClr val="accent5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ar-AE" sz="1800" i="1">
                              <a:solidFill>
                                <a:schemeClr val="accent5"/>
                              </a:solidFill>
                              <a:latin typeface="Cambria Math" panose="02040503050406030204" pitchFamily="18" charset="0"/>
                            </a:rPr>
                            <m:t>𝑤</m:t>
                          </m:r>
                        </m:e>
                        <m:sub>
                          <m:r>
                            <a:rPr lang="en-US" sz="1800" b="0" i="1" smtClean="0">
                              <a:solidFill>
                                <a:schemeClr val="accent5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22" name="TextBox 21">
                <a:extLst>
                  <a:ext uri="{FF2B5EF4-FFF2-40B4-BE49-F238E27FC236}">
                    <a16:creationId xmlns:a16="http://schemas.microsoft.com/office/drawing/2014/main" id="{3C1E4E78-8961-C1D7-A61C-343FC0A729F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145831" y="2710343"/>
                <a:ext cx="1225109" cy="369332"/>
              </a:xfrm>
              <a:prstGeom prst="rect">
                <a:avLst/>
              </a:prstGeom>
              <a:blipFill>
                <a:blip r:embed="rId10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23" name="Straight Arrow Connector 22">
            <a:extLst>
              <a:ext uri="{FF2B5EF4-FFF2-40B4-BE49-F238E27FC236}">
                <a16:creationId xmlns:a16="http://schemas.microsoft.com/office/drawing/2014/main" id="{4CAFC959-8A27-90A3-9914-33AA2F705F8A}"/>
              </a:ext>
            </a:extLst>
          </p:cNvPr>
          <p:cNvCxnSpPr>
            <a:cxnSpLocks/>
          </p:cNvCxnSpPr>
          <p:nvPr/>
        </p:nvCxnSpPr>
        <p:spPr>
          <a:xfrm>
            <a:off x="2145831" y="3124234"/>
            <a:ext cx="1225109" cy="0"/>
          </a:xfrm>
          <a:prstGeom prst="straightConnector1">
            <a:avLst/>
          </a:prstGeom>
          <a:ln w="5715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24" name="TextBox 23">
                <a:extLst>
                  <a:ext uri="{FF2B5EF4-FFF2-40B4-BE49-F238E27FC236}">
                    <a16:creationId xmlns:a16="http://schemas.microsoft.com/office/drawing/2014/main" id="{30D9607E-C707-8A78-23B5-A3257C2B4422}"/>
                  </a:ext>
                </a:extLst>
              </p:cNvPr>
              <p:cNvSpPr txBox="1"/>
              <p:nvPr/>
            </p:nvSpPr>
            <p:spPr>
              <a:xfrm>
                <a:off x="2145830" y="3316453"/>
                <a:ext cx="1225109" cy="369332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ar-AE" sz="1800" i="1" smtClean="0">
                              <a:solidFill>
                                <a:schemeClr val="accent5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ar-AE" sz="1800" i="1">
                              <a:solidFill>
                                <a:schemeClr val="accent5"/>
                              </a:solidFill>
                              <a:latin typeface="Cambria Math" panose="02040503050406030204" pitchFamily="18" charset="0"/>
                            </a:rPr>
                            <m:t>𝑤</m:t>
                          </m:r>
                        </m:e>
                        <m:sub>
                          <m:r>
                            <a:rPr lang="en-US" sz="1800" b="0" i="1" smtClean="0">
                              <a:solidFill>
                                <a:schemeClr val="accent5"/>
                              </a:solidFill>
                              <a:latin typeface="Cambria Math" panose="02040503050406030204" pitchFamily="18" charset="0"/>
                            </a:rPr>
                            <m:t>3</m:t>
                          </m:r>
                        </m:sub>
                      </m:sSub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24" name="TextBox 23">
                <a:extLst>
                  <a:ext uri="{FF2B5EF4-FFF2-40B4-BE49-F238E27FC236}">
                    <a16:creationId xmlns:a16="http://schemas.microsoft.com/office/drawing/2014/main" id="{30D9607E-C707-8A78-23B5-A3257C2B442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145830" y="3316453"/>
                <a:ext cx="1225109" cy="369332"/>
              </a:xfrm>
              <a:prstGeom prst="rect">
                <a:avLst/>
              </a:prstGeom>
              <a:blipFill>
                <a:blip r:embed="rId11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25" name="Straight Arrow Connector 24">
            <a:extLst>
              <a:ext uri="{FF2B5EF4-FFF2-40B4-BE49-F238E27FC236}">
                <a16:creationId xmlns:a16="http://schemas.microsoft.com/office/drawing/2014/main" id="{E8BF7A60-BC21-D10B-4BAC-9541414AFC54}"/>
              </a:ext>
            </a:extLst>
          </p:cNvPr>
          <p:cNvCxnSpPr>
            <a:cxnSpLocks/>
          </p:cNvCxnSpPr>
          <p:nvPr/>
        </p:nvCxnSpPr>
        <p:spPr>
          <a:xfrm>
            <a:off x="2145830" y="3730344"/>
            <a:ext cx="1225109" cy="0"/>
          </a:xfrm>
          <a:prstGeom prst="straightConnector1">
            <a:avLst/>
          </a:prstGeom>
          <a:ln w="5715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6" name="TextBox 25">
            <a:extLst>
              <a:ext uri="{FF2B5EF4-FFF2-40B4-BE49-F238E27FC236}">
                <a16:creationId xmlns:a16="http://schemas.microsoft.com/office/drawing/2014/main" id="{F6BA62E4-6F75-6041-9597-04C9A8EFBDD7}"/>
              </a:ext>
            </a:extLst>
          </p:cNvPr>
          <p:cNvSpPr txBox="1"/>
          <p:nvPr/>
        </p:nvSpPr>
        <p:spPr>
          <a:xfrm>
            <a:off x="6914182" y="2956845"/>
            <a:ext cx="1190261" cy="369332"/>
          </a:xfrm>
          <a:prstGeom prst="rect">
            <a:avLst/>
          </a:prstGeom>
          <a:noFill/>
          <a:ln w="28575"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altLang="zh-CN" dirty="0"/>
              <a:t>Output</a:t>
            </a:r>
            <a:r>
              <a:rPr lang="zh-CN" altLang="en-US" dirty="0"/>
              <a:t> </a:t>
            </a:r>
            <a:r>
              <a:rPr lang="en-US" altLang="zh-CN" dirty="0"/>
              <a:t>Y</a:t>
            </a:r>
            <a:endParaRPr lang="en-US" baseline="-25000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8" name="TextBox 27">
                <a:extLst>
                  <a:ext uri="{FF2B5EF4-FFF2-40B4-BE49-F238E27FC236}">
                    <a16:creationId xmlns:a16="http://schemas.microsoft.com/office/drawing/2014/main" id="{0C579F64-16DD-29B3-3B96-06DF5DDB4266}"/>
                  </a:ext>
                </a:extLst>
              </p:cNvPr>
              <p:cNvSpPr txBox="1"/>
              <p:nvPr/>
            </p:nvSpPr>
            <p:spPr>
              <a:xfrm>
                <a:off x="2394189" y="3199014"/>
                <a:ext cx="4572000" cy="871264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nary>
                        <m:naryPr>
                          <m:chr m:val="∑"/>
                          <m:ctrlPr>
                            <a:rPr lang="en-US" sz="1800" b="0" i="1" smtClean="0">
                              <a:solidFill>
                                <a:schemeClr val="accent2"/>
                              </a:solidFill>
                              <a:latin typeface="Cambria Math" panose="02040503050406030204" pitchFamily="18" charset="0"/>
                            </a:rPr>
                          </m:ctrlPr>
                        </m:naryPr>
                        <m:sub>
                          <m:r>
                            <m:rPr>
                              <m:brk m:alnAt="23"/>
                            </m:rPr>
                            <a:rPr lang="en-US" sz="1800" b="0" i="1" smtClean="0">
                              <a:solidFill>
                                <a:schemeClr val="accent2"/>
                              </a:solidFill>
                              <a:latin typeface="Cambria Math" panose="02040503050406030204" pitchFamily="18" charset="0"/>
                            </a:rPr>
                            <m:t>𝑖</m:t>
                          </m:r>
                          <m:r>
                            <a:rPr lang="en-US" sz="1800" b="0" i="1" smtClean="0">
                              <a:solidFill>
                                <a:schemeClr val="accent2"/>
                              </a:solidFill>
                              <a:latin typeface="Cambria Math" panose="02040503050406030204" pitchFamily="18" charset="0"/>
                            </a:rPr>
                            <m:t>=1</m:t>
                          </m:r>
                        </m:sub>
                        <m:sup>
                          <m:r>
                            <a:rPr lang="en-US" sz="1800" b="0" i="1" smtClean="0">
                              <a:solidFill>
                                <a:schemeClr val="accent2"/>
                              </a:solidFill>
                              <a:latin typeface="Cambria Math" panose="02040503050406030204" pitchFamily="18" charset="0"/>
                            </a:rPr>
                            <m:t>𝑁</m:t>
                          </m:r>
                        </m:sup>
                        <m:e>
                          <m:sSub>
                            <m:sSubPr>
                              <m:ctrlPr>
                                <a:rPr lang="en-US" sz="1800" b="0" i="1" smtClean="0">
                                  <a:solidFill>
                                    <a:schemeClr val="accent2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1800" b="0" i="1" smtClean="0">
                                  <a:solidFill>
                                    <a:schemeClr val="accent2"/>
                                  </a:solidFill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e>
                            <m:sub>
                              <m:r>
                                <a:rPr lang="en-US" sz="1800" b="0" i="1" smtClean="0">
                                  <a:solidFill>
                                    <a:schemeClr val="accent2"/>
                                  </a:solidFill>
                                  <a:latin typeface="Cambria Math" panose="02040503050406030204" pitchFamily="18" charset="0"/>
                                </a:rPr>
                                <m:t>𝑖</m:t>
                              </m:r>
                            </m:sub>
                          </m:sSub>
                          <m:sSub>
                            <m:sSubPr>
                              <m:ctrlPr>
                                <a:rPr lang="en-US" sz="1800" b="0" i="1" smtClean="0">
                                  <a:solidFill>
                                    <a:schemeClr val="accent2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1800" b="0" i="1" smtClean="0">
                                  <a:solidFill>
                                    <a:schemeClr val="accent2"/>
                                  </a:solidFill>
                                  <a:latin typeface="Cambria Math" panose="02040503050406030204" pitchFamily="18" charset="0"/>
                                </a:rPr>
                                <m:t>𝑤</m:t>
                              </m:r>
                            </m:e>
                            <m:sub>
                              <m:r>
                                <a:rPr lang="en-US" sz="1800" b="0" i="1" smtClean="0">
                                  <a:solidFill>
                                    <a:schemeClr val="accent2"/>
                                  </a:solidFill>
                                  <a:latin typeface="Cambria Math" panose="02040503050406030204" pitchFamily="18" charset="0"/>
                                </a:rPr>
                                <m:t>𝑖</m:t>
                              </m:r>
                            </m:sub>
                          </m:sSub>
                        </m:e>
                      </m:nary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28" name="TextBox 27">
                <a:extLst>
                  <a:ext uri="{FF2B5EF4-FFF2-40B4-BE49-F238E27FC236}">
                    <a16:creationId xmlns:a16="http://schemas.microsoft.com/office/drawing/2014/main" id="{0C579F64-16DD-29B3-3B96-06DF5DDB426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394189" y="3199014"/>
                <a:ext cx="4572000" cy="871264"/>
              </a:xfrm>
              <a:prstGeom prst="rect">
                <a:avLst/>
              </a:prstGeom>
              <a:blipFill>
                <a:blip r:embed="rId12"/>
                <a:stretch>
                  <a:fillRect t="-95652" b="-15072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0" name="TextBox 29">
                <a:extLst>
                  <a:ext uri="{FF2B5EF4-FFF2-40B4-BE49-F238E27FC236}">
                    <a16:creationId xmlns:a16="http://schemas.microsoft.com/office/drawing/2014/main" id="{6E925321-38A6-D1E1-10C5-2A731F684018}"/>
                  </a:ext>
                </a:extLst>
              </p:cNvPr>
              <p:cNvSpPr txBox="1"/>
              <p:nvPr/>
            </p:nvSpPr>
            <p:spPr>
              <a:xfrm>
                <a:off x="5200650" y="3360636"/>
                <a:ext cx="4572000" cy="369332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8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en-US" sz="18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i="1" dirty="0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𝜎</m:t>
                      </m:r>
                      <m:r>
                        <a:rPr lang="en-US" sz="18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(</m:t>
                      </m:r>
                      <m:r>
                        <a:rPr lang="en-US" sz="18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𝑧</m:t>
                      </m:r>
                      <m:r>
                        <a:rPr lang="en-US" sz="18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)</m:t>
                      </m:r>
                    </m:oMath>
                  </m:oMathPara>
                </a14:m>
                <a:endParaRPr lang="en-US" sz="180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30" name="TextBox 29">
                <a:extLst>
                  <a:ext uri="{FF2B5EF4-FFF2-40B4-BE49-F238E27FC236}">
                    <a16:creationId xmlns:a16="http://schemas.microsoft.com/office/drawing/2014/main" id="{6E925321-38A6-D1E1-10C5-2A731F68401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200650" y="3360636"/>
                <a:ext cx="4572000" cy="369332"/>
              </a:xfrm>
              <a:prstGeom prst="rect">
                <a:avLst/>
              </a:prstGeom>
              <a:blipFill>
                <a:blip r:embed="rId13"/>
                <a:stretch>
                  <a:fillRect b="-1666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3" name="Neural Networks">
            <a:extLst>
              <a:ext uri="{FF2B5EF4-FFF2-40B4-BE49-F238E27FC236}">
                <a16:creationId xmlns:a16="http://schemas.microsoft.com/office/drawing/2014/main" id="{3CB64EC9-1B9E-4EE0-50BE-F722FF195A8B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628649" y="630870"/>
            <a:ext cx="7886700" cy="1009332"/>
          </a:xfrm>
          <a:prstGeom prst="rect">
            <a:avLst/>
          </a:prstGeom>
        </p:spPr>
        <p:txBody>
          <a:bodyPr/>
          <a:lstStyle/>
          <a:p>
            <a:r>
              <a:rPr lang="en-US" altLang="zh-CN" dirty="0"/>
              <a:t>1.1</a:t>
            </a:r>
            <a:r>
              <a:rPr lang="zh-CN" altLang="en-US" dirty="0"/>
              <a:t> </a:t>
            </a:r>
            <a:r>
              <a:rPr lang="en-US" dirty="0"/>
              <a:t>McCulloch–Pitts neuron</a:t>
            </a:r>
            <a:r>
              <a:rPr lang="zh-CN" altLang="en-US" dirty="0"/>
              <a:t> </a:t>
            </a:r>
            <a:r>
              <a:rPr lang="en-US" altLang="zh-CN" dirty="0"/>
              <a:t>(1943)</a:t>
            </a: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70731218"/>
      </p:ext>
    </p:extLst>
  </p:cSld>
  <p:clrMapOvr>
    <a:masterClrMapping/>
  </p:clrMapOvr>
  <p:transition spd="med"/>
  <p:timing>
    <p:tnLst>
      <p:par>
        <p:cTn id="1" dur="indefinite" restart="never" fill="hold" nodeType="tmRoot">
          <p:childTnLst>
            <p:seq concurrent="1" prevAc="none" nextAc="seek">
              <p:cTn id="2" dur="indefinite" fill="hold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1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0" fill="hold"/>
                                        <p:tgtEl>
                                          <p:spTgt spid="1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8" fill="hold"/>
                                        <p:tgtEl>
                                          <p:spTgt spid="1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1" grpId="0" animBg="1" advAuto="0"/>
      <p:bldP spid="192" grpId="0" animBg="1" advAuto="0"/>
      <p:bldP spid="193" grpId="0" animBg="1"/>
      <p:bldP spid="194" grpId="0" animBg="1" advAuto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Slide Number">
            <a:extLst>
              <a:ext uri="{FF2B5EF4-FFF2-40B4-BE49-F238E27FC236}">
                <a16:creationId xmlns:a16="http://schemas.microsoft.com/office/drawing/2014/main" id="{2E0309AA-19D3-3D4A-BF32-8EFF4543C33B}"/>
              </a:ext>
            </a:extLst>
          </p:cNvPr>
          <p:cNvSpPr txBox="1">
            <a:spLocks/>
          </p:cNvSpPr>
          <p:nvPr/>
        </p:nvSpPr>
        <p:spPr>
          <a:xfrm>
            <a:off x="6457950" y="6356351"/>
            <a:ext cx="2057400" cy="365125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900" kern="1200">
                <a:solidFill>
                  <a:schemeClr val="tx1">
                    <a:tint val="75000"/>
                  </a:schemeClr>
                </a:solidFill>
                <a:latin typeface="Helvetica" pitchFamily="2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86CB4B4D-7CA3-9044-876B-883B54F8677D}" type="slidenum">
              <a:rPr lang="en-US" smtClean="0"/>
              <a:pPr/>
              <a:t>19</a:t>
            </a:fld>
            <a:endParaRPr lang="en-US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DDD57883-457A-0803-2C42-E51313919A7A}"/>
              </a:ext>
            </a:extLst>
          </p:cNvPr>
          <p:cNvSpPr txBox="1"/>
          <p:nvPr/>
        </p:nvSpPr>
        <p:spPr>
          <a:xfrm>
            <a:off x="304798" y="6409275"/>
            <a:ext cx="8210551" cy="43088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100" b="0" i="0" dirty="0">
                <a:solidFill>
                  <a:srgbClr val="222222"/>
                </a:solidFill>
                <a:effectLst/>
                <a:latin typeface="Helvetica" pitchFamily="2" charset="0"/>
              </a:rPr>
              <a:t>McCulloch, W. S., &amp; Pitts, W. (1943). A logical calculus of the ideas immanent in nervous activity. </a:t>
            </a:r>
            <a:r>
              <a:rPr lang="en-US" sz="1100" b="0" i="1" dirty="0">
                <a:solidFill>
                  <a:srgbClr val="222222"/>
                </a:solidFill>
                <a:effectLst/>
                <a:latin typeface="Helvetica" pitchFamily="2" charset="0"/>
              </a:rPr>
              <a:t>The bulletin of mathematical biophysics</a:t>
            </a:r>
            <a:r>
              <a:rPr lang="en-US" sz="1100" b="0" i="0" dirty="0">
                <a:solidFill>
                  <a:srgbClr val="222222"/>
                </a:solidFill>
                <a:effectLst/>
                <a:latin typeface="Helvetica" pitchFamily="2" charset="0"/>
              </a:rPr>
              <a:t>, </a:t>
            </a:r>
            <a:r>
              <a:rPr lang="en-US" sz="1100" b="0" i="1" dirty="0">
                <a:solidFill>
                  <a:srgbClr val="222222"/>
                </a:solidFill>
                <a:effectLst/>
                <a:latin typeface="Helvetica" pitchFamily="2" charset="0"/>
              </a:rPr>
              <a:t>5</a:t>
            </a:r>
            <a:r>
              <a:rPr lang="en-US" sz="1100" b="0" i="0" dirty="0">
                <a:solidFill>
                  <a:srgbClr val="222222"/>
                </a:solidFill>
                <a:effectLst/>
                <a:latin typeface="Helvetica" pitchFamily="2" charset="0"/>
              </a:rPr>
              <a:t>, 115-133.</a:t>
            </a:r>
            <a:endParaRPr lang="en-US" sz="1100" dirty="0">
              <a:latin typeface="Helvetica" pitchFamily="2" charset="0"/>
            </a:endParaRP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AFD73026-359C-75DF-FF06-8562EE8D2C49}"/>
              </a:ext>
            </a:extLst>
          </p:cNvPr>
          <p:cNvSpPr txBox="1"/>
          <p:nvPr/>
        </p:nvSpPr>
        <p:spPr>
          <a:xfrm>
            <a:off x="304797" y="4622996"/>
            <a:ext cx="8534404" cy="168777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628650" marR="0" lvl="1" indent="-285750" algn="l" defTabSz="685800" rtl="0" eaLnBrk="1" fontAlgn="auto" latinLnBrk="0" hangingPunct="1">
              <a:lnSpc>
                <a:spcPct val="150000"/>
              </a:lnSpc>
              <a:spcBef>
                <a:spcPts val="375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altLang="zh-CN" sz="1600" b="0" i="0" u="none" strike="noStrike" kern="1200" cap="none" spc="0" normalizeH="0" baseline="0" noProof="0" dirty="0">
                <a:ln>
                  <a:noFill/>
                </a:ln>
                <a:solidFill>
                  <a:srgbClr val="00356B"/>
                </a:solidFill>
                <a:effectLst/>
                <a:uLnTx/>
                <a:uFillTx/>
                <a:latin typeface="Helvetica" pitchFamily="2" charset="0"/>
                <a:ea typeface="+mn-ea"/>
                <a:cs typeface="+mn-cs"/>
              </a:rPr>
              <a:t>Multiply each</a:t>
            </a:r>
            <a:r>
              <a:rPr kumimoji="0" lang="zh-CN" alt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00356B"/>
                </a:solidFill>
                <a:effectLst/>
                <a:uLnTx/>
                <a:uFillTx/>
                <a:latin typeface="Helvetica" pitchFamily="2" charset="0"/>
                <a:ea typeface="+mn-ea"/>
                <a:cs typeface="+mn-cs"/>
              </a:rPr>
              <a:t> </a:t>
            </a:r>
            <a:r>
              <a:rPr kumimoji="0" lang="en-US" altLang="zh-CN" sz="1600" b="0" i="0" u="none" strike="noStrike" kern="1200" cap="none" spc="0" normalizeH="0" baseline="0" noProof="0" dirty="0">
                <a:ln>
                  <a:noFill/>
                </a:ln>
                <a:solidFill>
                  <a:srgbClr val="00356B"/>
                </a:solidFill>
                <a:effectLst/>
                <a:uLnTx/>
                <a:uFillTx/>
                <a:latin typeface="Helvetica" pitchFamily="2" charset="0"/>
                <a:ea typeface="+mn-ea"/>
                <a:cs typeface="+mn-cs"/>
              </a:rPr>
              <a:t>binary input by its weight</a:t>
            </a:r>
          </a:p>
          <a:p>
            <a:pPr marL="628650" marR="0" lvl="1" indent="-285750" algn="l" defTabSz="685800" rtl="0" eaLnBrk="1" fontAlgn="auto" latinLnBrk="0" hangingPunct="1">
              <a:lnSpc>
                <a:spcPct val="150000"/>
              </a:lnSpc>
              <a:spcBef>
                <a:spcPts val="375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altLang="zh-CN" sz="1600" b="0" i="0" u="none" strike="noStrike" kern="1200" cap="none" spc="0" normalizeH="0" baseline="0" noProof="0" dirty="0">
                <a:ln>
                  <a:noFill/>
                </a:ln>
                <a:solidFill>
                  <a:srgbClr val="00356B"/>
                </a:solidFill>
                <a:effectLst/>
                <a:uLnTx/>
                <a:uFillTx/>
                <a:latin typeface="Helvetica" pitchFamily="2" charset="0"/>
                <a:ea typeface="+mn-ea"/>
                <a:cs typeface="+mn-cs"/>
              </a:rPr>
              <a:t>Sum all weighted inputs</a:t>
            </a:r>
          </a:p>
          <a:p>
            <a:pPr marL="628650" lvl="1" indent="-285750" defTabSz="685800">
              <a:lnSpc>
                <a:spcPct val="15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/>
            </a:pPr>
            <a:r>
              <a:rPr kumimoji="0" lang="en-US" altLang="zh-CN" sz="1600" b="0" i="0" u="none" strike="noStrike" kern="1200" cap="none" spc="0" normalizeH="0" baseline="0" noProof="0" dirty="0">
                <a:ln>
                  <a:noFill/>
                </a:ln>
                <a:solidFill>
                  <a:srgbClr val="00356B"/>
                </a:solidFill>
                <a:effectLst/>
                <a:uLnTx/>
                <a:uFillTx/>
                <a:latin typeface="Helvetica" pitchFamily="2" charset="0"/>
                <a:ea typeface="+mn-ea"/>
                <a:cs typeface="+mn-cs"/>
              </a:rPr>
              <a:t>Compare the sum with the </a:t>
            </a:r>
            <a:r>
              <a:rPr kumimoji="0" lang="en-US" altLang="zh-CN" sz="1600" b="1" i="0" u="none" strike="noStrike" kern="1200" cap="none" spc="0" normalizeH="0" baseline="0" noProof="0" dirty="0">
                <a:ln>
                  <a:noFill/>
                </a:ln>
                <a:solidFill>
                  <a:srgbClr val="00356B"/>
                </a:solidFill>
                <a:effectLst/>
                <a:uLnTx/>
                <a:uFillTx/>
                <a:latin typeface="Helvetica" pitchFamily="2" charset="0"/>
                <a:ea typeface="+mn-ea"/>
                <a:cs typeface="+mn-cs"/>
              </a:rPr>
              <a:t>threshold</a:t>
            </a:r>
          </a:p>
          <a:p>
            <a:pPr marL="628650" lvl="1" indent="-285750" defTabSz="685800">
              <a:lnSpc>
                <a:spcPct val="15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/>
            </a:pPr>
            <a:r>
              <a:rPr lang="en-US" altLang="zh-CN" sz="1600" dirty="0">
                <a:solidFill>
                  <a:srgbClr val="00356B"/>
                </a:solidFill>
                <a:latin typeface="Helvetica" pitchFamily="2" charset="0"/>
              </a:rPr>
              <a:t>Output binary 1/0</a:t>
            </a:r>
            <a:r>
              <a:rPr lang="zh-CN" altLang="en-US" sz="1600" dirty="0">
                <a:solidFill>
                  <a:srgbClr val="00356B"/>
                </a:solidFill>
                <a:latin typeface="Helvetica" pitchFamily="2" charset="0"/>
              </a:rPr>
              <a:t> </a:t>
            </a:r>
            <a:r>
              <a:rPr lang="en-US" altLang="zh-CN" sz="1600" dirty="0">
                <a:solidFill>
                  <a:srgbClr val="00356B"/>
                </a:solidFill>
                <a:latin typeface="Helvetica" pitchFamily="2" charset="0"/>
              </a:rPr>
              <a:t>(representing whether the neuron is </a:t>
            </a:r>
            <a:r>
              <a:rPr lang="en-US" altLang="zh-CN" sz="1600" b="1" dirty="0">
                <a:solidFill>
                  <a:srgbClr val="00356B"/>
                </a:solidFill>
                <a:latin typeface="Helvetica" pitchFamily="2" charset="0"/>
              </a:rPr>
              <a:t>fired</a:t>
            </a:r>
            <a:r>
              <a:rPr lang="en-US" altLang="zh-CN" sz="1600" dirty="0">
                <a:solidFill>
                  <a:srgbClr val="00356B"/>
                </a:solidFill>
                <a:latin typeface="Helvetica" pitchFamily="2" charset="0"/>
              </a:rPr>
              <a:t>)</a:t>
            </a:r>
            <a:endParaRPr kumimoji="0" lang="en-US" altLang="zh-CN" sz="1600" b="0" i="0" u="none" strike="noStrike" kern="1200" cap="none" spc="0" normalizeH="0" baseline="0" noProof="0" dirty="0">
              <a:ln>
                <a:noFill/>
              </a:ln>
              <a:solidFill>
                <a:srgbClr val="00356B"/>
              </a:solidFill>
              <a:effectLst/>
              <a:uLnTx/>
              <a:uFillTx/>
              <a:latin typeface="Helvetica" pitchFamily="2" charset="0"/>
              <a:ea typeface="+mn-ea"/>
              <a:cs typeface="+mn-cs"/>
            </a:endParaRPr>
          </a:p>
        </p:txBody>
      </p:sp>
      <p:sp>
        <p:nvSpPr>
          <p:cNvPr id="31" name="TextBox 30">
            <a:extLst>
              <a:ext uri="{FF2B5EF4-FFF2-40B4-BE49-F238E27FC236}">
                <a16:creationId xmlns:a16="http://schemas.microsoft.com/office/drawing/2014/main" id="{ECC75161-4B9F-FE43-3866-C7EA6D604E2F}"/>
              </a:ext>
            </a:extLst>
          </p:cNvPr>
          <p:cNvSpPr txBox="1"/>
          <p:nvPr/>
        </p:nvSpPr>
        <p:spPr>
          <a:xfrm>
            <a:off x="776739" y="1921901"/>
            <a:ext cx="1190261" cy="369332"/>
          </a:xfrm>
          <a:prstGeom prst="rect">
            <a:avLst/>
          </a:prstGeom>
          <a:noFill/>
          <a:ln w="28575"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altLang="zh-CN" dirty="0"/>
              <a:t>Input</a:t>
            </a:r>
            <a:r>
              <a:rPr lang="zh-CN" altLang="en-US" dirty="0"/>
              <a:t> </a:t>
            </a:r>
            <a:r>
              <a:rPr lang="en-US" altLang="zh-CN" dirty="0"/>
              <a:t>X</a:t>
            </a:r>
            <a:r>
              <a:rPr lang="en-US" altLang="zh-CN" baseline="-25000" dirty="0"/>
              <a:t>1</a:t>
            </a:r>
            <a:endParaRPr lang="en-US" baseline="-25000" dirty="0"/>
          </a:p>
        </p:txBody>
      </p:sp>
      <p:sp>
        <p:nvSpPr>
          <p:cNvPr id="32" name="TextBox 31">
            <a:extLst>
              <a:ext uri="{FF2B5EF4-FFF2-40B4-BE49-F238E27FC236}">
                <a16:creationId xmlns:a16="http://schemas.microsoft.com/office/drawing/2014/main" id="{2859C3FD-D77E-45DE-EEC8-FB1EB78BB7BF}"/>
              </a:ext>
            </a:extLst>
          </p:cNvPr>
          <p:cNvSpPr txBox="1"/>
          <p:nvPr/>
        </p:nvSpPr>
        <p:spPr>
          <a:xfrm>
            <a:off x="776739" y="2523981"/>
            <a:ext cx="1190261" cy="369332"/>
          </a:xfrm>
          <a:prstGeom prst="rect">
            <a:avLst/>
          </a:prstGeom>
          <a:noFill/>
          <a:ln w="28575"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altLang="zh-CN" dirty="0"/>
              <a:t>Input</a:t>
            </a:r>
            <a:r>
              <a:rPr lang="zh-CN" altLang="en-US" dirty="0"/>
              <a:t> </a:t>
            </a:r>
            <a:r>
              <a:rPr lang="en-US" altLang="zh-CN" dirty="0"/>
              <a:t>X</a:t>
            </a:r>
            <a:r>
              <a:rPr lang="en-US" altLang="zh-CN" baseline="-25000" dirty="0"/>
              <a:t>2</a:t>
            </a:r>
            <a:endParaRPr lang="en-US" baseline="-25000" dirty="0"/>
          </a:p>
        </p:txBody>
      </p:sp>
      <p:sp>
        <p:nvSpPr>
          <p:cNvPr id="33" name="TextBox 32">
            <a:extLst>
              <a:ext uri="{FF2B5EF4-FFF2-40B4-BE49-F238E27FC236}">
                <a16:creationId xmlns:a16="http://schemas.microsoft.com/office/drawing/2014/main" id="{D771CF29-2130-43DD-65B3-F8506F6707F3}"/>
              </a:ext>
            </a:extLst>
          </p:cNvPr>
          <p:cNvSpPr txBox="1"/>
          <p:nvPr/>
        </p:nvSpPr>
        <p:spPr>
          <a:xfrm>
            <a:off x="776739" y="3983567"/>
            <a:ext cx="1190261" cy="369332"/>
          </a:xfrm>
          <a:prstGeom prst="rect">
            <a:avLst/>
          </a:prstGeom>
          <a:noFill/>
          <a:ln w="28575"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altLang="zh-CN" dirty="0"/>
              <a:t>Input</a:t>
            </a:r>
            <a:r>
              <a:rPr lang="zh-CN" altLang="en-US" dirty="0"/>
              <a:t> </a:t>
            </a:r>
            <a:r>
              <a:rPr lang="en-US" altLang="zh-CN" dirty="0" err="1"/>
              <a:t>X</a:t>
            </a:r>
            <a:r>
              <a:rPr lang="en-US" altLang="zh-CN" baseline="-25000" dirty="0" err="1"/>
              <a:t>n</a:t>
            </a:r>
            <a:endParaRPr lang="en-US" baseline="-25000" dirty="0"/>
          </a:p>
        </p:txBody>
      </p:sp>
      <p:sp>
        <p:nvSpPr>
          <p:cNvPr id="42" name="TextBox 41">
            <a:extLst>
              <a:ext uri="{FF2B5EF4-FFF2-40B4-BE49-F238E27FC236}">
                <a16:creationId xmlns:a16="http://schemas.microsoft.com/office/drawing/2014/main" id="{D5DFD6C7-1103-3BDB-56DB-DE9C60B2CEF0}"/>
              </a:ext>
            </a:extLst>
          </p:cNvPr>
          <p:cNvSpPr txBox="1"/>
          <p:nvPr/>
        </p:nvSpPr>
        <p:spPr>
          <a:xfrm>
            <a:off x="776738" y="3518808"/>
            <a:ext cx="470255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zh-CN" b="1" dirty="0"/>
              <a:t>…</a:t>
            </a:r>
            <a:endParaRPr lang="en-US" b="1" dirty="0"/>
          </a:p>
        </p:txBody>
      </p:sp>
      <p:sp>
        <p:nvSpPr>
          <p:cNvPr id="46" name="TextBox 45">
            <a:extLst>
              <a:ext uri="{FF2B5EF4-FFF2-40B4-BE49-F238E27FC236}">
                <a16:creationId xmlns:a16="http://schemas.microsoft.com/office/drawing/2014/main" id="{6CC3EEA1-ADBB-E493-551F-9F724DCB775A}"/>
              </a:ext>
            </a:extLst>
          </p:cNvPr>
          <p:cNvSpPr txBox="1"/>
          <p:nvPr/>
        </p:nvSpPr>
        <p:spPr>
          <a:xfrm>
            <a:off x="2145831" y="1716157"/>
            <a:ext cx="1225109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zh-CN" dirty="0"/>
              <a:t>Weight</a:t>
            </a:r>
            <a:r>
              <a:rPr lang="zh-CN" altLang="en-US" dirty="0"/>
              <a:t> </a:t>
            </a:r>
            <a:r>
              <a:rPr lang="el-GR" altLang="zh-CN" dirty="0"/>
              <a:t>ω</a:t>
            </a:r>
            <a:r>
              <a:rPr lang="en-US" altLang="zh-CN" baseline="-25000" dirty="0"/>
              <a:t>1</a:t>
            </a:r>
            <a:endParaRPr lang="en-US" baseline="-25000" dirty="0"/>
          </a:p>
        </p:txBody>
      </p:sp>
      <p:sp>
        <p:nvSpPr>
          <p:cNvPr id="47" name="Oval 46">
            <a:extLst>
              <a:ext uri="{FF2B5EF4-FFF2-40B4-BE49-F238E27FC236}">
                <a16:creationId xmlns:a16="http://schemas.microsoft.com/office/drawing/2014/main" id="{908D7840-56EC-77DD-C7EA-EBF74220BD6D}"/>
              </a:ext>
            </a:extLst>
          </p:cNvPr>
          <p:cNvSpPr/>
          <p:nvPr/>
        </p:nvSpPr>
        <p:spPr>
          <a:xfrm>
            <a:off x="3629377" y="2119735"/>
            <a:ext cx="1975555" cy="1975555"/>
          </a:xfrm>
          <a:prstGeom prst="ellipse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dirty="0">
                <a:solidFill>
                  <a:srgbClr val="00356B"/>
                </a:solidFill>
              </a:rPr>
              <a:t>Processor</a:t>
            </a:r>
            <a:endParaRPr lang="en-US" dirty="0">
              <a:solidFill>
                <a:srgbClr val="00356B"/>
              </a:solidFill>
            </a:endParaRPr>
          </a:p>
        </p:txBody>
      </p:sp>
      <p:cxnSp>
        <p:nvCxnSpPr>
          <p:cNvPr id="48" name="Straight Arrow Connector 47">
            <a:extLst>
              <a:ext uri="{FF2B5EF4-FFF2-40B4-BE49-F238E27FC236}">
                <a16:creationId xmlns:a16="http://schemas.microsoft.com/office/drawing/2014/main" id="{3473B5DD-8191-CB94-D524-69CDE4256722}"/>
              </a:ext>
            </a:extLst>
          </p:cNvPr>
          <p:cNvCxnSpPr>
            <a:cxnSpLocks/>
          </p:cNvCxnSpPr>
          <p:nvPr/>
        </p:nvCxnSpPr>
        <p:spPr>
          <a:xfrm>
            <a:off x="5729684" y="3151108"/>
            <a:ext cx="1077518" cy="0"/>
          </a:xfrm>
          <a:prstGeom prst="straightConnector1">
            <a:avLst/>
          </a:prstGeom>
          <a:ln w="5715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0" name="Straight Arrow Connector 49">
            <a:extLst>
              <a:ext uri="{FF2B5EF4-FFF2-40B4-BE49-F238E27FC236}">
                <a16:creationId xmlns:a16="http://schemas.microsoft.com/office/drawing/2014/main" id="{BD824DB9-DA57-1271-930D-E9B8E7B8630D}"/>
              </a:ext>
            </a:extLst>
          </p:cNvPr>
          <p:cNvCxnSpPr>
            <a:cxnSpLocks/>
          </p:cNvCxnSpPr>
          <p:nvPr/>
        </p:nvCxnSpPr>
        <p:spPr>
          <a:xfrm>
            <a:off x="2145831" y="2130048"/>
            <a:ext cx="1225109" cy="0"/>
          </a:xfrm>
          <a:prstGeom prst="straightConnector1">
            <a:avLst/>
          </a:prstGeom>
          <a:ln w="5715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5" name="TextBox 54">
            <a:extLst>
              <a:ext uri="{FF2B5EF4-FFF2-40B4-BE49-F238E27FC236}">
                <a16:creationId xmlns:a16="http://schemas.microsoft.com/office/drawing/2014/main" id="{86D76458-8637-FB3F-5005-39F8B7440824}"/>
              </a:ext>
            </a:extLst>
          </p:cNvPr>
          <p:cNvSpPr txBox="1"/>
          <p:nvPr/>
        </p:nvSpPr>
        <p:spPr>
          <a:xfrm>
            <a:off x="2145831" y="2315237"/>
            <a:ext cx="1225109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zh-CN" dirty="0"/>
              <a:t>Weight</a:t>
            </a:r>
            <a:r>
              <a:rPr lang="zh-CN" altLang="en-US" dirty="0"/>
              <a:t> </a:t>
            </a:r>
            <a:r>
              <a:rPr lang="el-GR" altLang="zh-CN" dirty="0"/>
              <a:t>ω</a:t>
            </a:r>
            <a:r>
              <a:rPr lang="en-US" altLang="zh-CN" baseline="-25000" dirty="0"/>
              <a:t>2</a:t>
            </a:r>
            <a:endParaRPr lang="en-US" baseline="-25000" dirty="0"/>
          </a:p>
        </p:txBody>
      </p:sp>
      <p:cxnSp>
        <p:nvCxnSpPr>
          <p:cNvPr id="56" name="Straight Arrow Connector 55">
            <a:extLst>
              <a:ext uri="{FF2B5EF4-FFF2-40B4-BE49-F238E27FC236}">
                <a16:creationId xmlns:a16="http://schemas.microsoft.com/office/drawing/2014/main" id="{2E81B8D3-3C42-B892-F67A-1429A49E5452}"/>
              </a:ext>
            </a:extLst>
          </p:cNvPr>
          <p:cNvCxnSpPr>
            <a:cxnSpLocks/>
          </p:cNvCxnSpPr>
          <p:nvPr/>
        </p:nvCxnSpPr>
        <p:spPr>
          <a:xfrm>
            <a:off x="2145831" y="2729128"/>
            <a:ext cx="1225109" cy="0"/>
          </a:xfrm>
          <a:prstGeom prst="straightConnector1">
            <a:avLst/>
          </a:prstGeom>
          <a:ln w="5715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7" name="TextBox 56">
            <a:extLst>
              <a:ext uri="{FF2B5EF4-FFF2-40B4-BE49-F238E27FC236}">
                <a16:creationId xmlns:a16="http://schemas.microsoft.com/office/drawing/2014/main" id="{A4AEB624-B1EF-6CA5-81D4-6C2BDBC52672}"/>
              </a:ext>
            </a:extLst>
          </p:cNvPr>
          <p:cNvSpPr txBox="1"/>
          <p:nvPr/>
        </p:nvSpPr>
        <p:spPr>
          <a:xfrm>
            <a:off x="2145831" y="3767418"/>
            <a:ext cx="1225109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zh-CN" dirty="0"/>
              <a:t>Weight</a:t>
            </a:r>
            <a:r>
              <a:rPr lang="zh-CN" altLang="en-US" dirty="0"/>
              <a:t> </a:t>
            </a:r>
            <a:r>
              <a:rPr lang="el-GR" altLang="zh-CN" dirty="0"/>
              <a:t>ω</a:t>
            </a:r>
            <a:r>
              <a:rPr lang="en-US" altLang="zh-CN" baseline="-25000" dirty="0"/>
              <a:t>n</a:t>
            </a:r>
            <a:endParaRPr lang="en-US" baseline="-25000" dirty="0"/>
          </a:p>
        </p:txBody>
      </p:sp>
      <p:cxnSp>
        <p:nvCxnSpPr>
          <p:cNvPr id="58" name="Straight Arrow Connector 57">
            <a:extLst>
              <a:ext uri="{FF2B5EF4-FFF2-40B4-BE49-F238E27FC236}">
                <a16:creationId xmlns:a16="http://schemas.microsoft.com/office/drawing/2014/main" id="{386A2B94-1406-5630-DFA8-7F092C8EEF69}"/>
              </a:ext>
            </a:extLst>
          </p:cNvPr>
          <p:cNvCxnSpPr>
            <a:cxnSpLocks/>
          </p:cNvCxnSpPr>
          <p:nvPr/>
        </p:nvCxnSpPr>
        <p:spPr>
          <a:xfrm>
            <a:off x="2145831" y="4181309"/>
            <a:ext cx="1225109" cy="0"/>
          </a:xfrm>
          <a:prstGeom prst="straightConnector1">
            <a:avLst/>
          </a:prstGeom>
          <a:ln w="5715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1" name="TextBox 130">
            <a:extLst>
              <a:ext uri="{FF2B5EF4-FFF2-40B4-BE49-F238E27FC236}">
                <a16:creationId xmlns:a16="http://schemas.microsoft.com/office/drawing/2014/main" id="{98F7D0C3-6084-A441-05DA-A57D161EFEB2}"/>
              </a:ext>
            </a:extLst>
          </p:cNvPr>
          <p:cNvSpPr txBox="1"/>
          <p:nvPr/>
        </p:nvSpPr>
        <p:spPr>
          <a:xfrm>
            <a:off x="6914182" y="2956845"/>
            <a:ext cx="1190261" cy="369332"/>
          </a:xfrm>
          <a:prstGeom prst="rect">
            <a:avLst/>
          </a:prstGeom>
          <a:noFill/>
          <a:ln w="28575"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altLang="zh-CN" dirty="0"/>
              <a:t>Output</a:t>
            </a:r>
            <a:r>
              <a:rPr lang="zh-CN" altLang="en-US" dirty="0"/>
              <a:t> </a:t>
            </a:r>
            <a:r>
              <a:rPr lang="en-US" altLang="zh-CN" dirty="0"/>
              <a:t>Y</a:t>
            </a:r>
            <a:endParaRPr lang="en-US" baseline="-25000" dirty="0"/>
          </a:p>
        </p:txBody>
      </p:sp>
      <p:sp>
        <p:nvSpPr>
          <p:cNvPr id="135" name="TextBox 134">
            <a:extLst>
              <a:ext uri="{FF2B5EF4-FFF2-40B4-BE49-F238E27FC236}">
                <a16:creationId xmlns:a16="http://schemas.microsoft.com/office/drawing/2014/main" id="{F2CCB2F4-992D-BB6F-10F8-248A832E4ECC}"/>
              </a:ext>
            </a:extLst>
          </p:cNvPr>
          <p:cNvSpPr txBox="1"/>
          <p:nvPr/>
        </p:nvSpPr>
        <p:spPr>
          <a:xfrm>
            <a:off x="776739" y="3153671"/>
            <a:ext cx="1190261" cy="369332"/>
          </a:xfrm>
          <a:prstGeom prst="rect">
            <a:avLst/>
          </a:prstGeom>
          <a:noFill/>
          <a:ln w="28575"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altLang="zh-CN" dirty="0"/>
              <a:t>Input</a:t>
            </a:r>
            <a:r>
              <a:rPr lang="zh-CN" altLang="en-US" dirty="0"/>
              <a:t> </a:t>
            </a:r>
            <a:r>
              <a:rPr lang="en-US" altLang="zh-CN" dirty="0"/>
              <a:t>X</a:t>
            </a:r>
            <a:r>
              <a:rPr lang="en-US" altLang="zh-CN" baseline="-25000" dirty="0"/>
              <a:t>3</a:t>
            </a:r>
            <a:endParaRPr lang="en-US" baseline="-25000" dirty="0"/>
          </a:p>
        </p:txBody>
      </p:sp>
      <p:sp>
        <p:nvSpPr>
          <p:cNvPr id="136" name="TextBox 135">
            <a:extLst>
              <a:ext uri="{FF2B5EF4-FFF2-40B4-BE49-F238E27FC236}">
                <a16:creationId xmlns:a16="http://schemas.microsoft.com/office/drawing/2014/main" id="{E5DC1A94-7962-A2AD-E1FC-A328CE351476}"/>
              </a:ext>
            </a:extLst>
          </p:cNvPr>
          <p:cNvSpPr txBox="1"/>
          <p:nvPr/>
        </p:nvSpPr>
        <p:spPr>
          <a:xfrm>
            <a:off x="2145831" y="2944927"/>
            <a:ext cx="1225109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zh-CN" dirty="0"/>
              <a:t>Weight</a:t>
            </a:r>
            <a:r>
              <a:rPr lang="zh-CN" altLang="en-US" dirty="0"/>
              <a:t> </a:t>
            </a:r>
            <a:r>
              <a:rPr lang="el-GR" altLang="zh-CN" dirty="0"/>
              <a:t>ω</a:t>
            </a:r>
            <a:r>
              <a:rPr lang="en-US" altLang="zh-CN" baseline="-25000" dirty="0"/>
              <a:t>3</a:t>
            </a:r>
            <a:endParaRPr lang="en-US" baseline="-25000" dirty="0"/>
          </a:p>
        </p:txBody>
      </p:sp>
      <p:cxnSp>
        <p:nvCxnSpPr>
          <p:cNvPr id="137" name="Straight Arrow Connector 136">
            <a:extLst>
              <a:ext uri="{FF2B5EF4-FFF2-40B4-BE49-F238E27FC236}">
                <a16:creationId xmlns:a16="http://schemas.microsoft.com/office/drawing/2014/main" id="{626DCE26-DEC0-DB56-A943-995C95ECE24D}"/>
              </a:ext>
            </a:extLst>
          </p:cNvPr>
          <p:cNvCxnSpPr>
            <a:cxnSpLocks/>
          </p:cNvCxnSpPr>
          <p:nvPr/>
        </p:nvCxnSpPr>
        <p:spPr>
          <a:xfrm>
            <a:off x="2145831" y="3358818"/>
            <a:ext cx="1225109" cy="0"/>
          </a:xfrm>
          <a:prstGeom prst="straightConnector1">
            <a:avLst/>
          </a:prstGeom>
          <a:ln w="5715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0" name="Neural Networks">
            <a:extLst>
              <a:ext uri="{FF2B5EF4-FFF2-40B4-BE49-F238E27FC236}">
                <a16:creationId xmlns:a16="http://schemas.microsoft.com/office/drawing/2014/main" id="{4CCECB29-8BF8-EDA9-3E8F-A090FE51E68C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628649" y="630870"/>
            <a:ext cx="7886700" cy="1009332"/>
          </a:xfrm>
          <a:prstGeom prst="rect">
            <a:avLst/>
          </a:prstGeom>
        </p:spPr>
        <p:txBody>
          <a:bodyPr/>
          <a:lstStyle/>
          <a:p>
            <a:r>
              <a:rPr lang="en-US" altLang="zh-CN" dirty="0"/>
              <a:t>1.1</a:t>
            </a:r>
            <a:r>
              <a:rPr lang="zh-CN" altLang="en-US" dirty="0"/>
              <a:t> </a:t>
            </a:r>
            <a:r>
              <a:rPr lang="en-US" dirty="0"/>
              <a:t>McCulloch–Pitts neuron (1943)</a:t>
            </a: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1048326175"/>
      </p:ext>
    </p:extLst>
  </p:cSld>
  <p:clrMapOvr>
    <a:masterClrMapping/>
  </p:clrMapOvr>
  <p:transition spd="med"/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5" name="Neural Networks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>
            <a:normAutofit/>
          </a:bodyPr>
          <a:lstStyle/>
          <a:p>
            <a:r>
              <a:rPr lang="en-US" altLang="zh-CN" dirty="0"/>
              <a:t>Example: Decide whether to attend a cheese festival</a:t>
            </a:r>
            <a:endParaRPr dirty="0"/>
          </a:p>
        </p:txBody>
      </p:sp>
      <p:sp>
        <p:nvSpPr>
          <p:cNvPr id="27" name="Slide Number">
            <a:extLst>
              <a:ext uri="{FF2B5EF4-FFF2-40B4-BE49-F238E27FC236}">
                <a16:creationId xmlns:a16="http://schemas.microsoft.com/office/drawing/2014/main" id="{2E0309AA-19D3-3D4A-BF32-8EFF4543C33B}"/>
              </a:ext>
            </a:extLst>
          </p:cNvPr>
          <p:cNvSpPr txBox="1">
            <a:spLocks/>
          </p:cNvSpPr>
          <p:nvPr/>
        </p:nvSpPr>
        <p:spPr>
          <a:xfrm>
            <a:off x="6457950" y="6356351"/>
            <a:ext cx="2057400" cy="365125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900" kern="1200">
                <a:solidFill>
                  <a:schemeClr val="tx1">
                    <a:tint val="75000"/>
                  </a:schemeClr>
                </a:solidFill>
                <a:latin typeface="Helvetica" pitchFamily="2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86CB4B4D-7CA3-9044-876B-883B54F8677D}" type="slidenum">
              <a:rPr lang="en-US" smtClean="0"/>
              <a:pPr/>
              <a:t>20</a:t>
            </a:fld>
            <a:endParaRPr lang="en-US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1" name="TextBox 20">
                <a:extLst>
                  <a:ext uri="{FF2B5EF4-FFF2-40B4-BE49-F238E27FC236}">
                    <a16:creationId xmlns:a16="http://schemas.microsoft.com/office/drawing/2014/main" id="{AFD73026-359C-75DF-FF06-8562EE8D2C49}"/>
                  </a:ext>
                </a:extLst>
              </p:cNvPr>
              <p:cNvSpPr txBox="1"/>
              <p:nvPr/>
            </p:nvSpPr>
            <p:spPr>
              <a:xfrm>
                <a:off x="304797" y="4339473"/>
                <a:ext cx="8534404" cy="2245487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marL="342900" lvl="1" defTabSz="685800">
                  <a:lnSpc>
                    <a:spcPct val="150000"/>
                  </a:lnSpc>
                  <a:spcBef>
                    <a:spcPts val="375"/>
                  </a:spcBef>
                  <a:defRPr/>
                </a:pPr>
                <a:r>
                  <a:rPr kumimoji="0" lang="en-US" sz="16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356B"/>
                    </a:solidFill>
                    <a:effectLst/>
                    <a:uLnTx/>
                    <a:uFillTx/>
                    <a:latin typeface="Helvetica" pitchFamily="2" charset="0"/>
                  </a:rPr>
                  <a:t>Case 1</a:t>
                </a:r>
                <a:r>
                  <a:rPr kumimoji="0" lang="en-US" sz="16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356B"/>
                    </a:solidFill>
                    <a:effectLst/>
                    <a:uLnTx/>
                    <a:uFillTx/>
                    <a:latin typeface="Helvetica" pitchFamily="2" charset="0"/>
                  </a:rPr>
                  <a:t>: Love cheese but hate bad weather</a:t>
                </a:r>
              </a:p>
              <a:p>
                <a:pPr marL="685800" marR="0" lvl="1" indent="-228600" algn="l" defTabSz="914400" rtl="0" eaLnBrk="1" fontAlgn="auto" latinLnBrk="0" hangingPunct="1">
                  <a:lnSpc>
                    <a:spcPct val="150000"/>
                  </a:lnSpc>
                  <a:spcBef>
                    <a:spcPts val="500"/>
                  </a:spcBef>
                  <a:spcAft>
                    <a:spcPts val="0"/>
                  </a:spcAft>
                  <a:buClrTx/>
                  <a:buSzTx/>
                  <a:buFont typeface="Arial" panose="020B0604020202020204" pitchFamily="34" charset="0"/>
                  <a:buChar char="•"/>
                  <a:tabLst/>
                  <a:defRPr/>
                </a:pPr>
                <a14:m>
                  <m:oMath xmlns:m="http://schemas.openxmlformats.org/officeDocument/2006/math">
                    <m:sSub>
                      <m:sSubPr>
                        <m:ctrlPr>
                          <a:rPr kumimoji="0" lang="en-US" sz="16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srgbClr val="00356B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kumimoji="0" lang="en-US" sz="16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srgbClr val="00356B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</a:rPr>
                          <m:t>𝑤</m:t>
                        </m:r>
                      </m:e>
                      <m:sub>
                        <m:r>
                          <a:rPr kumimoji="0" lang="en-US" sz="16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srgbClr val="00356B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</m:sSub>
                    <m:r>
                      <a:rPr kumimoji="0" lang="en-US" sz="1600" b="0" i="1" u="none" strike="noStrike" kern="1200" cap="none" spc="0" normalizeH="0" baseline="0" noProof="0" smtClean="0">
                        <a:ln>
                          <a:noFill/>
                        </a:ln>
                        <a:solidFill>
                          <a:srgbClr val="00356B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</a:rPr>
                      <m:t>=6</m:t>
                    </m:r>
                    <m:r>
                      <a:rPr kumimoji="0" lang="en-US" sz="1600" b="0" i="0" u="none" strike="noStrike" kern="1200" cap="none" spc="0" normalizeH="0" baseline="0" noProof="0" smtClean="0">
                        <a:ln>
                          <a:noFill/>
                        </a:ln>
                        <a:solidFill>
                          <a:srgbClr val="00356B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</a:rPr>
                      <m:t>, </m:t>
                    </m:r>
                    <m:sSub>
                      <m:sSubPr>
                        <m:ctrlPr>
                          <a:rPr kumimoji="0" lang="en-US" sz="16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srgbClr val="00356B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kumimoji="0" lang="en-US" sz="16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srgbClr val="00356B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</a:rPr>
                          <m:t>𝑤</m:t>
                        </m:r>
                      </m:e>
                      <m:sub>
                        <m:r>
                          <a:rPr kumimoji="0" lang="en-US" sz="16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srgbClr val="00356B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</a:rPr>
                          <m:t>2</m:t>
                        </m:r>
                      </m:sub>
                    </m:sSub>
                    <m:r>
                      <a:rPr kumimoji="0" lang="en-US" sz="1600" b="0" i="1" u="none" strike="noStrike" kern="1200" cap="none" spc="0" normalizeH="0" baseline="0" noProof="0" smtClean="0">
                        <a:ln>
                          <a:noFill/>
                        </a:ln>
                        <a:solidFill>
                          <a:srgbClr val="00356B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</a:rPr>
                      <m:t>=2</m:t>
                    </m:r>
                    <m:r>
                      <a:rPr kumimoji="0" lang="en-US" sz="1600" b="0" i="0" u="none" strike="noStrike" kern="1200" cap="none" spc="0" normalizeH="0" baseline="0" noProof="0" smtClean="0">
                        <a:ln>
                          <a:noFill/>
                        </a:ln>
                        <a:solidFill>
                          <a:srgbClr val="00356B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</a:rPr>
                      <m:t>,  </m:t>
                    </m:r>
                    <m:sSub>
                      <m:sSubPr>
                        <m:ctrlPr>
                          <a:rPr kumimoji="0" lang="en-US" sz="16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srgbClr val="00356B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kumimoji="0" lang="en-US" sz="16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srgbClr val="00356B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</a:rPr>
                          <m:t>𝑤</m:t>
                        </m:r>
                      </m:e>
                      <m:sub>
                        <m:r>
                          <a:rPr kumimoji="0" lang="en-US" sz="16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srgbClr val="00356B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</a:rPr>
                          <m:t>3</m:t>
                        </m:r>
                      </m:sub>
                    </m:sSub>
                    <m:r>
                      <a:rPr kumimoji="0" lang="en-US" sz="1600" b="0" i="1" u="none" strike="noStrike" kern="1200" cap="none" spc="0" normalizeH="0" baseline="0" noProof="0" smtClean="0">
                        <a:ln>
                          <a:noFill/>
                        </a:ln>
                        <a:solidFill>
                          <a:srgbClr val="00356B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</a:rPr>
                      <m:t>=2</m:t>
                    </m:r>
                  </m:oMath>
                </a14:m>
                <a:endParaRPr kumimoji="0" lang="en-US" sz="1600" b="0" i="0" u="none" strike="noStrike" kern="1200" cap="none" spc="0" normalizeH="0" baseline="0" noProof="0" dirty="0">
                  <a:ln>
                    <a:noFill/>
                  </a:ln>
                  <a:solidFill>
                    <a:srgbClr val="00356B"/>
                  </a:solidFill>
                  <a:effectLst/>
                  <a:uLnTx/>
                  <a:uFillTx/>
                  <a:latin typeface="Helvetica" pitchFamily="2" charset="0"/>
                </a:endParaRPr>
              </a:p>
              <a:p>
                <a:pPr marL="685800" marR="0" lvl="1" indent="-228600" algn="l" defTabSz="914400" rtl="0" eaLnBrk="1" fontAlgn="auto" latinLnBrk="0" hangingPunct="1">
                  <a:lnSpc>
                    <a:spcPct val="150000"/>
                  </a:lnSpc>
                  <a:spcBef>
                    <a:spcPts val="500"/>
                  </a:spcBef>
                  <a:spcAft>
                    <a:spcPts val="0"/>
                  </a:spcAft>
                  <a:buClrTx/>
                  <a:buSzTx/>
                  <a:buFont typeface="Arial" panose="020B0604020202020204" pitchFamily="34" charset="0"/>
                  <a:buChar char="•"/>
                  <a:tabLst/>
                  <a:defRPr/>
                </a:pPr>
                <a:r>
                  <a:rPr kumimoji="0" lang="en-US" sz="16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356B"/>
                    </a:solidFill>
                    <a:effectLst/>
                    <a:uLnTx/>
                    <a:uFillTx/>
                    <a:latin typeface="Helvetica" pitchFamily="2" charset="0"/>
                  </a:rPr>
                  <a:t>Threshold</a:t>
                </a:r>
                <a14:m>
                  <m:oMath xmlns:m="http://schemas.openxmlformats.org/officeDocument/2006/math">
                    <m:r>
                      <a:rPr kumimoji="0" lang="en-US" sz="1600" b="1" i="1" u="none" strike="noStrike" kern="1200" cap="none" spc="0" normalizeH="0" baseline="0" noProof="0" smtClean="0">
                        <a:ln>
                          <a:noFill/>
                        </a:ln>
                        <a:solidFill>
                          <a:srgbClr val="00356B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</a:rPr>
                      <m:t>=</m:t>
                    </m:r>
                    <m:r>
                      <a:rPr kumimoji="0" lang="en-US" sz="1600" b="1" i="1" u="none" strike="noStrike" kern="1200" cap="none" spc="0" normalizeH="0" baseline="0" noProof="0" smtClean="0">
                        <a:ln>
                          <a:noFill/>
                        </a:ln>
                        <a:solidFill>
                          <a:srgbClr val="00356B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</a:rPr>
                      <m:t>𝟓</m:t>
                    </m:r>
                  </m:oMath>
                </a14:m>
                <a:endParaRPr kumimoji="0" lang="en-US" sz="1600" b="1" i="0" u="none" strike="noStrike" kern="1200" cap="none" spc="0" normalizeH="0" baseline="0" noProof="0" dirty="0">
                  <a:ln>
                    <a:noFill/>
                  </a:ln>
                  <a:solidFill>
                    <a:srgbClr val="00356B"/>
                  </a:solidFill>
                  <a:effectLst/>
                  <a:uLnTx/>
                  <a:uFillTx/>
                  <a:latin typeface="Helvetica" pitchFamily="2" charset="0"/>
                </a:endParaRPr>
              </a:p>
              <a:p>
                <a:pPr marL="685800" marR="0" lvl="1" indent="-228600" algn="l" defTabSz="914400" rtl="0" eaLnBrk="1" fontAlgn="auto" latinLnBrk="0" hangingPunct="1">
                  <a:lnSpc>
                    <a:spcPct val="150000"/>
                  </a:lnSpc>
                  <a:spcBef>
                    <a:spcPts val="500"/>
                  </a:spcBef>
                  <a:spcAft>
                    <a:spcPts val="0"/>
                  </a:spcAft>
                  <a:buClrTx/>
                  <a:buSzTx/>
                  <a:buFont typeface="Arial" panose="020B0604020202020204" pitchFamily="34" charset="0"/>
                  <a:buChar char="•"/>
                  <a:tabLst/>
                  <a:defRPr/>
                </a:pPr>
                <a14:m>
                  <m:oMath xmlns:m="http://schemas.openxmlformats.org/officeDocument/2006/math">
                    <m:nary>
                      <m:naryPr>
                        <m:chr m:val="∑"/>
                        <m:supHide m:val="on"/>
                        <m:ctrlPr>
                          <a:rPr kumimoji="0" lang="en-US" sz="1600" b="0" i="1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srgbClr val="00356B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</a:rPr>
                        </m:ctrlPr>
                      </m:naryPr>
                      <m:sub>
                        <m:r>
                          <a:rPr kumimoji="0" lang="en-US" sz="1600" b="0" i="1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srgbClr val="00356B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</a:rPr>
                          <m:t>𝑗</m:t>
                        </m:r>
                      </m:sub>
                      <m:sup/>
                      <m:e>
                        <m:sSub>
                          <m:sSubPr>
                            <m:ctrlPr>
                              <a:rPr kumimoji="0" lang="en-US" sz="1600" b="0" i="1" u="none" strike="noStrike" kern="1200" cap="none" spc="0" normalizeH="0" baseline="0" noProof="0">
                                <a:ln>
                                  <a:noFill/>
                                </a:ln>
                                <a:solidFill>
                                  <a:srgbClr val="00356B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kumimoji="0" lang="en-US" sz="1600" b="0" i="1" u="none" strike="noStrike" kern="1200" cap="none" spc="0" normalizeH="0" baseline="0" noProof="0">
                                <a:ln>
                                  <a:noFill/>
                                </a:ln>
                                <a:solidFill>
                                  <a:srgbClr val="00356B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</a:rPr>
                              <m:t>𝑤</m:t>
                            </m:r>
                          </m:e>
                          <m:sub>
                            <m:r>
                              <a:rPr kumimoji="0" lang="en-US" sz="1600" b="0" i="1" u="none" strike="noStrike" kern="1200" cap="none" spc="0" normalizeH="0" baseline="0" noProof="0">
                                <a:ln>
                                  <a:noFill/>
                                </a:ln>
                                <a:solidFill>
                                  <a:srgbClr val="00356B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</a:rPr>
                              <m:t>𝑗</m:t>
                            </m:r>
                          </m:sub>
                        </m:sSub>
                        <m:sSub>
                          <m:sSubPr>
                            <m:ctrlPr>
                              <a:rPr kumimoji="0" lang="en-US" sz="1600" b="0" i="1" u="none" strike="noStrike" kern="1200" cap="none" spc="0" normalizeH="0" baseline="0" noProof="0">
                                <a:ln>
                                  <a:noFill/>
                                </a:ln>
                                <a:solidFill>
                                  <a:srgbClr val="00356B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kumimoji="0" lang="en-US" sz="1600" b="0" i="1" u="none" strike="noStrike" kern="1200" cap="none" spc="0" normalizeH="0" baseline="0" noProof="0">
                                <a:ln>
                                  <a:noFill/>
                                </a:ln>
                                <a:solidFill>
                                  <a:srgbClr val="00356B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</a:rPr>
                              <m:t>𝑥</m:t>
                            </m:r>
                          </m:e>
                          <m:sub>
                            <m:r>
                              <a:rPr kumimoji="0" lang="en-US" sz="1600" b="0" i="1" u="none" strike="noStrike" kern="1200" cap="none" spc="0" normalizeH="0" baseline="0" noProof="0">
                                <a:ln>
                                  <a:noFill/>
                                </a:ln>
                                <a:solidFill>
                                  <a:srgbClr val="00356B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</a:rPr>
                              <m:t>𝑗</m:t>
                            </m:r>
                          </m:sub>
                        </m:sSub>
                      </m:e>
                    </m:nary>
                    <m:r>
                      <a:rPr kumimoji="0" lang="en-US" sz="1600" b="0" i="1" u="none" strike="noStrike" kern="1200" cap="none" spc="0" normalizeH="0" baseline="0" noProof="0" smtClean="0">
                        <a:ln>
                          <a:noFill/>
                        </a:ln>
                        <a:solidFill>
                          <a:srgbClr val="00356B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</a:rPr>
                      <m:t>&gt;</m:t>
                    </m:r>
                  </m:oMath>
                </a14:m>
                <a:r>
                  <a:rPr kumimoji="0" lang="en-US" sz="16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356B"/>
                    </a:solidFill>
                    <a:effectLst/>
                    <a:uLnTx/>
                    <a:uFillTx/>
                    <a:latin typeface="Helvetica" pitchFamily="2" charset="0"/>
                  </a:rPr>
                  <a:t> threshold whenever weather is </a:t>
                </a:r>
                <a:r>
                  <a:rPr kumimoji="0" lang="en-US" sz="16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356B"/>
                    </a:solidFill>
                    <a:effectLst/>
                    <a:uLnTx/>
                    <a:uFillTx/>
                    <a:latin typeface="Helvetica" pitchFamily="2" charset="0"/>
                  </a:rPr>
                  <a:t>good </a:t>
                </a:r>
                <a:r>
                  <a:rPr kumimoji="0" lang="en-US" sz="16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356B"/>
                    </a:solidFill>
                    <a:effectLst/>
                    <a:uLnTx/>
                    <a:uFillTx/>
                    <a:latin typeface="Helvetica" pitchFamily="2" charset="0"/>
                  </a:rPr>
                  <a:t>(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kumimoji="0" lang="en-US" sz="16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srgbClr val="00356B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kumimoji="0" lang="en-US" sz="16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srgbClr val="00356B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  <m:sub>
                        <m:r>
                          <a:rPr kumimoji="0" lang="en-US" sz="16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srgbClr val="00356B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</m:sSub>
                    <m:r>
                      <a:rPr kumimoji="0" lang="en-US" sz="1600" b="0" i="1" u="none" strike="noStrike" kern="1200" cap="none" spc="0" normalizeH="0" baseline="0" noProof="0" smtClean="0">
                        <a:ln>
                          <a:noFill/>
                        </a:ln>
                        <a:solidFill>
                          <a:srgbClr val="00356B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</a:rPr>
                      <m:t>=1</m:t>
                    </m:r>
                  </m:oMath>
                </a14:m>
                <a:r>
                  <a:rPr kumimoji="0" lang="en-US" sz="16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356B"/>
                    </a:solidFill>
                    <a:effectLst/>
                    <a:uLnTx/>
                    <a:uFillTx/>
                    <a:latin typeface="Helvetica" pitchFamily="2" charset="0"/>
                  </a:rPr>
                  <a:t>)</a:t>
                </a:r>
              </a:p>
              <a:p>
                <a:pPr marL="685800" marR="0" lvl="1" indent="-228600" algn="l" defTabSz="914400" rtl="0" eaLnBrk="1" fontAlgn="auto" latinLnBrk="0" hangingPunct="1">
                  <a:lnSpc>
                    <a:spcPct val="150000"/>
                  </a:lnSpc>
                  <a:spcBef>
                    <a:spcPts val="500"/>
                  </a:spcBef>
                  <a:spcAft>
                    <a:spcPts val="0"/>
                  </a:spcAft>
                  <a:buClrTx/>
                  <a:buSzTx/>
                  <a:buFont typeface="Arial" panose="020B0604020202020204" pitchFamily="34" charset="0"/>
                  <a:buChar char="•"/>
                  <a:tabLst/>
                  <a:defRPr/>
                </a:pPr>
                <a14:m>
                  <m:oMath xmlns:m="http://schemas.openxmlformats.org/officeDocument/2006/math">
                    <m:nary>
                      <m:naryPr>
                        <m:chr m:val="∑"/>
                        <m:supHide m:val="on"/>
                        <m:ctrlPr>
                          <a:rPr kumimoji="0" lang="en-US" sz="1600" b="0" i="1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srgbClr val="00356B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</a:rPr>
                        </m:ctrlPr>
                      </m:naryPr>
                      <m:sub>
                        <m:r>
                          <a:rPr kumimoji="0" lang="en-US" sz="1600" b="0" i="1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srgbClr val="00356B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</a:rPr>
                          <m:t>𝑗</m:t>
                        </m:r>
                      </m:sub>
                      <m:sup/>
                      <m:e>
                        <m:sSub>
                          <m:sSubPr>
                            <m:ctrlPr>
                              <a:rPr kumimoji="0" lang="en-US" sz="1600" b="0" i="1" u="none" strike="noStrike" kern="1200" cap="none" spc="0" normalizeH="0" baseline="0" noProof="0">
                                <a:ln>
                                  <a:noFill/>
                                </a:ln>
                                <a:solidFill>
                                  <a:srgbClr val="00356B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kumimoji="0" lang="en-US" sz="1600" b="0" i="1" u="none" strike="noStrike" kern="1200" cap="none" spc="0" normalizeH="0" baseline="0" noProof="0">
                                <a:ln>
                                  <a:noFill/>
                                </a:ln>
                                <a:solidFill>
                                  <a:srgbClr val="00356B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</a:rPr>
                              <m:t>𝑤</m:t>
                            </m:r>
                          </m:e>
                          <m:sub>
                            <m:r>
                              <a:rPr kumimoji="0" lang="en-US" sz="1600" b="0" i="1" u="none" strike="noStrike" kern="1200" cap="none" spc="0" normalizeH="0" baseline="0" noProof="0">
                                <a:ln>
                                  <a:noFill/>
                                </a:ln>
                                <a:solidFill>
                                  <a:srgbClr val="00356B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</a:rPr>
                              <m:t>𝑗</m:t>
                            </m:r>
                          </m:sub>
                        </m:sSub>
                        <m:sSub>
                          <m:sSubPr>
                            <m:ctrlPr>
                              <a:rPr kumimoji="0" lang="en-US" sz="1600" b="0" i="1" u="none" strike="noStrike" kern="1200" cap="none" spc="0" normalizeH="0" baseline="0" noProof="0">
                                <a:ln>
                                  <a:noFill/>
                                </a:ln>
                                <a:solidFill>
                                  <a:srgbClr val="00356B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kumimoji="0" lang="en-US" sz="1600" b="0" i="1" u="none" strike="noStrike" kern="1200" cap="none" spc="0" normalizeH="0" baseline="0" noProof="0">
                                <a:ln>
                                  <a:noFill/>
                                </a:ln>
                                <a:solidFill>
                                  <a:srgbClr val="00356B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</a:rPr>
                              <m:t>𝑥</m:t>
                            </m:r>
                          </m:e>
                          <m:sub>
                            <m:r>
                              <a:rPr kumimoji="0" lang="en-US" sz="1600" b="0" i="1" u="none" strike="noStrike" kern="1200" cap="none" spc="0" normalizeH="0" baseline="0" noProof="0">
                                <a:ln>
                                  <a:noFill/>
                                </a:ln>
                                <a:solidFill>
                                  <a:srgbClr val="00356B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</a:rPr>
                              <m:t>𝑗</m:t>
                            </m:r>
                          </m:sub>
                        </m:sSub>
                      </m:e>
                    </m:nary>
                    <m:r>
                      <a:rPr kumimoji="0" lang="en-US" sz="1600" b="0" i="1" u="none" strike="noStrike" kern="1200" cap="none" spc="0" normalizeH="0" baseline="0" noProof="0" smtClean="0">
                        <a:ln>
                          <a:noFill/>
                        </a:ln>
                        <a:solidFill>
                          <a:srgbClr val="00356B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</a:rPr>
                      <m:t>&lt;</m:t>
                    </m:r>
                  </m:oMath>
                </a14:m>
                <a:r>
                  <a:rPr kumimoji="0" lang="en-US" sz="16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356B"/>
                    </a:solidFill>
                    <a:effectLst/>
                    <a:uLnTx/>
                    <a:uFillTx/>
                    <a:latin typeface="Helvetica" pitchFamily="2" charset="0"/>
                  </a:rPr>
                  <a:t> threshold whenever weather is </a:t>
                </a:r>
                <a:r>
                  <a:rPr kumimoji="0" lang="en-US" sz="16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356B"/>
                    </a:solidFill>
                    <a:effectLst/>
                    <a:uLnTx/>
                    <a:uFillTx/>
                    <a:latin typeface="Helvetica" pitchFamily="2" charset="0"/>
                  </a:rPr>
                  <a:t>bad</a:t>
                </a:r>
                <a:r>
                  <a:rPr kumimoji="0" lang="en-US" sz="16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356B"/>
                    </a:solidFill>
                    <a:effectLst/>
                    <a:uLnTx/>
                    <a:uFillTx/>
                    <a:latin typeface="Helvetica" pitchFamily="2" charset="0"/>
                  </a:rPr>
                  <a:t> (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kumimoji="0" lang="en-US" sz="16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srgbClr val="00356B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kumimoji="0" lang="en-US" sz="16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srgbClr val="00356B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  <m:sub>
                        <m:r>
                          <a:rPr kumimoji="0" lang="en-US" sz="16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srgbClr val="00356B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</m:sSub>
                    <m:r>
                      <a:rPr kumimoji="0" lang="en-US" sz="1600" b="0" i="1" u="none" strike="noStrike" kern="1200" cap="none" spc="0" normalizeH="0" baseline="0" noProof="0" smtClean="0">
                        <a:ln>
                          <a:noFill/>
                        </a:ln>
                        <a:solidFill>
                          <a:srgbClr val="00356B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</a:rPr>
                      <m:t>=0</m:t>
                    </m:r>
                  </m:oMath>
                </a14:m>
                <a:r>
                  <a:rPr kumimoji="0" lang="en-US" sz="16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356B"/>
                    </a:solidFill>
                    <a:effectLst/>
                    <a:uLnTx/>
                    <a:uFillTx/>
                    <a:latin typeface="Helvetica" pitchFamily="2" charset="0"/>
                  </a:rPr>
                  <a:t>)</a:t>
                </a:r>
              </a:p>
            </p:txBody>
          </p:sp>
        </mc:Choice>
        <mc:Fallback xmlns="">
          <p:sp>
            <p:nvSpPr>
              <p:cNvPr id="21" name="TextBox 20">
                <a:extLst>
                  <a:ext uri="{FF2B5EF4-FFF2-40B4-BE49-F238E27FC236}">
                    <a16:creationId xmlns:a16="http://schemas.microsoft.com/office/drawing/2014/main" id="{AFD73026-359C-75DF-FF06-8562EE8D2C4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04797" y="4339473"/>
                <a:ext cx="8534404" cy="2245487"/>
              </a:xfrm>
              <a:prstGeom prst="rect">
                <a:avLst/>
              </a:prstGeom>
              <a:blipFill>
                <a:blip r:embed="rId3"/>
                <a:stretch>
                  <a:fillRect b="-2528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1" name="TextBox 30">
            <a:extLst>
              <a:ext uri="{FF2B5EF4-FFF2-40B4-BE49-F238E27FC236}">
                <a16:creationId xmlns:a16="http://schemas.microsoft.com/office/drawing/2014/main" id="{ECC75161-4B9F-FE43-3866-C7EA6D604E2F}"/>
              </a:ext>
            </a:extLst>
          </p:cNvPr>
          <p:cNvSpPr txBox="1"/>
          <p:nvPr/>
        </p:nvSpPr>
        <p:spPr>
          <a:xfrm>
            <a:off x="776739" y="2317007"/>
            <a:ext cx="1190261" cy="369332"/>
          </a:xfrm>
          <a:prstGeom prst="rect">
            <a:avLst/>
          </a:prstGeom>
          <a:noFill/>
          <a:ln w="28575"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altLang="zh-CN" dirty="0"/>
              <a:t>Input</a:t>
            </a:r>
            <a:r>
              <a:rPr lang="zh-CN" altLang="en-US" dirty="0"/>
              <a:t> </a:t>
            </a:r>
            <a:r>
              <a:rPr lang="en-US" altLang="zh-CN" dirty="0"/>
              <a:t>X</a:t>
            </a:r>
            <a:r>
              <a:rPr lang="en-US" altLang="zh-CN" baseline="-25000" dirty="0"/>
              <a:t>1</a:t>
            </a:r>
            <a:endParaRPr lang="en-US" baseline="-25000" dirty="0"/>
          </a:p>
        </p:txBody>
      </p:sp>
      <p:sp>
        <p:nvSpPr>
          <p:cNvPr id="32" name="TextBox 31">
            <a:extLst>
              <a:ext uri="{FF2B5EF4-FFF2-40B4-BE49-F238E27FC236}">
                <a16:creationId xmlns:a16="http://schemas.microsoft.com/office/drawing/2014/main" id="{2859C3FD-D77E-45DE-EEC8-FB1EB78BB7BF}"/>
              </a:ext>
            </a:extLst>
          </p:cNvPr>
          <p:cNvSpPr txBox="1"/>
          <p:nvPr/>
        </p:nvSpPr>
        <p:spPr>
          <a:xfrm>
            <a:off x="776739" y="2919087"/>
            <a:ext cx="1190261" cy="369332"/>
          </a:xfrm>
          <a:prstGeom prst="rect">
            <a:avLst/>
          </a:prstGeom>
          <a:noFill/>
          <a:ln w="28575"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altLang="zh-CN" dirty="0"/>
              <a:t>Input</a:t>
            </a:r>
            <a:r>
              <a:rPr lang="zh-CN" altLang="en-US" dirty="0"/>
              <a:t> </a:t>
            </a:r>
            <a:r>
              <a:rPr lang="en-US" altLang="zh-CN" dirty="0"/>
              <a:t>X</a:t>
            </a:r>
            <a:r>
              <a:rPr lang="en-US" altLang="zh-CN" baseline="-25000" dirty="0"/>
              <a:t>2</a:t>
            </a:r>
            <a:endParaRPr lang="en-US" baseline="-25000" dirty="0"/>
          </a:p>
        </p:txBody>
      </p:sp>
      <p:sp>
        <p:nvSpPr>
          <p:cNvPr id="33" name="TextBox 32">
            <a:extLst>
              <a:ext uri="{FF2B5EF4-FFF2-40B4-BE49-F238E27FC236}">
                <a16:creationId xmlns:a16="http://schemas.microsoft.com/office/drawing/2014/main" id="{D771CF29-2130-43DD-65B3-F8506F6707F3}"/>
              </a:ext>
            </a:extLst>
          </p:cNvPr>
          <p:cNvSpPr txBox="1"/>
          <p:nvPr/>
        </p:nvSpPr>
        <p:spPr>
          <a:xfrm>
            <a:off x="776738" y="3532602"/>
            <a:ext cx="1190261" cy="369332"/>
          </a:xfrm>
          <a:prstGeom prst="rect">
            <a:avLst/>
          </a:prstGeom>
          <a:noFill/>
          <a:ln w="28575"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altLang="zh-CN" dirty="0"/>
              <a:t>Input</a:t>
            </a:r>
            <a:r>
              <a:rPr lang="zh-CN" altLang="en-US" dirty="0"/>
              <a:t> </a:t>
            </a:r>
            <a:r>
              <a:rPr lang="en-US" altLang="zh-CN" dirty="0"/>
              <a:t>X</a:t>
            </a:r>
            <a:r>
              <a:rPr lang="en-US" altLang="zh-CN" baseline="-25000" dirty="0"/>
              <a:t>3</a:t>
            </a:r>
            <a:endParaRPr lang="en-US" baseline="-25000" dirty="0"/>
          </a:p>
        </p:txBody>
      </p:sp>
      <p:sp>
        <p:nvSpPr>
          <p:cNvPr id="46" name="TextBox 45">
            <a:extLst>
              <a:ext uri="{FF2B5EF4-FFF2-40B4-BE49-F238E27FC236}">
                <a16:creationId xmlns:a16="http://schemas.microsoft.com/office/drawing/2014/main" id="{6CC3EEA1-ADBB-E493-551F-9F724DCB775A}"/>
              </a:ext>
            </a:extLst>
          </p:cNvPr>
          <p:cNvSpPr txBox="1"/>
          <p:nvPr/>
        </p:nvSpPr>
        <p:spPr>
          <a:xfrm>
            <a:off x="2145831" y="2111263"/>
            <a:ext cx="1225109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l-GR" altLang="zh-CN" dirty="0"/>
              <a:t>ω</a:t>
            </a:r>
            <a:r>
              <a:rPr lang="en-US" altLang="zh-CN" baseline="-25000" dirty="0"/>
              <a:t>1 </a:t>
            </a:r>
            <a:r>
              <a:rPr lang="en-US" altLang="zh-CN" dirty="0"/>
              <a:t>= 6</a:t>
            </a:r>
            <a:endParaRPr lang="en-US" dirty="0"/>
          </a:p>
        </p:txBody>
      </p:sp>
      <p:sp>
        <p:nvSpPr>
          <p:cNvPr id="47" name="Oval 46">
            <a:extLst>
              <a:ext uri="{FF2B5EF4-FFF2-40B4-BE49-F238E27FC236}">
                <a16:creationId xmlns:a16="http://schemas.microsoft.com/office/drawing/2014/main" id="{908D7840-56EC-77DD-C7EA-EBF74220BD6D}"/>
              </a:ext>
            </a:extLst>
          </p:cNvPr>
          <p:cNvSpPr/>
          <p:nvPr/>
        </p:nvSpPr>
        <p:spPr>
          <a:xfrm>
            <a:off x="3629377" y="2119735"/>
            <a:ext cx="1975555" cy="1975555"/>
          </a:xfrm>
          <a:prstGeom prst="ellipse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dirty="0">
                <a:solidFill>
                  <a:srgbClr val="00356B"/>
                </a:solidFill>
              </a:rPr>
              <a:t>Processor</a:t>
            </a:r>
            <a:endParaRPr lang="en-US" dirty="0">
              <a:solidFill>
                <a:srgbClr val="00356B"/>
              </a:solidFill>
            </a:endParaRPr>
          </a:p>
        </p:txBody>
      </p:sp>
      <p:cxnSp>
        <p:nvCxnSpPr>
          <p:cNvPr id="48" name="Straight Arrow Connector 47">
            <a:extLst>
              <a:ext uri="{FF2B5EF4-FFF2-40B4-BE49-F238E27FC236}">
                <a16:creationId xmlns:a16="http://schemas.microsoft.com/office/drawing/2014/main" id="{3473B5DD-8191-CB94-D524-69CDE4256722}"/>
              </a:ext>
            </a:extLst>
          </p:cNvPr>
          <p:cNvCxnSpPr>
            <a:cxnSpLocks/>
          </p:cNvCxnSpPr>
          <p:nvPr/>
        </p:nvCxnSpPr>
        <p:spPr>
          <a:xfrm>
            <a:off x="5729684" y="3151108"/>
            <a:ext cx="1077518" cy="0"/>
          </a:xfrm>
          <a:prstGeom prst="straightConnector1">
            <a:avLst/>
          </a:prstGeom>
          <a:ln w="5715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0" name="Straight Arrow Connector 49">
            <a:extLst>
              <a:ext uri="{FF2B5EF4-FFF2-40B4-BE49-F238E27FC236}">
                <a16:creationId xmlns:a16="http://schemas.microsoft.com/office/drawing/2014/main" id="{BD824DB9-DA57-1271-930D-E9B8E7B8630D}"/>
              </a:ext>
            </a:extLst>
          </p:cNvPr>
          <p:cNvCxnSpPr>
            <a:cxnSpLocks/>
          </p:cNvCxnSpPr>
          <p:nvPr/>
        </p:nvCxnSpPr>
        <p:spPr>
          <a:xfrm>
            <a:off x="2145831" y="2525154"/>
            <a:ext cx="1225109" cy="0"/>
          </a:xfrm>
          <a:prstGeom prst="straightConnector1">
            <a:avLst/>
          </a:prstGeom>
          <a:ln w="5715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5" name="TextBox 54">
            <a:extLst>
              <a:ext uri="{FF2B5EF4-FFF2-40B4-BE49-F238E27FC236}">
                <a16:creationId xmlns:a16="http://schemas.microsoft.com/office/drawing/2014/main" id="{86D76458-8637-FB3F-5005-39F8B7440824}"/>
              </a:ext>
            </a:extLst>
          </p:cNvPr>
          <p:cNvSpPr txBox="1"/>
          <p:nvPr/>
        </p:nvSpPr>
        <p:spPr>
          <a:xfrm>
            <a:off x="2145831" y="2710343"/>
            <a:ext cx="1225109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l-GR" altLang="zh-CN" dirty="0"/>
              <a:t>ω</a:t>
            </a:r>
            <a:r>
              <a:rPr lang="en-US" altLang="zh-CN" baseline="-25000" dirty="0"/>
              <a:t>2 </a:t>
            </a:r>
            <a:r>
              <a:rPr lang="en-US" altLang="zh-CN" dirty="0"/>
              <a:t>= 2</a:t>
            </a:r>
            <a:endParaRPr lang="en-US" dirty="0"/>
          </a:p>
        </p:txBody>
      </p:sp>
      <p:cxnSp>
        <p:nvCxnSpPr>
          <p:cNvPr id="56" name="Straight Arrow Connector 55">
            <a:extLst>
              <a:ext uri="{FF2B5EF4-FFF2-40B4-BE49-F238E27FC236}">
                <a16:creationId xmlns:a16="http://schemas.microsoft.com/office/drawing/2014/main" id="{2E81B8D3-3C42-B892-F67A-1429A49E5452}"/>
              </a:ext>
            </a:extLst>
          </p:cNvPr>
          <p:cNvCxnSpPr>
            <a:cxnSpLocks/>
          </p:cNvCxnSpPr>
          <p:nvPr/>
        </p:nvCxnSpPr>
        <p:spPr>
          <a:xfrm>
            <a:off x="2145831" y="3124234"/>
            <a:ext cx="1225109" cy="0"/>
          </a:xfrm>
          <a:prstGeom prst="straightConnector1">
            <a:avLst/>
          </a:prstGeom>
          <a:ln w="5715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7" name="TextBox 56">
            <a:extLst>
              <a:ext uri="{FF2B5EF4-FFF2-40B4-BE49-F238E27FC236}">
                <a16:creationId xmlns:a16="http://schemas.microsoft.com/office/drawing/2014/main" id="{A4AEB624-B1EF-6CA5-81D4-6C2BDBC52672}"/>
              </a:ext>
            </a:extLst>
          </p:cNvPr>
          <p:cNvSpPr txBox="1"/>
          <p:nvPr/>
        </p:nvSpPr>
        <p:spPr>
          <a:xfrm>
            <a:off x="2145830" y="3316453"/>
            <a:ext cx="1225109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l-GR" altLang="zh-CN" dirty="0"/>
              <a:t>ω</a:t>
            </a:r>
            <a:r>
              <a:rPr lang="en-US" altLang="zh-CN" baseline="-25000" dirty="0"/>
              <a:t>3 </a:t>
            </a:r>
            <a:r>
              <a:rPr lang="en-US" altLang="zh-CN" dirty="0"/>
              <a:t>= 2</a:t>
            </a:r>
            <a:endParaRPr lang="en-US" dirty="0"/>
          </a:p>
        </p:txBody>
      </p:sp>
      <p:cxnSp>
        <p:nvCxnSpPr>
          <p:cNvPr id="58" name="Straight Arrow Connector 57">
            <a:extLst>
              <a:ext uri="{FF2B5EF4-FFF2-40B4-BE49-F238E27FC236}">
                <a16:creationId xmlns:a16="http://schemas.microsoft.com/office/drawing/2014/main" id="{386A2B94-1406-5630-DFA8-7F092C8EEF69}"/>
              </a:ext>
            </a:extLst>
          </p:cNvPr>
          <p:cNvCxnSpPr>
            <a:cxnSpLocks/>
          </p:cNvCxnSpPr>
          <p:nvPr/>
        </p:nvCxnSpPr>
        <p:spPr>
          <a:xfrm>
            <a:off x="2145830" y="3730344"/>
            <a:ext cx="1225109" cy="0"/>
          </a:xfrm>
          <a:prstGeom prst="straightConnector1">
            <a:avLst/>
          </a:prstGeom>
          <a:ln w="5715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1" name="TextBox 130">
            <a:extLst>
              <a:ext uri="{FF2B5EF4-FFF2-40B4-BE49-F238E27FC236}">
                <a16:creationId xmlns:a16="http://schemas.microsoft.com/office/drawing/2014/main" id="{98F7D0C3-6084-A441-05DA-A57D161EFEB2}"/>
              </a:ext>
            </a:extLst>
          </p:cNvPr>
          <p:cNvSpPr txBox="1"/>
          <p:nvPr/>
        </p:nvSpPr>
        <p:spPr>
          <a:xfrm>
            <a:off x="6914182" y="2956845"/>
            <a:ext cx="1190261" cy="369332"/>
          </a:xfrm>
          <a:prstGeom prst="rect">
            <a:avLst/>
          </a:prstGeom>
          <a:noFill/>
          <a:ln w="28575"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altLang="zh-CN" dirty="0"/>
              <a:t>Output</a:t>
            </a:r>
            <a:r>
              <a:rPr lang="zh-CN" altLang="en-US" dirty="0"/>
              <a:t> </a:t>
            </a:r>
            <a:r>
              <a:rPr lang="en-US" altLang="zh-CN" dirty="0"/>
              <a:t>Y</a:t>
            </a:r>
            <a:endParaRPr lang="en-US" baseline="-25000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" name="TextBox 1">
                <a:extLst>
                  <a:ext uri="{FF2B5EF4-FFF2-40B4-BE49-F238E27FC236}">
                    <a16:creationId xmlns:a16="http://schemas.microsoft.com/office/drawing/2014/main" id="{B5375930-099B-A0BF-0271-386AA693EB45}"/>
                  </a:ext>
                </a:extLst>
              </p:cNvPr>
              <p:cNvSpPr txBox="1"/>
              <p:nvPr/>
            </p:nvSpPr>
            <p:spPr>
              <a:xfrm>
                <a:off x="3515847" y="3292600"/>
                <a:ext cx="2328683" cy="424668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marR="0" lvl="1" defTabSz="914400" rtl="0" eaLnBrk="1" fontAlgn="auto" latinLnBrk="0" hangingPunct="1">
                  <a:lnSpc>
                    <a:spcPct val="150000"/>
                  </a:lnSpc>
                  <a:spcBef>
                    <a:spcPts val="500"/>
                  </a:spcBef>
                  <a:spcAft>
                    <a:spcPts val="0"/>
                  </a:spcAft>
                  <a:buClrTx/>
                  <a:buSzTx/>
                  <a:tabLst/>
                  <a:defRPr/>
                </a:pPr>
                <a:r>
                  <a:rPr kumimoji="0" lang="en-US" sz="160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356B"/>
                    </a:solidFill>
                    <a:effectLst/>
                    <a:uLnTx/>
                    <a:uFillTx/>
                    <a:latin typeface="Helvetica" pitchFamily="2" charset="0"/>
                  </a:rPr>
                  <a:t>Threshold</a:t>
                </a:r>
                <a14:m>
                  <m:oMath xmlns:m="http://schemas.openxmlformats.org/officeDocument/2006/math">
                    <m:r>
                      <a:rPr kumimoji="0" lang="en-US" sz="1600" b="0" i="1" u="none" strike="noStrike" kern="1200" cap="none" spc="0" normalizeH="0" baseline="0" noProof="0" smtClean="0">
                        <a:ln>
                          <a:noFill/>
                        </a:ln>
                        <a:solidFill>
                          <a:srgbClr val="00356B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</a:rPr>
                      <m:t>=5</m:t>
                    </m:r>
                  </m:oMath>
                </a14:m>
                <a:endParaRPr kumimoji="0" lang="en-US" sz="1600" i="0" u="none" strike="noStrike" kern="1200" cap="none" spc="0" normalizeH="0" baseline="0" noProof="0" dirty="0">
                  <a:ln>
                    <a:noFill/>
                  </a:ln>
                  <a:solidFill>
                    <a:srgbClr val="00356B"/>
                  </a:solidFill>
                  <a:effectLst/>
                  <a:uLnTx/>
                  <a:uFillTx/>
                  <a:latin typeface="Helvetica" pitchFamily="2" charset="0"/>
                </a:endParaRPr>
              </a:p>
            </p:txBody>
          </p:sp>
        </mc:Choice>
        <mc:Fallback xmlns="">
          <p:sp>
            <p:nvSpPr>
              <p:cNvPr id="2" name="TextBox 1">
                <a:extLst>
                  <a:ext uri="{FF2B5EF4-FFF2-40B4-BE49-F238E27FC236}">
                    <a16:creationId xmlns:a16="http://schemas.microsoft.com/office/drawing/2014/main" id="{B5375930-099B-A0BF-0271-386AA693EB45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515847" y="3292600"/>
                <a:ext cx="2328683" cy="424668"/>
              </a:xfrm>
              <a:prstGeom prst="rect">
                <a:avLst/>
              </a:prstGeom>
              <a:blipFill>
                <a:blip r:embed="rId4"/>
                <a:stretch>
                  <a:fillRect b="-1764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" name="Oval 2">
            <a:extLst>
              <a:ext uri="{FF2B5EF4-FFF2-40B4-BE49-F238E27FC236}">
                <a16:creationId xmlns:a16="http://schemas.microsoft.com/office/drawing/2014/main" id="{3D4D72DE-2819-7AC6-6291-CB7BD186ABED}"/>
              </a:ext>
            </a:extLst>
          </p:cNvPr>
          <p:cNvSpPr/>
          <p:nvPr/>
        </p:nvSpPr>
        <p:spPr>
          <a:xfrm>
            <a:off x="241449" y="1944822"/>
            <a:ext cx="1190261" cy="380083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dirty="0"/>
              <a:t>Rainy?</a:t>
            </a:r>
          </a:p>
        </p:txBody>
      </p:sp>
      <p:sp>
        <p:nvSpPr>
          <p:cNvPr id="4" name="Oval 3">
            <a:extLst>
              <a:ext uri="{FF2B5EF4-FFF2-40B4-BE49-F238E27FC236}">
                <a16:creationId xmlns:a16="http://schemas.microsoft.com/office/drawing/2014/main" id="{5C303F03-7286-11BB-8078-96FDD09A7CC9}"/>
              </a:ext>
            </a:extLst>
          </p:cNvPr>
          <p:cNvSpPr/>
          <p:nvPr/>
        </p:nvSpPr>
        <p:spPr>
          <a:xfrm>
            <a:off x="241450" y="2606954"/>
            <a:ext cx="1190261" cy="380083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dirty="0"/>
              <a:t>Friend?</a:t>
            </a:r>
          </a:p>
        </p:txBody>
      </p:sp>
      <p:sp>
        <p:nvSpPr>
          <p:cNvPr id="5" name="Oval 4">
            <a:extLst>
              <a:ext uri="{FF2B5EF4-FFF2-40B4-BE49-F238E27FC236}">
                <a16:creationId xmlns:a16="http://schemas.microsoft.com/office/drawing/2014/main" id="{638BEC94-0993-ED04-E7D6-620F5097709B}"/>
              </a:ext>
            </a:extLst>
          </p:cNvPr>
          <p:cNvSpPr/>
          <p:nvPr/>
        </p:nvSpPr>
        <p:spPr>
          <a:xfrm>
            <a:off x="246359" y="3243821"/>
            <a:ext cx="1190261" cy="380083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dirty="0"/>
              <a:t>Far?</a:t>
            </a:r>
          </a:p>
        </p:txBody>
      </p:sp>
    </p:spTree>
    <p:extLst>
      <p:ext uri="{BB962C8B-B14F-4D97-AF65-F5344CB8AC3E}">
        <p14:creationId xmlns:p14="http://schemas.microsoft.com/office/powerpoint/2010/main" val="3928542834"/>
      </p:ext>
    </p:extLst>
  </p:cSld>
  <p:clrMapOvr>
    <a:masterClrMapping/>
  </p:clrMapOvr>
  <p:transition spd="med"/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5" name="Neural Networks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>
            <a:normAutofit/>
          </a:bodyPr>
          <a:lstStyle/>
          <a:p>
            <a:r>
              <a:rPr lang="en-US" altLang="zh-CN" dirty="0"/>
              <a:t>Example: Decide whether to attend a cheese festival</a:t>
            </a:r>
            <a:endParaRPr dirty="0"/>
          </a:p>
        </p:txBody>
      </p:sp>
      <p:sp>
        <p:nvSpPr>
          <p:cNvPr id="27" name="Slide Number">
            <a:extLst>
              <a:ext uri="{FF2B5EF4-FFF2-40B4-BE49-F238E27FC236}">
                <a16:creationId xmlns:a16="http://schemas.microsoft.com/office/drawing/2014/main" id="{2E0309AA-19D3-3D4A-BF32-8EFF4543C33B}"/>
              </a:ext>
            </a:extLst>
          </p:cNvPr>
          <p:cNvSpPr txBox="1">
            <a:spLocks/>
          </p:cNvSpPr>
          <p:nvPr/>
        </p:nvSpPr>
        <p:spPr>
          <a:xfrm>
            <a:off x="6457950" y="6356351"/>
            <a:ext cx="2057400" cy="365125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900" kern="1200">
                <a:solidFill>
                  <a:schemeClr val="tx1">
                    <a:tint val="75000"/>
                  </a:schemeClr>
                </a:solidFill>
                <a:latin typeface="Helvetica" pitchFamily="2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86CB4B4D-7CA3-9044-876B-883B54F8677D}" type="slidenum">
              <a:rPr lang="en-US" smtClean="0"/>
              <a:pPr/>
              <a:t>21</a:t>
            </a:fld>
            <a:endParaRPr lang="en-US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1" name="TextBox 20">
                <a:extLst>
                  <a:ext uri="{FF2B5EF4-FFF2-40B4-BE49-F238E27FC236}">
                    <a16:creationId xmlns:a16="http://schemas.microsoft.com/office/drawing/2014/main" id="{AFD73026-359C-75DF-FF06-8562EE8D2C49}"/>
                  </a:ext>
                </a:extLst>
              </p:cNvPr>
              <p:cNvSpPr txBox="1"/>
              <p:nvPr/>
            </p:nvSpPr>
            <p:spPr>
              <a:xfrm>
                <a:off x="304797" y="4339473"/>
                <a:ext cx="8534404" cy="2136482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marL="342900" lvl="1" defTabSz="685800">
                  <a:lnSpc>
                    <a:spcPct val="150000"/>
                  </a:lnSpc>
                  <a:spcBef>
                    <a:spcPts val="375"/>
                  </a:spcBef>
                  <a:defRPr/>
                </a:pPr>
                <a:r>
                  <a:rPr kumimoji="0" lang="en-US" sz="16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356B"/>
                    </a:solidFill>
                    <a:effectLst/>
                    <a:uLnTx/>
                    <a:uFillTx/>
                    <a:latin typeface="Helvetica" pitchFamily="2" charset="0"/>
                  </a:rPr>
                  <a:t>Case 2</a:t>
                </a:r>
                <a:r>
                  <a:rPr kumimoji="0" lang="en-US" sz="16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356B"/>
                    </a:solidFill>
                    <a:effectLst/>
                    <a:uLnTx/>
                    <a:uFillTx/>
                    <a:latin typeface="Helvetica" pitchFamily="2" charset="0"/>
                  </a:rPr>
                  <a:t>: Love cheese but don’t hate bad weather as much</a:t>
                </a:r>
              </a:p>
              <a:p>
                <a:pPr marL="685800" marR="0" lvl="1" indent="-228600" algn="l" defTabSz="914400" rtl="0" eaLnBrk="1" fontAlgn="auto" latinLnBrk="0" hangingPunct="1">
                  <a:lnSpc>
                    <a:spcPct val="150000"/>
                  </a:lnSpc>
                  <a:spcBef>
                    <a:spcPts val="500"/>
                  </a:spcBef>
                  <a:spcAft>
                    <a:spcPts val="0"/>
                  </a:spcAft>
                  <a:buClrTx/>
                  <a:buSzTx/>
                  <a:buFont typeface="Arial" panose="020B0604020202020204" pitchFamily="34" charset="0"/>
                  <a:buChar char="•"/>
                  <a:tabLst/>
                  <a:defRPr/>
                </a:pPr>
                <a14:m>
                  <m:oMath xmlns:m="http://schemas.openxmlformats.org/officeDocument/2006/math">
                    <m:sSub>
                      <m:sSubPr>
                        <m:ctrlPr>
                          <a:rPr kumimoji="0" lang="en-US" sz="16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srgbClr val="00356B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kumimoji="0" lang="en-US" sz="16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srgbClr val="00356B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</a:rPr>
                          <m:t>𝑤</m:t>
                        </m:r>
                      </m:e>
                      <m:sub>
                        <m:r>
                          <a:rPr kumimoji="0" lang="en-US" sz="16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srgbClr val="00356B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</m:sSub>
                    <m:r>
                      <a:rPr kumimoji="0" lang="en-US" sz="1600" b="0" i="1" u="none" strike="noStrike" kern="1200" cap="none" spc="0" normalizeH="0" baseline="0" noProof="0" smtClean="0">
                        <a:ln>
                          <a:noFill/>
                        </a:ln>
                        <a:solidFill>
                          <a:srgbClr val="00356B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</a:rPr>
                      <m:t>=6</m:t>
                    </m:r>
                    <m:r>
                      <a:rPr kumimoji="0" lang="en-US" sz="1600" b="0" i="0" u="none" strike="noStrike" kern="1200" cap="none" spc="0" normalizeH="0" baseline="0" noProof="0" smtClean="0">
                        <a:ln>
                          <a:noFill/>
                        </a:ln>
                        <a:solidFill>
                          <a:srgbClr val="00356B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</a:rPr>
                      <m:t>, </m:t>
                    </m:r>
                    <m:sSub>
                      <m:sSubPr>
                        <m:ctrlPr>
                          <a:rPr kumimoji="0" lang="en-US" sz="16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srgbClr val="00356B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kumimoji="0" lang="en-US" sz="16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srgbClr val="00356B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</a:rPr>
                          <m:t>𝑤</m:t>
                        </m:r>
                      </m:e>
                      <m:sub>
                        <m:r>
                          <a:rPr kumimoji="0" lang="en-US" sz="16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srgbClr val="00356B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</a:rPr>
                          <m:t>2</m:t>
                        </m:r>
                      </m:sub>
                    </m:sSub>
                    <m:r>
                      <a:rPr kumimoji="0" lang="en-US" sz="1600" b="0" i="1" u="none" strike="noStrike" kern="1200" cap="none" spc="0" normalizeH="0" baseline="0" noProof="0" smtClean="0">
                        <a:ln>
                          <a:noFill/>
                        </a:ln>
                        <a:solidFill>
                          <a:srgbClr val="00356B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</a:rPr>
                      <m:t>=2</m:t>
                    </m:r>
                    <m:r>
                      <a:rPr kumimoji="0" lang="en-US" sz="1600" b="0" i="0" u="none" strike="noStrike" kern="1200" cap="none" spc="0" normalizeH="0" baseline="0" noProof="0" smtClean="0">
                        <a:ln>
                          <a:noFill/>
                        </a:ln>
                        <a:solidFill>
                          <a:srgbClr val="00356B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</a:rPr>
                      <m:t>,  </m:t>
                    </m:r>
                    <m:sSub>
                      <m:sSubPr>
                        <m:ctrlPr>
                          <a:rPr kumimoji="0" lang="en-US" sz="16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srgbClr val="00356B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kumimoji="0" lang="en-US" sz="16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srgbClr val="00356B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</a:rPr>
                          <m:t>𝑤</m:t>
                        </m:r>
                      </m:e>
                      <m:sub>
                        <m:r>
                          <a:rPr kumimoji="0" lang="en-US" sz="16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srgbClr val="00356B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</a:rPr>
                          <m:t>3</m:t>
                        </m:r>
                      </m:sub>
                    </m:sSub>
                    <m:r>
                      <a:rPr kumimoji="0" lang="en-US" sz="1600" b="0" i="1" u="none" strike="noStrike" kern="1200" cap="none" spc="0" normalizeH="0" baseline="0" noProof="0" smtClean="0">
                        <a:ln>
                          <a:noFill/>
                        </a:ln>
                        <a:solidFill>
                          <a:srgbClr val="00356B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</a:rPr>
                      <m:t>=2</m:t>
                    </m:r>
                  </m:oMath>
                </a14:m>
                <a:endParaRPr kumimoji="0" lang="en-US" sz="1600" b="0" i="0" u="none" strike="noStrike" kern="1200" cap="none" spc="0" normalizeH="0" baseline="0" noProof="0" dirty="0">
                  <a:ln>
                    <a:noFill/>
                  </a:ln>
                  <a:solidFill>
                    <a:srgbClr val="00356B"/>
                  </a:solidFill>
                  <a:effectLst/>
                  <a:uLnTx/>
                  <a:uFillTx/>
                  <a:latin typeface="Helvetica" pitchFamily="2" charset="0"/>
                </a:endParaRPr>
              </a:p>
              <a:p>
                <a:pPr marL="685800" marR="0" lvl="1" indent="-228600" algn="l" defTabSz="914400" rtl="0" eaLnBrk="1" fontAlgn="auto" latinLnBrk="0" hangingPunct="1">
                  <a:lnSpc>
                    <a:spcPct val="150000"/>
                  </a:lnSpc>
                  <a:spcBef>
                    <a:spcPts val="500"/>
                  </a:spcBef>
                  <a:spcAft>
                    <a:spcPts val="0"/>
                  </a:spcAft>
                  <a:buClrTx/>
                  <a:buSzTx/>
                  <a:buFont typeface="Arial" panose="020B0604020202020204" pitchFamily="34" charset="0"/>
                  <a:buChar char="•"/>
                  <a:tabLst/>
                  <a:defRPr/>
                </a:pPr>
                <a:r>
                  <a:rPr kumimoji="0" lang="en-US" sz="16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356B"/>
                    </a:solidFill>
                    <a:effectLst/>
                    <a:uLnTx/>
                    <a:uFillTx/>
                    <a:latin typeface="Helvetica" pitchFamily="2" charset="0"/>
                  </a:rPr>
                  <a:t>Threshold</a:t>
                </a:r>
                <a14:m>
                  <m:oMath xmlns:m="http://schemas.openxmlformats.org/officeDocument/2006/math">
                    <m:r>
                      <a:rPr kumimoji="0" lang="en-US" sz="1600" b="1" i="1" u="none" strike="noStrike" kern="1200" cap="none" spc="0" normalizeH="0" baseline="0" noProof="0" smtClean="0">
                        <a:ln>
                          <a:noFill/>
                        </a:ln>
                        <a:solidFill>
                          <a:srgbClr val="00356B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</a:rPr>
                      <m:t>=</m:t>
                    </m:r>
                    <m:r>
                      <a:rPr kumimoji="0" lang="en-US" sz="1600" b="1" i="1" u="none" strike="noStrike" kern="1200" cap="none" spc="0" normalizeH="0" baseline="0" noProof="0" smtClean="0">
                        <a:ln>
                          <a:noFill/>
                        </a:ln>
                        <a:solidFill>
                          <a:srgbClr val="00356B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</a:rPr>
                      <m:t>𝟑</m:t>
                    </m:r>
                  </m:oMath>
                </a14:m>
                <a:endParaRPr kumimoji="0" lang="en-US" sz="1600" b="1" i="0" u="none" strike="noStrike" kern="1200" cap="none" spc="0" normalizeH="0" baseline="0" noProof="0" dirty="0">
                  <a:ln>
                    <a:noFill/>
                  </a:ln>
                  <a:solidFill>
                    <a:srgbClr val="00356B"/>
                  </a:solidFill>
                  <a:effectLst/>
                  <a:uLnTx/>
                  <a:uFillTx/>
                  <a:latin typeface="Helvetica" pitchFamily="2" charset="0"/>
                </a:endParaRPr>
              </a:p>
              <a:p>
                <a:pPr marL="685800" lvl="1" indent="-228600">
                  <a:lnSpc>
                    <a:spcPct val="15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/>
                </a:pPr>
                <a14:m>
                  <m:oMath xmlns:m="http://schemas.openxmlformats.org/officeDocument/2006/math">
                    <m:nary>
                      <m:naryPr>
                        <m:chr m:val="∑"/>
                        <m:supHide m:val="on"/>
                        <m:ctrlPr>
                          <a:rPr lang="en-US" sz="1600" i="1" smtClean="0">
                            <a:solidFill>
                              <a:srgbClr val="00356B"/>
                            </a:solidFill>
                            <a:latin typeface="Cambria Math" panose="02040503050406030204" pitchFamily="18" charset="0"/>
                          </a:rPr>
                        </m:ctrlPr>
                      </m:naryPr>
                      <m:sub>
                        <m:r>
                          <a:rPr lang="en-US" sz="1600" i="1">
                            <a:solidFill>
                              <a:srgbClr val="00356B"/>
                            </a:solidFill>
                            <a:latin typeface="Cambria Math" panose="02040503050406030204" pitchFamily="18" charset="0"/>
                          </a:rPr>
                          <m:t>𝑗</m:t>
                        </m:r>
                      </m:sub>
                      <m:sup/>
                      <m:e>
                        <m:sSub>
                          <m:sSubPr>
                            <m:ctrlPr>
                              <a:rPr lang="en-US" sz="1600" i="1">
                                <a:solidFill>
                                  <a:srgbClr val="00356B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1600" i="1">
                                <a:solidFill>
                                  <a:srgbClr val="00356B"/>
                                </a:solidFill>
                                <a:latin typeface="Cambria Math" panose="02040503050406030204" pitchFamily="18" charset="0"/>
                              </a:rPr>
                              <m:t>𝑤</m:t>
                            </m:r>
                          </m:e>
                          <m:sub>
                            <m:r>
                              <a:rPr lang="en-US" sz="1600" i="1">
                                <a:solidFill>
                                  <a:srgbClr val="00356B"/>
                                </a:solidFill>
                                <a:latin typeface="Cambria Math" panose="02040503050406030204" pitchFamily="18" charset="0"/>
                              </a:rPr>
                              <m:t>𝑗</m:t>
                            </m:r>
                          </m:sub>
                        </m:sSub>
                        <m:sSub>
                          <m:sSubPr>
                            <m:ctrlPr>
                              <a:rPr lang="en-US" sz="1600" i="1">
                                <a:solidFill>
                                  <a:srgbClr val="00356B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1600" i="1">
                                <a:solidFill>
                                  <a:srgbClr val="00356B"/>
                                </a:solidFill>
                                <a:latin typeface="Cambria Math" panose="02040503050406030204" pitchFamily="18" charset="0"/>
                              </a:rPr>
                              <m:t>𝑥</m:t>
                            </m:r>
                          </m:e>
                          <m:sub>
                            <m:r>
                              <a:rPr lang="en-US" sz="1600" i="1">
                                <a:solidFill>
                                  <a:srgbClr val="00356B"/>
                                </a:solidFill>
                                <a:latin typeface="Cambria Math" panose="02040503050406030204" pitchFamily="18" charset="0"/>
                              </a:rPr>
                              <m:t>𝑗</m:t>
                            </m:r>
                          </m:sub>
                        </m:sSub>
                      </m:e>
                    </m:nary>
                    <m:r>
                      <a:rPr lang="en-US" sz="1600" i="1">
                        <a:solidFill>
                          <a:srgbClr val="00356B"/>
                        </a:solidFill>
                        <a:latin typeface="Cambria Math" panose="02040503050406030204" pitchFamily="18" charset="0"/>
                      </a:rPr>
                      <m:t>&gt;</m:t>
                    </m:r>
                  </m:oMath>
                </a14:m>
                <a:r>
                  <a:rPr lang="en-US" sz="1600" dirty="0">
                    <a:solidFill>
                      <a:srgbClr val="00356B"/>
                    </a:solidFill>
                    <a:latin typeface="Helvetica" pitchFamily="2" charset="0"/>
                  </a:rPr>
                  <a:t> threshold whenever weather is good (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1600" i="1">
                            <a:solidFill>
                              <a:srgbClr val="00356B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1600" i="1">
                            <a:solidFill>
                              <a:srgbClr val="00356B"/>
                            </a:solidFill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  <m:sub>
                        <m:r>
                          <a:rPr lang="en-US" sz="1600" i="1">
                            <a:solidFill>
                              <a:srgbClr val="00356B"/>
                            </a:solidFill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</m:sSub>
                    <m:r>
                      <a:rPr lang="en-US" sz="1600" i="1">
                        <a:solidFill>
                          <a:srgbClr val="00356B"/>
                        </a:solidFill>
                        <a:latin typeface="Cambria Math" panose="02040503050406030204" pitchFamily="18" charset="0"/>
                      </a:rPr>
                      <m:t>=1</m:t>
                    </m:r>
                  </m:oMath>
                </a14:m>
                <a:r>
                  <a:rPr lang="en-US" sz="1600" dirty="0">
                    <a:solidFill>
                      <a:srgbClr val="00356B"/>
                    </a:solidFill>
                    <a:latin typeface="Helvetica" pitchFamily="2" charset="0"/>
                  </a:rPr>
                  <a:t>) </a:t>
                </a:r>
                <a:r>
                  <a:rPr lang="en-US" sz="1600" i="1" dirty="0">
                    <a:solidFill>
                      <a:srgbClr val="00356B"/>
                    </a:solidFill>
                    <a:latin typeface="Helvetica" pitchFamily="2" charset="0"/>
                  </a:rPr>
                  <a:t>or</a:t>
                </a:r>
                <a:r>
                  <a:rPr lang="en-US" sz="1600" dirty="0">
                    <a:solidFill>
                      <a:srgbClr val="00356B"/>
                    </a:solidFill>
                    <a:latin typeface="Helvetica" pitchFamily="2" charset="0"/>
                  </a:rPr>
                  <a:t> friend will go (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1600" i="1">
                            <a:solidFill>
                              <a:srgbClr val="00356B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1600" i="1">
                            <a:solidFill>
                              <a:srgbClr val="00356B"/>
                            </a:solidFill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  <m:sub>
                        <m:r>
                          <a:rPr lang="en-US" sz="1600" i="1">
                            <a:solidFill>
                              <a:srgbClr val="00356B"/>
                            </a:solidFill>
                            <a:latin typeface="Cambria Math" panose="02040503050406030204" pitchFamily="18" charset="0"/>
                          </a:rPr>
                          <m:t>2</m:t>
                        </m:r>
                      </m:sub>
                    </m:sSub>
                    <m:r>
                      <a:rPr lang="en-US" sz="1600" i="1">
                        <a:solidFill>
                          <a:srgbClr val="00356B"/>
                        </a:solidFill>
                        <a:latin typeface="Cambria Math" panose="02040503050406030204" pitchFamily="18" charset="0"/>
                      </a:rPr>
                      <m:t>=1</m:t>
                    </m:r>
                  </m:oMath>
                </a14:m>
                <a:r>
                  <a:rPr lang="en-US" sz="1600" dirty="0">
                    <a:solidFill>
                      <a:srgbClr val="00356B"/>
                    </a:solidFill>
                    <a:latin typeface="Helvetica" pitchFamily="2" charset="0"/>
                  </a:rPr>
                  <a:t>) </a:t>
                </a:r>
                <a:r>
                  <a:rPr lang="en-US" sz="1600" i="1" dirty="0">
                    <a:solidFill>
                      <a:srgbClr val="00356B"/>
                    </a:solidFill>
                    <a:latin typeface="Helvetica" pitchFamily="2" charset="0"/>
                  </a:rPr>
                  <a:t>and</a:t>
                </a:r>
                <a:r>
                  <a:rPr lang="en-US" sz="1600" dirty="0">
                    <a:solidFill>
                      <a:srgbClr val="00356B"/>
                    </a:solidFill>
                    <a:latin typeface="Helvetica" pitchFamily="2" charset="0"/>
                  </a:rPr>
                  <a:t> when the festival is nearby (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1600" i="1">
                            <a:solidFill>
                              <a:srgbClr val="00356B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1600" i="1">
                            <a:solidFill>
                              <a:srgbClr val="00356B"/>
                            </a:solidFill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  <m:sub>
                        <m:r>
                          <a:rPr lang="en-US" sz="1600" i="1">
                            <a:solidFill>
                              <a:srgbClr val="00356B"/>
                            </a:solidFill>
                            <a:latin typeface="Cambria Math" panose="02040503050406030204" pitchFamily="18" charset="0"/>
                          </a:rPr>
                          <m:t>3</m:t>
                        </m:r>
                      </m:sub>
                    </m:sSub>
                    <m:r>
                      <a:rPr lang="en-US" sz="1600" i="1">
                        <a:solidFill>
                          <a:srgbClr val="00356B"/>
                        </a:solidFill>
                        <a:latin typeface="Cambria Math" panose="02040503050406030204" pitchFamily="18" charset="0"/>
                      </a:rPr>
                      <m:t>=1</m:t>
                    </m:r>
                  </m:oMath>
                </a14:m>
                <a:r>
                  <a:rPr lang="en-US" sz="1600" dirty="0">
                    <a:solidFill>
                      <a:srgbClr val="00356B"/>
                    </a:solidFill>
                    <a:latin typeface="Helvetica" pitchFamily="2" charset="0"/>
                  </a:rPr>
                  <a:t>)</a:t>
                </a:r>
                <a:endParaRPr lang="en-US" sz="1600" b="1" dirty="0">
                  <a:solidFill>
                    <a:srgbClr val="00356B"/>
                  </a:solidFill>
                  <a:latin typeface="Helvetica" pitchFamily="2" charset="0"/>
                </a:endParaRPr>
              </a:p>
            </p:txBody>
          </p:sp>
        </mc:Choice>
        <mc:Fallback xmlns="">
          <p:sp>
            <p:nvSpPr>
              <p:cNvPr id="21" name="TextBox 20">
                <a:extLst>
                  <a:ext uri="{FF2B5EF4-FFF2-40B4-BE49-F238E27FC236}">
                    <a16:creationId xmlns:a16="http://schemas.microsoft.com/office/drawing/2014/main" id="{AFD73026-359C-75DF-FF06-8562EE8D2C4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04797" y="4339473"/>
                <a:ext cx="8534404" cy="2136482"/>
              </a:xfrm>
              <a:prstGeom prst="rect">
                <a:avLst/>
              </a:prstGeom>
              <a:blipFill>
                <a:blip r:embed="rId3"/>
                <a:stretch>
                  <a:fillRect b="-1065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1" name="TextBox 30">
            <a:extLst>
              <a:ext uri="{FF2B5EF4-FFF2-40B4-BE49-F238E27FC236}">
                <a16:creationId xmlns:a16="http://schemas.microsoft.com/office/drawing/2014/main" id="{ECC75161-4B9F-FE43-3866-C7EA6D604E2F}"/>
              </a:ext>
            </a:extLst>
          </p:cNvPr>
          <p:cNvSpPr txBox="1"/>
          <p:nvPr/>
        </p:nvSpPr>
        <p:spPr>
          <a:xfrm>
            <a:off x="776739" y="2317007"/>
            <a:ext cx="1190261" cy="369332"/>
          </a:xfrm>
          <a:prstGeom prst="rect">
            <a:avLst/>
          </a:prstGeom>
          <a:noFill/>
          <a:ln w="28575"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altLang="zh-CN" dirty="0"/>
              <a:t>Input</a:t>
            </a:r>
            <a:r>
              <a:rPr lang="zh-CN" altLang="en-US" dirty="0"/>
              <a:t> </a:t>
            </a:r>
            <a:r>
              <a:rPr lang="en-US" altLang="zh-CN" dirty="0"/>
              <a:t>X</a:t>
            </a:r>
            <a:r>
              <a:rPr lang="en-US" altLang="zh-CN" baseline="-25000" dirty="0"/>
              <a:t>1</a:t>
            </a:r>
            <a:endParaRPr lang="en-US" baseline="-25000" dirty="0"/>
          </a:p>
        </p:txBody>
      </p:sp>
      <p:sp>
        <p:nvSpPr>
          <p:cNvPr id="32" name="TextBox 31">
            <a:extLst>
              <a:ext uri="{FF2B5EF4-FFF2-40B4-BE49-F238E27FC236}">
                <a16:creationId xmlns:a16="http://schemas.microsoft.com/office/drawing/2014/main" id="{2859C3FD-D77E-45DE-EEC8-FB1EB78BB7BF}"/>
              </a:ext>
            </a:extLst>
          </p:cNvPr>
          <p:cNvSpPr txBox="1"/>
          <p:nvPr/>
        </p:nvSpPr>
        <p:spPr>
          <a:xfrm>
            <a:off x="776739" y="2919087"/>
            <a:ext cx="1190261" cy="369332"/>
          </a:xfrm>
          <a:prstGeom prst="rect">
            <a:avLst/>
          </a:prstGeom>
          <a:noFill/>
          <a:ln w="28575"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altLang="zh-CN" dirty="0"/>
              <a:t>Input</a:t>
            </a:r>
            <a:r>
              <a:rPr lang="zh-CN" altLang="en-US" dirty="0"/>
              <a:t> </a:t>
            </a:r>
            <a:r>
              <a:rPr lang="en-US" altLang="zh-CN" dirty="0"/>
              <a:t>X</a:t>
            </a:r>
            <a:r>
              <a:rPr lang="en-US" altLang="zh-CN" baseline="-25000" dirty="0"/>
              <a:t>2</a:t>
            </a:r>
            <a:endParaRPr lang="en-US" baseline="-25000" dirty="0"/>
          </a:p>
        </p:txBody>
      </p:sp>
      <p:sp>
        <p:nvSpPr>
          <p:cNvPr id="33" name="TextBox 32">
            <a:extLst>
              <a:ext uri="{FF2B5EF4-FFF2-40B4-BE49-F238E27FC236}">
                <a16:creationId xmlns:a16="http://schemas.microsoft.com/office/drawing/2014/main" id="{D771CF29-2130-43DD-65B3-F8506F6707F3}"/>
              </a:ext>
            </a:extLst>
          </p:cNvPr>
          <p:cNvSpPr txBox="1"/>
          <p:nvPr/>
        </p:nvSpPr>
        <p:spPr>
          <a:xfrm>
            <a:off x="776738" y="3532602"/>
            <a:ext cx="1190261" cy="369332"/>
          </a:xfrm>
          <a:prstGeom prst="rect">
            <a:avLst/>
          </a:prstGeom>
          <a:noFill/>
          <a:ln w="28575"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altLang="zh-CN" dirty="0"/>
              <a:t>Input</a:t>
            </a:r>
            <a:r>
              <a:rPr lang="zh-CN" altLang="en-US" dirty="0"/>
              <a:t> </a:t>
            </a:r>
            <a:r>
              <a:rPr lang="en-US" altLang="zh-CN" dirty="0"/>
              <a:t>X</a:t>
            </a:r>
            <a:r>
              <a:rPr lang="en-US" altLang="zh-CN" baseline="-25000" dirty="0"/>
              <a:t>3</a:t>
            </a:r>
            <a:endParaRPr lang="en-US" baseline="-25000" dirty="0"/>
          </a:p>
        </p:txBody>
      </p:sp>
      <p:sp>
        <p:nvSpPr>
          <p:cNvPr id="46" name="TextBox 45">
            <a:extLst>
              <a:ext uri="{FF2B5EF4-FFF2-40B4-BE49-F238E27FC236}">
                <a16:creationId xmlns:a16="http://schemas.microsoft.com/office/drawing/2014/main" id="{6CC3EEA1-ADBB-E493-551F-9F724DCB775A}"/>
              </a:ext>
            </a:extLst>
          </p:cNvPr>
          <p:cNvSpPr txBox="1"/>
          <p:nvPr/>
        </p:nvSpPr>
        <p:spPr>
          <a:xfrm>
            <a:off x="2145831" y="2111263"/>
            <a:ext cx="1225109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l-GR" altLang="zh-CN" dirty="0"/>
              <a:t>ω</a:t>
            </a:r>
            <a:r>
              <a:rPr lang="en-US" altLang="zh-CN" baseline="-25000" dirty="0"/>
              <a:t>1 </a:t>
            </a:r>
            <a:r>
              <a:rPr lang="en-US" altLang="zh-CN" dirty="0"/>
              <a:t>= 6</a:t>
            </a:r>
            <a:endParaRPr lang="en-US" dirty="0"/>
          </a:p>
        </p:txBody>
      </p:sp>
      <p:sp>
        <p:nvSpPr>
          <p:cNvPr id="47" name="Oval 46">
            <a:extLst>
              <a:ext uri="{FF2B5EF4-FFF2-40B4-BE49-F238E27FC236}">
                <a16:creationId xmlns:a16="http://schemas.microsoft.com/office/drawing/2014/main" id="{908D7840-56EC-77DD-C7EA-EBF74220BD6D}"/>
              </a:ext>
            </a:extLst>
          </p:cNvPr>
          <p:cNvSpPr/>
          <p:nvPr/>
        </p:nvSpPr>
        <p:spPr>
          <a:xfrm>
            <a:off x="3629377" y="2119735"/>
            <a:ext cx="1975555" cy="1975555"/>
          </a:xfrm>
          <a:prstGeom prst="ellipse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dirty="0">
                <a:solidFill>
                  <a:srgbClr val="00356B"/>
                </a:solidFill>
              </a:rPr>
              <a:t>Processor</a:t>
            </a:r>
            <a:endParaRPr lang="en-US" dirty="0">
              <a:solidFill>
                <a:srgbClr val="00356B"/>
              </a:solidFill>
            </a:endParaRPr>
          </a:p>
        </p:txBody>
      </p:sp>
      <p:cxnSp>
        <p:nvCxnSpPr>
          <p:cNvPr id="48" name="Straight Arrow Connector 47">
            <a:extLst>
              <a:ext uri="{FF2B5EF4-FFF2-40B4-BE49-F238E27FC236}">
                <a16:creationId xmlns:a16="http://schemas.microsoft.com/office/drawing/2014/main" id="{3473B5DD-8191-CB94-D524-69CDE4256722}"/>
              </a:ext>
            </a:extLst>
          </p:cNvPr>
          <p:cNvCxnSpPr>
            <a:cxnSpLocks/>
          </p:cNvCxnSpPr>
          <p:nvPr/>
        </p:nvCxnSpPr>
        <p:spPr>
          <a:xfrm>
            <a:off x="5729684" y="3151108"/>
            <a:ext cx="1077518" cy="0"/>
          </a:xfrm>
          <a:prstGeom prst="straightConnector1">
            <a:avLst/>
          </a:prstGeom>
          <a:ln w="5715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0" name="Straight Arrow Connector 49">
            <a:extLst>
              <a:ext uri="{FF2B5EF4-FFF2-40B4-BE49-F238E27FC236}">
                <a16:creationId xmlns:a16="http://schemas.microsoft.com/office/drawing/2014/main" id="{BD824DB9-DA57-1271-930D-E9B8E7B8630D}"/>
              </a:ext>
            </a:extLst>
          </p:cNvPr>
          <p:cNvCxnSpPr>
            <a:cxnSpLocks/>
          </p:cNvCxnSpPr>
          <p:nvPr/>
        </p:nvCxnSpPr>
        <p:spPr>
          <a:xfrm>
            <a:off x="2145831" y="2525154"/>
            <a:ext cx="1225109" cy="0"/>
          </a:xfrm>
          <a:prstGeom prst="straightConnector1">
            <a:avLst/>
          </a:prstGeom>
          <a:ln w="5715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5" name="TextBox 54">
            <a:extLst>
              <a:ext uri="{FF2B5EF4-FFF2-40B4-BE49-F238E27FC236}">
                <a16:creationId xmlns:a16="http://schemas.microsoft.com/office/drawing/2014/main" id="{86D76458-8637-FB3F-5005-39F8B7440824}"/>
              </a:ext>
            </a:extLst>
          </p:cNvPr>
          <p:cNvSpPr txBox="1"/>
          <p:nvPr/>
        </p:nvSpPr>
        <p:spPr>
          <a:xfrm>
            <a:off x="2145831" y="2710343"/>
            <a:ext cx="1225109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l-GR" altLang="zh-CN" dirty="0"/>
              <a:t>ω</a:t>
            </a:r>
            <a:r>
              <a:rPr lang="en-US" altLang="zh-CN" baseline="-25000" dirty="0"/>
              <a:t>2 </a:t>
            </a:r>
            <a:r>
              <a:rPr lang="en-US" altLang="zh-CN" dirty="0"/>
              <a:t>= 2</a:t>
            </a:r>
            <a:endParaRPr lang="en-US" dirty="0"/>
          </a:p>
        </p:txBody>
      </p:sp>
      <p:cxnSp>
        <p:nvCxnSpPr>
          <p:cNvPr id="56" name="Straight Arrow Connector 55">
            <a:extLst>
              <a:ext uri="{FF2B5EF4-FFF2-40B4-BE49-F238E27FC236}">
                <a16:creationId xmlns:a16="http://schemas.microsoft.com/office/drawing/2014/main" id="{2E81B8D3-3C42-B892-F67A-1429A49E5452}"/>
              </a:ext>
            </a:extLst>
          </p:cNvPr>
          <p:cNvCxnSpPr>
            <a:cxnSpLocks/>
          </p:cNvCxnSpPr>
          <p:nvPr/>
        </p:nvCxnSpPr>
        <p:spPr>
          <a:xfrm>
            <a:off x="2145831" y="3124234"/>
            <a:ext cx="1225109" cy="0"/>
          </a:xfrm>
          <a:prstGeom prst="straightConnector1">
            <a:avLst/>
          </a:prstGeom>
          <a:ln w="5715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7" name="TextBox 56">
            <a:extLst>
              <a:ext uri="{FF2B5EF4-FFF2-40B4-BE49-F238E27FC236}">
                <a16:creationId xmlns:a16="http://schemas.microsoft.com/office/drawing/2014/main" id="{A4AEB624-B1EF-6CA5-81D4-6C2BDBC52672}"/>
              </a:ext>
            </a:extLst>
          </p:cNvPr>
          <p:cNvSpPr txBox="1"/>
          <p:nvPr/>
        </p:nvSpPr>
        <p:spPr>
          <a:xfrm>
            <a:off x="2145830" y="3316453"/>
            <a:ext cx="1225109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l-GR" altLang="zh-CN" dirty="0"/>
              <a:t>ω</a:t>
            </a:r>
            <a:r>
              <a:rPr lang="en-US" altLang="zh-CN" baseline="-25000" dirty="0"/>
              <a:t>3 </a:t>
            </a:r>
            <a:r>
              <a:rPr lang="en-US" altLang="zh-CN" dirty="0"/>
              <a:t>= 2</a:t>
            </a:r>
            <a:endParaRPr lang="en-US" dirty="0"/>
          </a:p>
        </p:txBody>
      </p:sp>
      <p:cxnSp>
        <p:nvCxnSpPr>
          <p:cNvPr id="58" name="Straight Arrow Connector 57">
            <a:extLst>
              <a:ext uri="{FF2B5EF4-FFF2-40B4-BE49-F238E27FC236}">
                <a16:creationId xmlns:a16="http://schemas.microsoft.com/office/drawing/2014/main" id="{386A2B94-1406-5630-DFA8-7F092C8EEF69}"/>
              </a:ext>
            </a:extLst>
          </p:cNvPr>
          <p:cNvCxnSpPr>
            <a:cxnSpLocks/>
          </p:cNvCxnSpPr>
          <p:nvPr/>
        </p:nvCxnSpPr>
        <p:spPr>
          <a:xfrm>
            <a:off x="2145830" y="3730344"/>
            <a:ext cx="1225109" cy="0"/>
          </a:xfrm>
          <a:prstGeom prst="straightConnector1">
            <a:avLst/>
          </a:prstGeom>
          <a:ln w="5715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1" name="TextBox 130">
            <a:extLst>
              <a:ext uri="{FF2B5EF4-FFF2-40B4-BE49-F238E27FC236}">
                <a16:creationId xmlns:a16="http://schemas.microsoft.com/office/drawing/2014/main" id="{98F7D0C3-6084-A441-05DA-A57D161EFEB2}"/>
              </a:ext>
            </a:extLst>
          </p:cNvPr>
          <p:cNvSpPr txBox="1"/>
          <p:nvPr/>
        </p:nvSpPr>
        <p:spPr>
          <a:xfrm>
            <a:off x="6914182" y="2956845"/>
            <a:ext cx="1190261" cy="369332"/>
          </a:xfrm>
          <a:prstGeom prst="rect">
            <a:avLst/>
          </a:prstGeom>
          <a:noFill/>
          <a:ln w="28575"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altLang="zh-CN" dirty="0"/>
              <a:t>Output</a:t>
            </a:r>
            <a:r>
              <a:rPr lang="zh-CN" altLang="en-US" dirty="0"/>
              <a:t> </a:t>
            </a:r>
            <a:r>
              <a:rPr lang="en-US" altLang="zh-CN" dirty="0"/>
              <a:t>Y</a:t>
            </a:r>
            <a:endParaRPr lang="en-US" baseline="-25000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TextBox 2">
                <a:extLst>
                  <a:ext uri="{FF2B5EF4-FFF2-40B4-BE49-F238E27FC236}">
                    <a16:creationId xmlns:a16="http://schemas.microsoft.com/office/drawing/2014/main" id="{2DF8A031-3DDF-B444-953A-66DBE1BD8604}"/>
                  </a:ext>
                </a:extLst>
              </p:cNvPr>
              <p:cNvSpPr txBox="1"/>
              <p:nvPr/>
            </p:nvSpPr>
            <p:spPr>
              <a:xfrm>
                <a:off x="3515847" y="3292600"/>
                <a:ext cx="2328683" cy="424668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marR="0" lvl="1" defTabSz="914400" rtl="0" eaLnBrk="1" fontAlgn="auto" latinLnBrk="0" hangingPunct="1">
                  <a:lnSpc>
                    <a:spcPct val="150000"/>
                  </a:lnSpc>
                  <a:spcBef>
                    <a:spcPts val="500"/>
                  </a:spcBef>
                  <a:spcAft>
                    <a:spcPts val="0"/>
                  </a:spcAft>
                  <a:buClrTx/>
                  <a:buSzTx/>
                  <a:tabLst/>
                  <a:defRPr/>
                </a:pPr>
                <a:r>
                  <a:rPr kumimoji="0" lang="en-US" sz="160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356B"/>
                    </a:solidFill>
                    <a:effectLst/>
                    <a:uLnTx/>
                    <a:uFillTx/>
                    <a:latin typeface="Helvetica" pitchFamily="2" charset="0"/>
                  </a:rPr>
                  <a:t>Threshold</a:t>
                </a:r>
                <a14:m>
                  <m:oMath xmlns:m="http://schemas.openxmlformats.org/officeDocument/2006/math">
                    <m:r>
                      <a:rPr kumimoji="0" lang="en-US" sz="1600" b="0" i="1" u="none" strike="noStrike" kern="1200" cap="none" spc="0" normalizeH="0" baseline="0" noProof="0" smtClean="0">
                        <a:ln>
                          <a:noFill/>
                        </a:ln>
                        <a:solidFill>
                          <a:srgbClr val="00356B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</a:rPr>
                      <m:t>=3</m:t>
                    </m:r>
                  </m:oMath>
                </a14:m>
                <a:endParaRPr kumimoji="0" lang="en-US" sz="1600" i="0" u="none" strike="noStrike" kern="1200" cap="none" spc="0" normalizeH="0" baseline="0" noProof="0" dirty="0">
                  <a:ln>
                    <a:noFill/>
                  </a:ln>
                  <a:solidFill>
                    <a:srgbClr val="00356B"/>
                  </a:solidFill>
                  <a:effectLst/>
                  <a:uLnTx/>
                  <a:uFillTx/>
                  <a:latin typeface="Helvetica" pitchFamily="2" charset="0"/>
                </a:endParaRPr>
              </a:p>
            </p:txBody>
          </p:sp>
        </mc:Choice>
        <mc:Fallback xmlns="">
          <p:sp>
            <p:nvSpPr>
              <p:cNvPr id="3" name="TextBox 2">
                <a:extLst>
                  <a:ext uri="{FF2B5EF4-FFF2-40B4-BE49-F238E27FC236}">
                    <a16:creationId xmlns:a16="http://schemas.microsoft.com/office/drawing/2014/main" id="{2DF8A031-3DDF-B444-953A-66DBE1BD860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515847" y="3292600"/>
                <a:ext cx="2328683" cy="424668"/>
              </a:xfrm>
              <a:prstGeom prst="rect">
                <a:avLst/>
              </a:prstGeom>
              <a:blipFill>
                <a:blip r:embed="rId4"/>
                <a:stretch>
                  <a:fillRect b="-1764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Oval 3">
            <a:extLst>
              <a:ext uri="{FF2B5EF4-FFF2-40B4-BE49-F238E27FC236}">
                <a16:creationId xmlns:a16="http://schemas.microsoft.com/office/drawing/2014/main" id="{B5DBD563-F74B-6AFA-CD4F-16D1000A4A5F}"/>
              </a:ext>
            </a:extLst>
          </p:cNvPr>
          <p:cNvSpPr/>
          <p:nvPr/>
        </p:nvSpPr>
        <p:spPr>
          <a:xfrm>
            <a:off x="241450" y="2606954"/>
            <a:ext cx="1190261" cy="380083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dirty="0"/>
              <a:t>Friend?</a:t>
            </a:r>
          </a:p>
        </p:txBody>
      </p:sp>
      <p:sp>
        <p:nvSpPr>
          <p:cNvPr id="5" name="Oval 4">
            <a:extLst>
              <a:ext uri="{FF2B5EF4-FFF2-40B4-BE49-F238E27FC236}">
                <a16:creationId xmlns:a16="http://schemas.microsoft.com/office/drawing/2014/main" id="{38AEF4C8-F1A9-606A-2E7E-161FB1E6CF3F}"/>
              </a:ext>
            </a:extLst>
          </p:cNvPr>
          <p:cNvSpPr/>
          <p:nvPr/>
        </p:nvSpPr>
        <p:spPr>
          <a:xfrm>
            <a:off x="246359" y="3243821"/>
            <a:ext cx="1190261" cy="380083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dirty="0"/>
              <a:t>Far?</a:t>
            </a:r>
          </a:p>
        </p:txBody>
      </p:sp>
      <p:sp>
        <p:nvSpPr>
          <p:cNvPr id="8" name="Oval 7">
            <a:extLst>
              <a:ext uri="{FF2B5EF4-FFF2-40B4-BE49-F238E27FC236}">
                <a16:creationId xmlns:a16="http://schemas.microsoft.com/office/drawing/2014/main" id="{8B2DFAD3-AAB5-C64F-B750-E3EF08B48320}"/>
              </a:ext>
            </a:extLst>
          </p:cNvPr>
          <p:cNvSpPr/>
          <p:nvPr/>
        </p:nvSpPr>
        <p:spPr>
          <a:xfrm>
            <a:off x="241449" y="1944822"/>
            <a:ext cx="1190261" cy="380083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dirty="0"/>
              <a:t>Rainy?</a:t>
            </a:r>
          </a:p>
        </p:txBody>
      </p:sp>
    </p:spTree>
    <p:extLst>
      <p:ext uri="{BB962C8B-B14F-4D97-AF65-F5344CB8AC3E}">
        <p14:creationId xmlns:p14="http://schemas.microsoft.com/office/powerpoint/2010/main" val="179775569"/>
      </p:ext>
    </p:extLst>
  </p:cSld>
  <p:clrMapOvr>
    <a:masterClrMapping/>
  </p:clrMapOvr>
  <p:transition spd="med"/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5" name="Neural Networks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rPr lang="en-US" altLang="zh-CN" dirty="0"/>
              <a:t>1.2 Perceptron</a:t>
            </a:r>
            <a:r>
              <a:rPr lang="zh-CN" altLang="en-US" dirty="0"/>
              <a:t> </a:t>
            </a:r>
            <a:r>
              <a:rPr lang="en-US" altLang="zh-CN" dirty="0"/>
              <a:t>(Rosenblatt,1958) - bias</a:t>
            </a:r>
            <a:endParaRPr dirty="0"/>
          </a:p>
        </p:txBody>
      </p:sp>
      <p:sp>
        <p:nvSpPr>
          <p:cNvPr id="27" name="Slide Number">
            <a:extLst>
              <a:ext uri="{FF2B5EF4-FFF2-40B4-BE49-F238E27FC236}">
                <a16:creationId xmlns:a16="http://schemas.microsoft.com/office/drawing/2014/main" id="{2E0309AA-19D3-3D4A-BF32-8EFF4543C33B}"/>
              </a:ext>
            </a:extLst>
          </p:cNvPr>
          <p:cNvSpPr txBox="1">
            <a:spLocks/>
          </p:cNvSpPr>
          <p:nvPr/>
        </p:nvSpPr>
        <p:spPr>
          <a:xfrm>
            <a:off x="6457950" y="6356351"/>
            <a:ext cx="2057400" cy="365125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900" kern="1200">
                <a:solidFill>
                  <a:schemeClr val="tx1">
                    <a:tint val="75000"/>
                  </a:schemeClr>
                </a:solidFill>
                <a:latin typeface="Helvetica" pitchFamily="2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86CB4B4D-7CA3-9044-876B-883B54F8677D}" type="slidenum">
              <a:rPr lang="en-US" smtClean="0"/>
              <a:pPr/>
              <a:t>22</a:t>
            </a:fld>
            <a:endParaRPr lang="en-US"/>
          </a:p>
        </p:txBody>
      </p:sp>
      <p:sp>
        <p:nvSpPr>
          <p:cNvPr id="2" name="Slide Number">
            <a:extLst>
              <a:ext uri="{FF2B5EF4-FFF2-40B4-BE49-F238E27FC236}">
                <a16:creationId xmlns:a16="http://schemas.microsoft.com/office/drawing/2014/main" id="{9650EDEB-43BC-F3B1-B002-617E9FEBCED4}"/>
              </a:ext>
            </a:extLst>
          </p:cNvPr>
          <p:cNvSpPr txBox="1">
            <a:spLocks/>
          </p:cNvSpPr>
          <p:nvPr/>
        </p:nvSpPr>
        <p:spPr>
          <a:xfrm>
            <a:off x="6457950" y="6356351"/>
            <a:ext cx="2057400" cy="365125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900" kern="1200">
                <a:solidFill>
                  <a:schemeClr val="tx1">
                    <a:tint val="75000"/>
                  </a:schemeClr>
                </a:solidFill>
                <a:latin typeface="Helvetica" pitchFamily="2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86CB4B4D-7CA3-9044-876B-883B54F8677D}" type="slidenum">
              <a:rPr lang="en-US" smtClean="0"/>
              <a:pPr/>
              <a:t>22</a:t>
            </a:fld>
            <a:endParaRPr lang="en-US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5" name="TextBox 24">
                <a:extLst>
                  <a:ext uri="{FF2B5EF4-FFF2-40B4-BE49-F238E27FC236}">
                    <a16:creationId xmlns:a16="http://schemas.microsoft.com/office/drawing/2014/main" id="{A2C1D525-CB35-8587-A42E-F41055D971CD}"/>
                  </a:ext>
                </a:extLst>
              </p:cNvPr>
              <p:cNvSpPr txBox="1"/>
              <p:nvPr/>
            </p:nvSpPr>
            <p:spPr>
              <a:xfrm>
                <a:off x="609596" y="4594829"/>
                <a:ext cx="8534404" cy="2118913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marL="285750" indent="-285750">
                  <a:buFont typeface="Arial" panose="020B0604020202020204" pitchFamily="34" charset="0"/>
                  <a:buChar char="•"/>
                </a:pPr>
                <a:r>
                  <a:rPr lang="en-US" sz="1600" dirty="0">
                    <a:solidFill>
                      <a:srgbClr val="00356B"/>
                    </a:solidFill>
                    <a:latin typeface="Helvetica" pitchFamily="2" charset="0"/>
                  </a:rPr>
                  <a:t>Replace the threshold with perceptron </a:t>
                </a:r>
                <a:r>
                  <a:rPr lang="en-US" sz="1600" i="1" dirty="0">
                    <a:solidFill>
                      <a:srgbClr val="00356B"/>
                    </a:solidFill>
                    <a:latin typeface="Helvetica" pitchFamily="2" charset="0"/>
                  </a:rPr>
                  <a:t>bias</a:t>
                </a:r>
                <a:endParaRPr lang="en-US" sz="1600" dirty="0">
                  <a:solidFill>
                    <a:srgbClr val="00356B"/>
                  </a:solidFill>
                  <a:latin typeface="Helvetica" pitchFamily="2" charset="0"/>
                </a:endParaRPr>
              </a:p>
              <a:p>
                <a:pPr marL="285750" indent="-285750">
                  <a:buFont typeface="Arial" panose="020B0604020202020204" pitchFamily="34" charset="0"/>
                  <a:buChar char="•"/>
                </a:pPr>
                <a:r>
                  <a:rPr lang="en-US" sz="1600" dirty="0">
                    <a:solidFill>
                      <a:srgbClr val="00356B"/>
                    </a:solidFill>
                    <a:latin typeface="Helvetica" pitchFamily="2" charset="0"/>
                  </a:rPr>
                  <a:t>Bias </a:t>
                </a:r>
                <a14:m>
                  <m:oMath xmlns:m="http://schemas.openxmlformats.org/officeDocument/2006/math">
                    <m:r>
                      <a:rPr lang="en-US" sz="1600" b="0" i="1" smtClean="0">
                        <a:solidFill>
                          <a:srgbClr val="00356B"/>
                        </a:solidFill>
                        <a:latin typeface="Cambria Math" panose="02040503050406030204" pitchFamily="18" charset="0"/>
                      </a:rPr>
                      <m:t>𝑏</m:t>
                    </m:r>
                    <m:r>
                      <a:rPr lang="en-US" sz="1600" b="0" i="1" smtClean="0">
                        <a:solidFill>
                          <a:srgbClr val="00356B"/>
                        </a:solidFill>
                        <a:latin typeface="Cambria Math" panose="02040503050406030204" pitchFamily="18" charset="0"/>
                      </a:rPr>
                      <m:t>=−</m:t>
                    </m:r>
                  </m:oMath>
                </a14:m>
                <a:r>
                  <a:rPr lang="en-US" sz="1600" dirty="0">
                    <a:solidFill>
                      <a:srgbClr val="00356B"/>
                    </a:solidFill>
                    <a:latin typeface="Helvetica" pitchFamily="2" charset="0"/>
                  </a:rPr>
                  <a:t>threshold</a:t>
                </a:r>
              </a:p>
              <a:p>
                <a:pPr marL="0" indent="0">
                  <a:buNone/>
                </a:pPr>
                <a:endParaRPr lang="en-US" sz="1600" dirty="0">
                  <a:solidFill>
                    <a:srgbClr val="00356B"/>
                  </a:solidFill>
                  <a:latin typeface="Helvetica" pitchFamily="2" charset="0"/>
                </a:endParaRPr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m:rPr>
                          <m:nor/>
                        </m:rPr>
                        <a:rPr lang="en-US" sz="1600">
                          <a:solidFill>
                            <a:srgbClr val="00356B"/>
                          </a:solidFill>
                          <a:latin typeface="Helvetica" pitchFamily="2" charset="0"/>
                        </a:rPr>
                        <m:t>output</m:t>
                      </m:r>
                      <m:r>
                        <a:rPr lang="en-US" sz="1600" i="1">
                          <a:solidFill>
                            <a:srgbClr val="00356B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d>
                        <m:dPr>
                          <m:begChr m:val="{"/>
                          <m:endChr m:val=""/>
                          <m:ctrlPr>
                            <a:rPr lang="en-US" sz="1600" i="1">
                              <a:solidFill>
                                <a:srgbClr val="00356B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eqArr>
                            <m:eqArrPr>
                              <m:ctrlPr>
                                <a:rPr lang="en-US" sz="1600" i="1">
                                  <a:solidFill>
                                    <a:srgbClr val="00356B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eqArrPr>
                            <m:e>
                              <m:m>
                                <m:mPr>
                                  <m:mcs>
                                    <m:mc>
                                      <m:mcPr>
                                        <m:count m:val="2"/>
                                        <m:mcJc m:val="center"/>
                                      </m:mcPr>
                                    </m:mc>
                                  </m:mcs>
                                  <m:ctrlPr>
                                    <a:rPr lang="en-US" sz="1600" i="1">
                                      <a:solidFill>
                                        <a:srgbClr val="00356B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mPr>
                                <m:mr>
                                  <m:e>
                                    <m:r>
                                      <m:rPr>
                                        <m:brk m:alnAt="7"/>
                                      </m:rPr>
                                      <a:rPr lang="en-US" sz="1600" i="1">
                                        <a:solidFill>
                                          <a:srgbClr val="00356B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0</m:t>
                                    </m:r>
                                  </m:e>
                                  <m:e>
                                    <m:r>
                                      <m:rPr>
                                        <m:nor/>
                                      </m:rPr>
                                      <a:rPr lang="en-US" sz="1600">
                                        <a:solidFill>
                                          <a:srgbClr val="00356B"/>
                                        </a:solidFill>
                                        <a:latin typeface="Helvetica" pitchFamily="2" charset="0"/>
                                      </a:rPr>
                                      <m:t>if</m:t>
                                    </m:r>
                                    <m:r>
                                      <a:rPr lang="en-US" sz="1600" i="1">
                                        <a:solidFill>
                                          <a:srgbClr val="00356B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 </m:t>
                                    </m:r>
                                  </m:e>
                                </m:mr>
                              </m:m>
                              <m:r>
                                <a:rPr lang="en-US" sz="1600" b="0" i="1" smtClean="0">
                                  <a:solidFill>
                                    <a:srgbClr val="00356B"/>
                                  </a:solidFill>
                                  <a:latin typeface="Cambria Math" panose="02040503050406030204" pitchFamily="18" charset="0"/>
                                </a:rPr>
                                <m:t>𝑤</m:t>
                              </m:r>
                              <m:r>
                                <a:rPr lang="en-US" sz="1600" b="0" i="1" smtClean="0">
                                  <a:solidFill>
                                    <a:srgbClr val="00356B"/>
                                  </a:solidFill>
                                  <a:latin typeface="Cambria Math" panose="02040503050406030204" pitchFamily="18" charset="0"/>
                                </a:rPr>
                                <m:t>⋅</m:t>
                              </m:r>
                              <m:r>
                                <a:rPr lang="en-US" sz="1600" b="0" i="1" smtClean="0">
                                  <a:solidFill>
                                    <a:srgbClr val="00356B"/>
                                  </a:solidFill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  <m:r>
                                <a:rPr lang="en-US" sz="1600" b="0" i="1" smtClean="0">
                                  <a:solidFill>
                                    <a:srgbClr val="00356B"/>
                                  </a:solidFill>
                                  <a:latin typeface="Cambria Math" panose="02040503050406030204" pitchFamily="18" charset="0"/>
                                </a:rPr>
                                <m:t>+</m:t>
                              </m:r>
                              <m:r>
                                <a:rPr lang="en-US" sz="1600" b="0" i="1" smtClean="0">
                                  <a:solidFill>
                                    <a:srgbClr val="00356B"/>
                                  </a:solidFill>
                                  <a:latin typeface="Cambria Math" panose="02040503050406030204" pitchFamily="18" charset="0"/>
                                </a:rPr>
                                <m:t>𝑏</m:t>
                              </m:r>
                              <m:r>
                                <a:rPr lang="en-US" sz="1600" i="1">
                                  <a:solidFill>
                                    <a:srgbClr val="00356B"/>
                                  </a:solidFill>
                                  <a:latin typeface="Cambria Math" panose="02040503050406030204" pitchFamily="18" charset="0"/>
                                </a:rPr>
                                <m:t>≤</m:t>
                              </m:r>
                              <m:r>
                                <a:rPr lang="en-US" sz="1600" b="0" i="1" smtClean="0">
                                  <a:solidFill>
                                    <a:srgbClr val="00356B"/>
                                  </a:solidFill>
                                  <a:latin typeface="Cambria Math" panose="02040503050406030204" pitchFamily="18" charset="0"/>
                                </a:rPr>
                                <m:t>0</m:t>
                              </m:r>
                            </m:e>
                            <m:e>
                              <m:m>
                                <m:mPr>
                                  <m:mcs>
                                    <m:mc>
                                      <m:mcPr>
                                        <m:count m:val="2"/>
                                        <m:mcJc m:val="center"/>
                                      </m:mcPr>
                                    </m:mc>
                                  </m:mcs>
                                  <m:ctrlPr>
                                    <a:rPr lang="en-US" sz="1600" i="1">
                                      <a:solidFill>
                                        <a:srgbClr val="00356B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mPr>
                                <m:mr>
                                  <m:e>
                                    <m:r>
                                      <m:rPr>
                                        <m:brk m:alnAt="7"/>
                                      </m:rPr>
                                      <a:rPr lang="en-US" sz="1600" i="1">
                                        <a:solidFill>
                                          <a:srgbClr val="00356B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1</m:t>
                                    </m:r>
                                  </m:e>
                                  <m:e>
                                    <m:r>
                                      <m:rPr>
                                        <m:nor/>
                                      </m:rPr>
                                      <a:rPr lang="en-US" sz="1600" b="0" i="0" smtClean="0">
                                        <a:solidFill>
                                          <a:srgbClr val="00356B"/>
                                        </a:solidFill>
                                        <a:latin typeface="Helvetica" pitchFamily="2" charset="0"/>
                                      </a:rPr>
                                      <m:t>if</m:t>
                                    </m:r>
                                    <m:r>
                                      <m:rPr>
                                        <m:nor/>
                                      </m:rPr>
                                      <a:rPr lang="en-US" sz="1600" b="0" i="0" smtClean="0">
                                        <a:solidFill>
                                          <a:srgbClr val="00356B"/>
                                        </a:solidFill>
                                        <a:latin typeface="Helvetica" pitchFamily="2" charset="0"/>
                                      </a:rPr>
                                      <m:t> </m:t>
                                    </m:r>
                                    <m:r>
                                      <a:rPr lang="en-US" sz="1600" b="0" i="1" smtClean="0">
                                        <a:solidFill>
                                          <a:srgbClr val="00356B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𝑤</m:t>
                                    </m:r>
                                    <m:r>
                                      <a:rPr lang="en-US" sz="1600" b="0" i="1" smtClean="0">
                                        <a:solidFill>
                                          <a:srgbClr val="00356B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⋅</m:t>
                                    </m:r>
                                    <m:r>
                                      <a:rPr lang="en-US" sz="1600" b="0" i="1" smtClean="0">
                                        <a:solidFill>
                                          <a:srgbClr val="00356B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𝑥</m:t>
                                    </m:r>
                                    <m:r>
                                      <a:rPr lang="en-US" sz="1600" b="0" i="1" smtClean="0">
                                        <a:solidFill>
                                          <a:srgbClr val="00356B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+</m:t>
                                    </m:r>
                                    <m:r>
                                      <a:rPr lang="en-US" sz="1600" b="0" i="1" smtClean="0">
                                        <a:solidFill>
                                          <a:srgbClr val="00356B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𝑏</m:t>
                                    </m:r>
                                    <m:r>
                                      <a:rPr lang="en-US" sz="1600" b="0" i="1" smtClean="0">
                                        <a:solidFill>
                                          <a:srgbClr val="00356B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&gt;0</m:t>
                                    </m:r>
                                  </m:e>
                                </m:mr>
                              </m:m>
                            </m:e>
                          </m:eqArr>
                        </m:e>
                      </m:d>
                    </m:oMath>
                  </m:oMathPara>
                </a14:m>
                <a:endParaRPr lang="en-US" sz="1600" dirty="0">
                  <a:solidFill>
                    <a:srgbClr val="00356B"/>
                  </a:solidFill>
                  <a:latin typeface="Helvetica" pitchFamily="2" charset="0"/>
                </a:endParaRPr>
              </a:p>
              <a:p>
                <a:endParaRPr lang="en-US" sz="1600" dirty="0">
                  <a:solidFill>
                    <a:srgbClr val="00356B"/>
                  </a:solidFill>
                  <a:latin typeface="Helvetica" pitchFamily="2" charset="0"/>
                </a:endParaRPr>
              </a:p>
              <a:p>
                <a:pPr marL="285750" indent="-285750">
                  <a:buFont typeface="Arial" panose="020B0604020202020204" pitchFamily="34" charset="0"/>
                  <a:buChar char="•"/>
                </a:pPr>
                <a:r>
                  <a:rPr lang="en-US" sz="1600" dirty="0">
                    <a:solidFill>
                      <a:srgbClr val="00356B"/>
                    </a:solidFill>
                    <a:latin typeface="Helvetica" pitchFamily="2" charset="0"/>
                  </a:rPr>
                  <a:t>Bias is a measure of ease in </a:t>
                </a:r>
                <a:r>
                  <a:rPr lang="en-US" sz="1600" i="1" dirty="0">
                    <a:solidFill>
                      <a:srgbClr val="00356B"/>
                    </a:solidFill>
                    <a:latin typeface="Helvetica" pitchFamily="2" charset="0"/>
                  </a:rPr>
                  <a:t>firing the perceptron</a:t>
                </a:r>
              </a:p>
              <a:p>
                <a:pPr marL="285750" indent="-285750">
                  <a:buFont typeface="Arial" panose="020B0604020202020204" pitchFamily="34" charset="0"/>
                  <a:buChar char="•"/>
                </a:pPr>
                <a:r>
                  <a:rPr lang="en-US" sz="1600" dirty="0">
                    <a:solidFill>
                      <a:srgbClr val="00356B"/>
                    </a:solidFill>
                    <a:latin typeface="Helvetica" pitchFamily="2" charset="0"/>
                  </a:rPr>
                  <a:t>Think of</a:t>
                </a:r>
                <a:r>
                  <a:rPr lang="en-US" sz="1600" i="1" dirty="0">
                    <a:solidFill>
                      <a:srgbClr val="00356B"/>
                    </a:solidFill>
                    <a:latin typeface="Helvetica" pitchFamily="2" charset="0"/>
                  </a:rPr>
                  <a:t> intercept </a:t>
                </a:r>
                <a:r>
                  <a:rPr lang="en-US" sz="1600" dirty="0">
                    <a:solidFill>
                      <a:srgbClr val="00356B"/>
                    </a:solidFill>
                    <a:latin typeface="Helvetica" pitchFamily="2" charset="0"/>
                  </a:rPr>
                  <a:t>in linear model</a:t>
                </a:r>
              </a:p>
            </p:txBody>
          </p:sp>
        </mc:Choice>
        <mc:Fallback xmlns="">
          <p:sp>
            <p:nvSpPr>
              <p:cNvPr id="25" name="TextBox 24">
                <a:extLst>
                  <a:ext uri="{FF2B5EF4-FFF2-40B4-BE49-F238E27FC236}">
                    <a16:creationId xmlns:a16="http://schemas.microsoft.com/office/drawing/2014/main" id="{A2C1D525-CB35-8587-A42E-F41055D971C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09596" y="4594829"/>
                <a:ext cx="8534404" cy="2118913"/>
              </a:xfrm>
              <a:prstGeom prst="rect">
                <a:avLst/>
              </a:prstGeom>
              <a:blipFill>
                <a:blip r:embed="rId3"/>
                <a:stretch>
                  <a:fillRect l="-298" t="-22024" b="-4583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8" name="TextBox 17">
            <a:extLst>
              <a:ext uri="{FF2B5EF4-FFF2-40B4-BE49-F238E27FC236}">
                <a16:creationId xmlns:a16="http://schemas.microsoft.com/office/drawing/2014/main" id="{A0DA173A-8F84-6437-D0C8-5E37EC5C62A5}"/>
              </a:ext>
            </a:extLst>
          </p:cNvPr>
          <p:cNvSpPr txBox="1"/>
          <p:nvPr/>
        </p:nvSpPr>
        <p:spPr>
          <a:xfrm>
            <a:off x="776739" y="2554076"/>
            <a:ext cx="1190261" cy="369332"/>
          </a:xfrm>
          <a:prstGeom prst="rect">
            <a:avLst/>
          </a:prstGeom>
          <a:noFill/>
          <a:ln w="28575"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altLang="zh-CN" dirty="0"/>
              <a:t>Input</a:t>
            </a:r>
            <a:r>
              <a:rPr lang="zh-CN" altLang="en-US" dirty="0"/>
              <a:t> </a:t>
            </a:r>
            <a:r>
              <a:rPr lang="en-US" altLang="zh-CN" dirty="0"/>
              <a:t>X</a:t>
            </a:r>
            <a:r>
              <a:rPr lang="en-US" altLang="zh-CN" baseline="-25000" dirty="0"/>
              <a:t>1</a:t>
            </a:r>
            <a:endParaRPr lang="en-US" baseline="-25000" dirty="0"/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8C5701DC-C84A-0A41-552D-1F7B12AB0E02}"/>
              </a:ext>
            </a:extLst>
          </p:cNvPr>
          <p:cNvSpPr txBox="1"/>
          <p:nvPr/>
        </p:nvSpPr>
        <p:spPr>
          <a:xfrm>
            <a:off x="776739" y="3156156"/>
            <a:ext cx="1190261" cy="369332"/>
          </a:xfrm>
          <a:prstGeom prst="rect">
            <a:avLst/>
          </a:prstGeom>
          <a:noFill/>
          <a:ln w="28575"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altLang="zh-CN" dirty="0"/>
              <a:t>Input</a:t>
            </a:r>
            <a:r>
              <a:rPr lang="zh-CN" altLang="en-US" dirty="0"/>
              <a:t> </a:t>
            </a:r>
            <a:r>
              <a:rPr lang="en-US" altLang="zh-CN" dirty="0"/>
              <a:t>X</a:t>
            </a:r>
            <a:r>
              <a:rPr lang="en-US" altLang="zh-CN" baseline="-25000" dirty="0"/>
              <a:t>2</a:t>
            </a:r>
            <a:endParaRPr lang="en-US" baseline="-25000" dirty="0"/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3AFD5963-3216-F580-93CB-D60D4B82EA7B}"/>
              </a:ext>
            </a:extLst>
          </p:cNvPr>
          <p:cNvSpPr txBox="1"/>
          <p:nvPr/>
        </p:nvSpPr>
        <p:spPr>
          <a:xfrm>
            <a:off x="776739" y="3983567"/>
            <a:ext cx="1190261" cy="369332"/>
          </a:xfrm>
          <a:prstGeom prst="rect">
            <a:avLst/>
          </a:prstGeom>
          <a:noFill/>
          <a:ln w="28575"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altLang="zh-CN" dirty="0"/>
              <a:t>Input</a:t>
            </a:r>
            <a:r>
              <a:rPr lang="zh-CN" altLang="en-US" dirty="0"/>
              <a:t> </a:t>
            </a:r>
            <a:r>
              <a:rPr lang="en-US" altLang="zh-CN" dirty="0" err="1"/>
              <a:t>X</a:t>
            </a:r>
            <a:r>
              <a:rPr lang="en-US" altLang="zh-CN" baseline="-25000" dirty="0" err="1"/>
              <a:t>n</a:t>
            </a:r>
            <a:endParaRPr lang="en-US" baseline="-25000" dirty="0"/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FB0F781C-FC1C-7489-116A-B380DBC3950F}"/>
              </a:ext>
            </a:extLst>
          </p:cNvPr>
          <p:cNvSpPr txBox="1"/>
          <p:nvPr/>
        </p:nvSpPr>
        <p:spPr>
          <a:xfrm>
            <a:off x="1090381" y="1961286"/>
            <a:ext cx="562976" cy="369332"/>
          </a:xfrm>
          <a:prstGeom prst="rect">
            <a:avLst/>
          </a:prstGeom>
          <a:noFill/>
          <a:ln w="28575">
            <a:solidFill>
              <a:schemeClr val="accent1"/>
            </a:solidFill>
          </a:ln>
        </p:spPr>
        <p:txBody>
          <a:bodyPr wrap="none" rtlCol="0">
            <a:spAutoFit/>
          </a:bodyPr>
          <a:lstStyle/>
          <a:p>
            <a:pPr algn="ctr"/>
            <a:r>
              <a:rPr lang="en-US" altLang="zh-CN" dirty="0">
                <a:solidFill>
                  <a:srgbClr val="C00000"/>
                </a:solidFill>
              </a:rPr>
              <a:t>Bias</a:t>
            </a:r>
            <a:endParaRPr lang="en-US" baseline="-25000" dirty="0">
              <a:solidFill>
                <a:srgbClr val="C00000"/>
              </a:solidFill>
            </a:endParaRPr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id="{C1A0F5DD-386E-DB95-3B47-D823A71EDC03}"/>
              </a:ext>
            </a:extLst>
          </p:cNvPr>
          <p:cNvSpPr txBox="1"/>
          <p:nvPr/>
        </p:nvSpPr>
        <p:spPr>
          <a:xfrm>
            <a:off x="776738" y="3518808"/>
            <a:ext cx="470255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zh-CN" b="1" dirty="0"/>
              <a:t>…</a:t>
            </a:r>
            <a:endParaRPr lang="en-US" b="1" dirty="0"/>
          </a:p>
        </p:txBody>
      </p:sp>
      <p:sp>
        <p:nvSpPr>
          <p:cNvPr id="29" name="TextBox 28">
            <a:extLst>
              <a:ext uri="{FF2B5EF4-FFF2-40B4-BE49-F238E27FC236}">
                <a16:creationId xmlns:a16="http://schemas.microsoft.com/office/drawing/2014/main" id="{44D518FC-0B8F-E639-B9DD-3F2B2031DABE}"/>
              </a:ext>
            </a:extLst>
          </p:cNvPr>
          <p:cNvSpPr txBox="1"/>
          <p:nvPr/>
        </p:nvSpPr>
        <p:spPr>
          <a:xfrm>
            <a:off x="2145831" y="2348332"/>
            <a:ext cx="1225109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zh-CN" dirty="0"/>
              <a:t>Weight</a:t>
            </a:r>
            <a:r>
              <a:rPr lang="zh-CN" altLang="en-US" dirty="0"/>
              <a:t> </a:t>
            </a:r>
            <a:r>
              <a:rPr lang="el-GR" altLang="zh-CN" dirty="0"/>
              <a:t>ω</a:t>
            </a:r>
            <a:r>
              <a:rPr lang="en-US" altLang="zh-CN" baseline="-25000" dirty="0"/>
              <a:t>1</a:t>
            </a:r>
            <a:endParaRPr lang="en-US" baseline="-25000" dirty="0"/>
          </a:p>
        </p:txBody>
      </p:sp>
      <p:sp>
        <p:nvSpPr>
          <p:cNvPr id="30" name="Oval 29">
            <a:extLst>
              <a:ext uri="{FF2B5EF4-FFF2-40B4-BE49-F238E27FC236}">
                <a16:creationId xmlns:a16="http://schemas.microsoft.com/office/drawing/2014/main" id="{214A41BE-16BB-1881-42E9-CE3F174DA101}"/>
              </a:ext>
            </a:extLst>
          </p:cNvPr>
          <p:cNvSpPr/>
          <p:nvPr/>
        </p:nvSpPr>
        <p:spPr>
          <a:xfrm>
            <a:off x="3629377" y="2119735"/>
            <a:ext cx="1975555" cy="1975555"/>
          </a:xfrm>
          <a:prstGeom prst="ellipse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dirty="0">
                <a:solidFill>
                  <a:srgbClr val="00356B"/>
                </a:solidFill>
              </a:rPr>
              <a:t>Processor</a:t>
            </a:r>
            <a:endParaRPr lang="en-US" dirty="0">
              <a:solidFill>
                <a:srgbClr val="00356B"/>
              </a:solidFill>
            </a:endParaRPr>
          </a:p>
        </p:txBody>
      </p:sp>
      <p:cxnSp>
        <p:nvCxnSpPr>
          <p:cNvPr id="31" name="Straight Arrow Connector 30">
            <a:extLst>
              <a:ext uri="{FF2B5EF4-FFF2-40B4-BE49-F238E27FC236}">
                <a16:creationId xmlns:a16="http://schemas.microsoft.com/office/drawing/2014/main" id="{E4C0C113-1187-1B6D-AF63-B73B96D6E645}"/>
              </a:ext>
            </a:extLst>
          </p:cNvPr>
          <p:cNvCxnSpPr>
            <a:cxnSpLocks/>
          </p:cNvCxnSpPr>
          <p:nvPr/>
        </p:nvCxnSpPr>
        <p:spPr>
          <a:xfrm>
            <a:off x="5729684" y="3151108"/>
            <a:ext cx="1077518" cy="0"/>
          </a:xfrm>
          <a:prstGeom prst="straightConnector1">
            <a:avLst/>
          </a:prstGeom>
          <a:ln w="5715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2" name="Straight Arrow Connector 31">
            <a:extLst>
              <a:ext uri="{FF2B5EF4-FFF2-40B4-BE49-F238E27FC236}">
                <a16:creationId xmlns:a16="http://schemas.microsoft.com/office/drawing/2014/main" id="{FCA05FFE-2ED9-B9DB-B443-EBD5DBB6CEB1}"/>
              </a:ext>
            </a:extLst>
          </p:cNvPr>
          <p:cNvCxnSpPr>
            <a:cxnSpLocks/>
          </p:cNvCxnSpPr>
          <p:nvPr/>
        </p:nvCxnSpPr>
        <p:spPr>
          <a:xfrm>
            <a:off x="2145831" y="2762223"/>
            <a:ext cx="1225109" cy="0"/>
          </a:xfrm>
          <a:prstGeom prst="straightConnector1">
            <a:avLst/>
          </a:prstGeom>
          <a:ln w="5715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3" name="TextBox 32">
            <a:extLst>
              <a:ext uri="{FF2B5EF4-FFF2-40B4-BE49-F238E27FC236}">
                <a16:creationId xmlns:a16="http://schemas.microsoft.com/office/drawing/2014/main" id="{53B98800-C8EB-7040-B8C5-7A448F72EA72}"/>
              </a:ext>
            </a:extLst>
          </p:cNvPr>
          <p:cNvSpPr txBox="1"/>
          <p:nvPr/>
        </p:nvSpPr>
        <p:spPr>
          <a:xfrm>
            <a:off x="2145831" y="2947412"/>
            <a:ext cx="1225109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zh-CN" dirty="0"/>
              <a:t>Weight</a:t>
            </a:r>
            <a:r>
              <a:rPr lang="zh-CN" altLang="en-US" dirty="0"/>
              <a:t> </a:t>
            </a:r>
            <a:r>
              <a:rPr lang="el-GR" altLang="zh-CN" dirty="0"/>
              <a:t>ω</a:t>
            </a:r>
            <a:r>
              <a:rPr lang="en-US" altLang="zh-CN" baseline="-25000" dirty="0"/>
              <a:t>2</a:t>
            </a:r>
            <a:endParaRPr lang="en-US" baseline="-25000" dirty="0"/>
          </a:p>
        </p:txBody>
      </p:sp>
      <p:cxnSp>
        <p:nvCxnSpPr>
          <p:cNvPr id="34" name="Straight Arrow Connector 33">
            <a:extLst>
              <a:ext uri="{FF2B5EF4-FFF2-40B4-BE49-F238E27FC236}">
                <a16:creationId xmlns:a16="http://schemas.microsoft.com/office/drawing/2014/main" id="{3A877960-959C-0CFE-2F4C-B9415BC05A6A}"/>
              </a:ext>
            </a:extLst>
          </p:cNvPr>
          <p:cNvCxnSpPr>
            <a:cxnSpLocks/>
          </p:cNvCxnSpPr>
          <p:nvPr/>
        </p:nvCxnSpPr>
        <p:spPr>
          <a:xfrm>
            <a:off x="2145831" y="3361303"/>
            <a:ext cx="1225109" cy="0"/>
          </a:xfrm>
          <a:prstGeom prst="straightConnector1">
            <a:avLst/>
          </a:prstGeom>
          <a:ln w="5715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5" name="TextBox 34">
            <a:extLst>
              <a:ext uri="{FF2B5EF4-FFF2-40B4-BE49-F238E27FC236}">
                <a16:creationId xmlns:a16="http://schemas.microsoft.com/office/drawing/2014/main" id="{5E1F151D-4AAE-FD21-98CA-AABD908204B7}"/>
              </a:ext>
            </a:extLst>
          </p:cNvPr>
          <p:cNvSpPr txBox="1"/>
          <p:nvPr/>
        </p:nvSpPr>
        <p:spPr>
          <a:xfrm>
            <a:off x="2145831" y="3767418"/>
            <a:ext cx="1225109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zh-CN" dirty="0"/>
              <a:t>Weight</a:t>
            </a:r>
            <a:r>
              <a:rPr lang="zh-CN" altLang="en-US" dirty="0"/>
              <a:t> </a:t>
            </a:r>
            <a:r>
              <a:rPr lang="el-GR" altLang="zh-CN" dirty="0"/>
              <a:t>ω</a:t>
            </a:r>
            <a:r>
              <a:rPr lang="en-US" altLang="zh-CN" baseline="-25000" dirty="0"/>
              <a:t>n</a:t>
            </a:r>
            <a:endParaRPr lang="en-US" baseline="-25000" dirty="0"/>
          </a:p>
        </p:txBody>
      </p:sp>
      <p:cxnSp>
        <p:nvCxnSpPr>
          <p:cNvPr id="36" name="Straight Arrow Connector 35">
            <a:extLst>
              <a:ext uri="{FF2B5EF4-FFF2-40B4-BE49-F238E27FC236}">
                <a16:creationId xmlns:a16="http://schemas.microsoft.com/office/drawing/2014/main" id="{B2C10709-8810-D054-7BD8-1C682DC59871}"/>
              </a:ext>
            </a:extLst>
          </p:cNvPr>
          <p:cNvCxnSpPr>
            <a:cxnSpLocks/>
          </p:cNvCxnSpPr>
          <p:nvPr/>
        </p:nvCxnSpPr>
        <p:spPr>
          <a:xfrm>
            <a:off x="2145831" y="4181309"/>
            <a:ext cx="1225109" cy="0"/>
          </a:xfrm>
          <a:prstGeom prst="straightConnector1">
            <a:avLst/>
          </a:prstGeom>
          <a:ln w="5715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8" name="Straight Arrow Connector 37">
            <a:extLst>
              <a:ext uri="{FF2B5EF4-FFF2-40B4-BE49-F238E27FC236}">
                <a16:creationId xmlns:a16="http://schemas.microsoft.com/office/drawing/2014/main" id="{AA6B4A2A-62A2-95D9-C91D-B9219B417DA6}"/>
              </a:ext>
            </a:extLst>
          </p:cNvPr>
          <p:cNvCxnSpPr>
            <a:cxnSpLocks/>
          </p:cNvCxnSpPr>
          <p:nvPr/>
        </p:nvCxnSpPr>
        <p:spPr>
          <a:xfrm>
            <a:off x="2145831" y="2163780"/>
            <a:ext cx="1225109" cy="0"/>
          </a:xfrm>
          <a:prstGeom prst="straightConnector1">
            <a:avLst/>
          </a:prstGeom>
          <a:ln w="5715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9" name="TextBox 38">
            <a:extLst>
              <a:ext uri="{FF2B5EF4-FFF2-40B4-BE49-F238E27FC236}">
                <a16:creationId xmlns:a16="http://schemas.microsoft.com/office/drawing/2014/main" id="{5A02CECC-D43E-810C-732F-B834F3675EFE}"/>
              </a:ext>
            </a:extLst>
          </p:cNvPr>
          <p:cNvSpPr txBox="1"/>
          <p:nvPr/>
        </p:nvSpPr>
        <p:spPr>
          <a:xfrm>
            <a:off x="6914182" y="2956845"/>
            <a:ext cx="1190261" cy="369332"/>
          </a:xfrm>
          <a:prstGeom prst="rect">
            <a:avLst/>
          </a:prstGeom>
          <a:noFill/>
          <a:ln w="28575"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altLang="zh-CN" dirty="0"/>
              <a:t>Output</a:t>
            </a:r>
            <a:r>
              <a:rPr lang="zh-CN" altLang="en-US" dirty="0"/>
              <a:t> </a:t>
            </a:r>
            <a:r>
              <a:rPr lang="en-US" altLang="zh-CN" dirty="0"/>
              <a:t>Y</a:t>
            </a:r>
            <a:endParaRPr lang="en-US" baseline="-25000" dirty="0"/>
          </a:p>
        </p:txBody>
      </p:sp>
    </p:spTree>
    <p:extLst>
      <p:ext uri="{BB962C8B-B14F-4D97-AF65-F5344CB8AC3E}">
        <p14:creationId xmlns:p14="http://schemas.microsoft.com/office/powerpoint/2010/main" val="741534640"/>
      </p:ext>
    </p:extLst>
  </p:cSld>
  <p:clrMapOvr>
    <a:masterClrMapping/>
  </p:clrMapOvr>
  <p:transition spd="med"/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5" name="Neural Networks"/>
          <p:cNvSpPr txBox="1">
            <a:spLocks noGrp="1"/>
          </p:cNvSpPr>
          <p:nvPr>
            <p:ph type="title"/>
          </p:nvPr>
        </p:nvSpPr>
        <p:spPr>
          <a:xfrm>
            <a:off x="628648" y="630870"/>
            <a:ext cx="8334729" cy="1009332"/>
          </a:xfrm>
          <a:prstGeom prst="rect">
            <a:avLst/>
          </a:prstGeom>
        </p:spPr>
        <p:txBody>
          <a:bodyPr/>
          <a:lstStyle/>
          <a:p>
            <a:r>
              <a:rPr lang="en-US" altLang="zh-CN" dirty="0"/>
              <a:t>1.2 Perceptron</a:t>
            </a:r>
            <a:r>
              <a:rPr lang="zh-CN" altLang="en-US" dirty="0"/>
              <a:t> </a:t>
            </a:r>
            <a:r>
              <a:rPr lang="en-US" altLang="zh-CN" dirty="0"/>
              <a:t>(Rosenblatt,1958) - training</a:t>
            </a:r>
            <a:endParaRPr dirty="0"/>
          </a:p>
        </p:txBody>
      </p:sp>
      <p:sp>
        <p:nvSpPr>
          <p:cNvPr id="27" name="Slide Number">
            <a:extLst>
              <a:ext uri="{FF2B5EF4-FFF2-40B4-BE49-F238E27FC236}">
                <a16:creationId xmlns:a16="http://schemas.microsoft.com/office/drawing/2014/main" id="{2E0309AA-19D3-3D4A-BF32-8EFF4543C33B}"/>
              </a:ext>
            </a:extLst>
          </p:cNvPr>
          <p:cNvSpPr txBox="1">
            <a:spLocks/>
          </p:cNvSpPr>
          <p:nvPr/>
        </p:nvSpPr>
        <p:spPr>
          <a:xfrm>
            <a:off x="6457950" y="6356351"/>
            <a:ext cx="2057400" cy="365125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900" kern="1200">
                <a:solidFill>
                  <a:schemeClr val="tx1">
                    <a:tint val="75000"/>
                  </a:schemeClr>
                </a:solidFill>
                <a:latin typeface="Helvetica" pitchFamily="2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86CB4B4D-7CA3-9044-876B-883B54F8677D}" type="slidenum">
              <a:rPr lang="en-US" smtClean="0"/>
              <a:pPr/>
              <a:t>23</a:t>
            </a:fld>
            <a:endParaRPr lang="en-US"/>
          </a:p>
        </p:txBody>
      </p:sp>
      <p:sp>
        <p:nvSpPr>
          <p:cNvPr id="2" name="Slide Number">
            <a:extLst>
              <a:ext uri="{FF2B5EF4-FFF2-40B4-BE49-F238E27FC236}">
                <a16:creationId xmlns:a16="http://schemas.microsoft.com/office/drawing/2014/main" id="{9650EDEB-43BC-F3B1-B002-617E9FEBCED4}"/>
              </a:ext>
            </a:extLst>
          </p:cNvPr>
          <p:cNvSpPr txBox="1">
            <a:spLocks/>
          </p:cNvSpPr>
          <p:nvPr/>
        </p:nvSpPr>
        <p:spPr>
          <a:xfrm>
            <a:off x="6457950" y="6356351"/>
            <a:ext cx="2057400" cy="365125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900" kern="1200">
                <a:solidFill>
                  <a:schemeClr val="tx1">
                    <a:tint val="75000"/>
                  </a:schemeClr>
                </a:solidFill>
                <a:latin typeface="Helvetica" pitchFamily="2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86CB4B4D-7CA3-9044-876B-883B54F8677D}" type="slidenum">
              <a:rPr lang="en-US" smtClean="0"/>
              <a:pPr/>
              <a:t>23</a:t>
            </a:fld>
            <a:endParaRPr lang="en-US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5" name="TextBox 24">
                <a:extLst>
                  <a:ext uri="{FF2B5EF4-FFF2-40B4-BE49-F238E27FC236}">
                    <a16:creationId xmlns:a16="http://schemas.microsoft.com/office/drawing/2014/main" id="{A2C1D525-CB35-8587-A42E-F41055D971CD}"/>
                  </a:ext>
                </a:extLst>
              </p:cNvPr>
              <p:cNvSpPr txBox="1"/>
              <p:nvPr/>
            </p:nvSpPr>
            <p:spPr>
              <a:xfrm>
                <a:off x="748321" y="3450765"/>
                <a:ext cx="7018435" cy="3380541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>
                  <a:lnSpc>
                    <a:spcPct val="150000"/>
                  </a:lnSpc>
                </a:pPr>
                <a:r>
                  <a:rPr lang="en-US" sz="1600" dirty="0">
                    <a:solidFill>
                      <a:srgbClr val="00356B"/>
                    </a:solidFill>
                    <a:latin typeface="Helvetica" pitchFamily="2" charset="0"/>
                  </a:rPr>
                  <a:t>1. </a:t>
                </a:r>
                <a:r>
                  <a:rPr lang="en-US" sz="1600" b="1" dirty="0">
                    <a:solidFill>
                      <a:srgbClr val="00356B"/>
                    </a:solidFill>
                    <a:latin typeface="Helvetica" pitchFamily="2" charset="0"/>
                  </a:rPr>
                  <a:t>Initialization</a:t>
                </a:r>
                <a:r>
                  <a:rPr lang="en-US" sz="1600" dirty="0">
                    <a:solidFill>
                      <a:srgbClr val="00356B"/>
                    </a:solidFill>
                    <a:latin typeface="Helvetica" pitchFamily="2" charset="0"/>
                  </a:rPr>
                  <a:t>: start with random weights and bias</a:t>
                </a:r>
              </a:p>
              <a:p>
                <a:pPr>
                  <a:lnSpc>
                    <a:spcPct val="150000"/>
                  </a:lnSpc>
                </a:pPr>
                <a:r>
                  <a:rPr lang="en-US" sz="1600" dirty="0">
                    <a:solidFill>
                      <a:srgbClr val="00356B"/>
                    </a:solidFill>
                    <a:latin typeface="Helvetica" pitchFamily="2" charset="0"/>
                  </a:rPr>
                  <a:t>2. </a:t>
                </a:r>
                <a:r>
                  <a:rPr lang="en-US" sz="1600" b="1" dirty="0">
                    <a:solidFill>
                      <a:srgbClr val="00356B"/>
                    </a:solidFill>
                    <a:latin typeface="Helvetica" pitchFamily="2" charset="0"/>
                  </a:rPr>
                  <a:t>Prediction</a:t>
                </a:r>
                <a:r>
                  <a:rPr lang="en-US" sz="1600" dirty="0">
                    <a:solidFill>
                      <a:srgbClr val="00356B"/>
                    </a:solidFill>
                    <a:latin typeface="Helvetica" pitchFamily="2" charset="0"/>
                  </a:rPr>
                  <a:t>: compute the perceptron output for each input</a:t>
                </a:r>
              </a:p>
              <a:p>
                <a:pPr>
                  <a:lnSpc>
                    <a:spcPct val="150000"/>
                  </a:lnSpc>
                </a:pPr>
                <a:r>
                  <a:rPr lang="en-US" sz="1600" dirty="0">
                    <a:solidFill>
                      <a:srgbClr val="00356B"/>
                    </a:solidFill>
                    <a:latin typeface="Helvetica" pitchFamily="2" charset="0"/>
                  </a:rPr>
                  <a:t>3. </a:t>
                </a:r>
                <a:r>
                  <a:rPr lang="en-US" sz="1600" b="1" dirty="0">
                    <a:solidFill>
                      <a:srgbClr val="00356B"/>
                    </a:solidFill>
                    <a:latin typeface="Helvetica" pitchFamily="2" charset="0"/>
                  </a:rPr>
                  <a:t>Update Rule</a:t>
                </a:r>
                <a:r>
                  <a:rPr lang="en-US" sz="1600" dirty="0">
                    <a:solidFill>
                      <a:srgbClr val="00356B"/>
                    </a:solidFill>
                    <a:latin typeface="Helvetica" pitchFamily="2" charset="0"/>
                  </a:rPr>
                  <a:t>:</a:t>
                </a:r>
              </a:p>
              <a:p>
                <a:pPr>
                  <a:lnSpc>
                    <a:spcPct val="150000"/>
                  </a:lnSpc>
                </a:pPr>
                <a:r>
                  <a:rPr lang="en-US" sz="1600" dirty="0">
                    <a:solidFill>
                      <a:srgbClr val="00356B"/>
                    </a:solidFill>
                    <a:latin typeface="Helvetica" pitchFamily="2" charset="0"/>
                  </a:rPr>
                  <a:t>If the prediction is incorrect </a:t>
                </a:r>
                <a14:m>
                  <m:oMath xmlns:m="http://schemas.openxmlformats.org/officeDocument/2006/math">
                    <m:r>
                      <a:rPr lang="en-US" sz="1600" b="0" i="0" smtClean="0">
                        <a:solidFill>
                          <a:srgbClr val="00356B"/>
                        </a:solidFill>
                        <a:latin typeface="Cambria Math" panose="02040503050406030204" pitchFamily="18" charset="0"/>
                      </a:rPr>
                      <m:t>(</m:t>
                    </m:r>
                    <m:r>
                      <a:rPr lang="en-US" sz="1600" b="0" i="1" smtClean="0">
                        <a:solidFill>
                          <a:srgbClr val="00356B"/>
                        </a:solidFill>
                        <a:latin typeface="Cambria Math" panose="02040503050406030204" pitchFamily="18" charset="0"/>
                      </a:rPr>
                      <m:t>𝑦</m:t>
                    </m:r>
                    <m:r>
                      <a:rPr lang="en-US" sz="1600" b="0" i="1" smtClean="0">
                        <a:solidFill>
                          <a:srgbClr val="00356B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≠</m:t>
                    </m:r>
                    <m:acc>
                      <m:accPr>
                        <m:chr m:val="̂"/>
                        <m:ctrlPr>
                          <a:rPr lang="en-US" sz="1600" b="0" i="1" smtClean="0">
                            <a:solidFill>
                              <a:srgbClr val="00356B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US" sz="1600" b="0" i="1" smtClean="0">
                            <a:solidFill>
                              <a:srgbClr val="00356B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𝑦</m:t>
                        </m:r>
                      </m:e>
                    </m:acc>
                    <m:r>
                      <a:rPr lang="en-US" sz="1600" b="0" i="1" smtClean="0">
                        <a:solidFill>
                          <a:srgbClr val="00356B"/>
                        </a:solidFill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r>
                  <a:rPr lang="en-US" sz="1600" dirty="0">
                    <a:solidFill>
                      <a:srgbClr val="00356B"/>
                    </a:solidFill>
                    <a:latin typeface="Helvetica" pitchFamily="2" charset="0"/>
                  </a:rPr>
                  <a:t>,update the weights and bias:</a:t>
                </a:r>
              </a:p>
              <a:p>
                <a:pPr>
                  <a:lnSpc>
                    <a:spcPct val="150000"/>
                  </a:lnSpc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sz="1600" i="1" smtClean="0">
                              <a:solidFill>
                                <a:srgbClr val="00356B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1600" i="1" smtClean="0">
                              <a:solidFill>
                                <a:srgbClr val="00356B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𝜔</m:t>
                          </m:r>
                        </m:e>
                        <m:sub>
                          <m:r>
                            <a:rPr lang="en-US" sz="1600" b="0" i="1" smtClean="0">
                              <a:solidFill>
                                <a:srgbClr val="00356B"/>
                              </a:solidFill>
                              <a:latin typeface="Cambria Math" panose="02040503050406030204" pitchFamily="18" charset="0"/>
                            </a:rPr>
                            <m:t>𝑖</m:t>
                          </m:r>
                        </m:sub>
                      </m:sSub>
                      <m:r>
                        <a:rPr lang="en-US" sz="1600" i="1" smtClean="0">
                          <a:solidFill>
                            <a:srgbClr val="00356B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←</m:t>
                      </m:r>
                      <m:sSub>
                        <m:sSubPr>
                          <m:ctrlPr>
                            <a:rPr lang="en-US" sz="1600" i="1">
                              <a:solidFill>
                                <a:srgbClr val="00356B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1600" i="1">
                              <a:solidFill>
                                <a:srgbClr val="00356B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𝜔</m:t>
                          </m:r>
                        </m:e>
                        <m:sub>
                          <m:r>
                            <a:rPr lang="en-US" sz="1600" i="1">
                              <a:solidFill>
                                <a:srgbClr val="00356B"/>
                              </a:solidFill>
                              <a:latin typeface="Cambria Math" panose="02040503050406030204" pitchFamily="18" charset="0"/>
                            </a:rPr>
                            <m:t>𝑖</m:t>
                          </m:r>
                        </m:sub>
                      </m:sSub>
                      <m:r>
                        <a:rPr lang="en-US" sz="1600" i="1" smtClean="0">
                          <a:solidFill>
                            <a:srgbClr val="00356B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+</m:t>
                      </m:r>
                      <m:r>
                        <a:rPr lang="en-US" sz="1600" i="1" smtClean="0">
                          <a:solidFill>
                            <a:srgbClr val="00356B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𝜂</m:t>
                      </m:r>
                      <m:d>
                        <m:dPr>
                          <m:ctrlPr>
                            <a:rPr lang="en-US" sz="1600" b="0" i="1" smtClean="0">
                              <a:solidFill>
                                <a:srgbClr val="00356B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1600" b="0" i="1" smtClean="0">
                              <a:solidFill>
                                <a:srgbClr val="00356B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𝑦</m:t>
                          </m:r>
                          <m:r>
                            <a:rPr lang="en-US" sz="1600" b="0" i="1" smtClean="0">
                              <a:solidFill>
                                <a:srgbClr val="00356B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−</m:t>
                          </m:r>
                          <m:acc>
                            <m:accPr>
                              <m:chr m:val="̂"/>
                              <m:ctrlPr>
                                <a:rPr lang="en-US" sz="1600" i="1">
                                  <a:solidFill>
                                    <a:srgbClr val="00356B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accPr>
                            <m:e>
                              <m:r>
                                <a:rPr lang="en-US" sz="1600" i="1">
                                  <a:solidFill>
                                    <a:srgbClr val="00356B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𝑦</m:t>
                              </m:r>
                            </m:e>
                          </m:acc>
                        </m:e>
                      </m:d>
                      <m:sSub>
                        <m:sSubPr>
                          <m:ctrlPr>
                            <a:rPr lang="en-US" sz="1600" b="0" i="1" smtClean="0">
                              <a:solidFill>
                                <a:srgbClr val="00356B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1600" b="0" i="1" smtClean="0">
                              <a:solidFill>
                                <a:srgbClr val="00356B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𝑥</m:t>
                          </m:r>
                        </m:e>
                        <m:sub>
                          <m:r>
                            <a:rPr lang="en-US" sz="1600" b="0" i="1" smtClean="0">
                              <a:solidFill>
                                <a:srgbClr val="00356B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𝑖</m:t>
                          </m:r>
                        </m:sub>
                      </m:sSub>
                    </m:oMath>
                  </m:oMathPara>
                </a14:m>
                <a:endParaRPr lang="en-US" sz="1600" dirty="0">
                  <a:solidFill>
                    <a:srgbClr val="00356B"/>
                  </a:solidFill>
                  <a:latin typeface="Helvetica" pitchFamily="2" charset="0"/>
                </a:endParaRPr>
              </a:p>
              <a:p>
                <a:pPr>
                  <a:lnSpc>
                    <a:spcPct val="150000"/>
                  </a:lnSpc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600" b="0" i="1" smtClean="0">
                          <a:solidFill>
                            <a:srgbClr val="00356B"/>
                          </a:solidFill>
                          <a:latin typeface="Cambria Math" panose="02040503050406030204" pitchFamily="18" charset="0"/>
                        </a:rPr>
                        <m:t>𝑏</m:t>
                      </m:r>
                      <m:r>
                        <a:rPr lang="en-US" sz="1600" i="1">
                          <a:solidFill>
                            <a:srgbClr val="00356B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←</m:t>
                      </m:r>
                      <m:r>
                        <a:rPr lang="en-US" sz="1600" b="0" i="1" smtClean="0">
                          <a:solidFill>
                            <a:srgbClr val="00356B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𝑏</m:t>
                      </m:r>
                      <m:r>
                        <a:rPr lang="en-US" sz="1600" b="0" i="1" smtClean="0">
                          <a:solidFill>
                            <a:srgbClr val="00356B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+ </m:t>
                      </m:r>
                      <m:r>
                        <a:rPr lang="en-US" sz="1600" i="1">
                          <a:solidFill>
                            <a:srgbClr val="00356B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𝜂</m:t>
                      </m:r>
                      <m:d>
                        <m:dPr>
                          <m:ctrlPr>
                            <a:rPr lang="en-US" sz="1600" i="1">
                              <a:solidFill>
                                <a:srgbClr val="00356B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1600" i="1">
                              <a:solidFill>
                                <a:srgbClr val="00356B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𝑦</m:t>
                          </m:r>
                          <m:r>
                            <a:rPr lang="en-US" sz="1600" i="1">
                              <a:solidFill>
                                <a:srgbClr val="00356B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−</m:t>
                          </m:r>
                          <m:acc>
                            <m:accPr>
                              <m:chr m:val="̂"/>
                              <m:ctrlPr>
                                <a:rPr lang="en-US" sz="1600" i="1">
                                  <a:solidFill>
                                    <a:srgbClr val="00356B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accPr>
                            <m:e>
                              <m:r>
                                <a:rPr lang="en-US" sz="1600" i="1">
                                  <a:solidFill>
                                    <a:srgbClr val="00356B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𝑦</m:t>
                              </m:r>
                            </m:e>
                          </m:acc>
                        </m:e>
                      </m:d>
                    </m:oMath>
                  </m:oMathPara>
                </a14:m>
                <a:endParaRPr lang="en-US" sz="1600" dirty="0">
                  <a:solidFill>
                    <a:srgbClr val="00356B"/>
                  </a:solidFill>
                  <a:latin typeface="Helvetica" pitchFamily="2" charset="0"/>
                </a:endParaRPr>
              </a:p>
              <a:p>
                <a:pPr>
                  <a:lnSpc>
                    <a:spcPct val="150000"/>
                  </a:lnSpc>
                </a:pPr>
                <a:r>
                  <a:rPr lang="en-US" sz="1600" dirty="0">
                    <a:solidFill>
                      <a:srgbClr val="00356B"/>
                    </a:solidFill>
                    <a:latin typeface="Helvetica" pitchFamily="2" charset="0"/>
                  </a:rPr>
                  <a:t>Where </a:t>
                </a:r>
                <a14:m>
                  <m:oMath xmlns:m="http://schemas.openxmlformats.org/officeDocument/2006/math">
                    <m:r>
                      <a:rPr lang="en-US" sz="1600" b="0" i="1" smtClean="0">
                        <a:solidFill>
                          <a:srgbClr val="00356B"/>
                        </a:solidFill>
                        <a:latin typeface="Cambria Math" panose="02040503050406030204" pitchFamily="18" charset="0"/>
                      </a:rPr>
                      <m:t>𝑦</m:t>
                    </m:r>
                    <m:r>
                      <a:rPr lang="en-US" sz="1600" b="0" i="1" smtClean="0">
                        <a:solidFill>
                          <a:srgbClr val="00356B"/>
                        </a:solidFill>
                        <a:latin typeface="Cambria Math" panose="02040503050406030204" pitchFamily="18" charset="0"/>
                      </a:rPr>
                      <m:t> </m:t>
                    </m:r>
                  </m:oMath>
                </a14:m>
                <a:r>
                  <a:rPr lang="en-US" sz="1600" dirty="0">
                    <a:solidFill>
                      <a:srgbClr val="00356B"/>
                    </a:solidFill>
                    <a:latin typeface="Helvetica" pitchFamily="2" charset="0"/>
                  </a:rPr>
                  <a:t> - true label; </a:t>
                </a:r>
                <a14:m>
                  <m:oMath xmlns:m="http://schemas.openxmlformats.org/officeDocument/2006/math">
                    <m:acc>
                      <m:accPr>
                        <m:chr m:val="̂"/>
                        <m:ctrlPr>
                          <a:rPr lang="en-US" sz="1600" i="1">
                            <a:solidFill>
                              <a:srgbClr val="00356B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US" sz="1600" i="1">
                            <a:solidFill>
                              <a:srgbClr val="00356B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𝑦</m:t>
                        </m:r>
                      </m:e>
                    </m:acc>
                    <m:r>
                      <a:rPr lang="en-US" sz="1600" i="1">
                        <a:solidFill>
                          <a:srgbClr val="00356B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 </m:t>
                    </m:r>
                  </m:oMath>
                </a14:m>
                <a:r>
                  <a:rPr lang="en-US" sz="1600" dirty="0">
                    <a:solidFill>
                      <a:srgbClr val="00356B"/>
                    </a:solidFill>
                    <a:latin typeface="Helvetica" pitchFamily="2" charset="0"/>
                  </a:rPr>
                  <a:t> - predicted label; </a:t>
                </a:r>
                <a14:m>
                  <m:oMath xmlns:m="http://schemas.openxmlformats.org/officeDocument/2006/math">
                    <m:r>
                      <a:rPr lang="en-US" sz="1600" i="1">
                        <a:solidFill>
                          <a:srgbClr val="00356B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𝜂</m:t>
                    </m:r>
                    <m:r>
                      <a:rPr lang="en-US" sz="1600" i="1">
                        <a:solidFill>
                          <a:srgbClr val="00356B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 </m:t>
                    </m:r>
                  </m:oMath>
                </a14:m>
                <a:r>
                  <a:rPr lang="en-US" sz="1600" dirty="0">
                    <a:solidFill>
                      <a:srgbClr val="00356B"/>
                    </a:solidFill>
                    <a:latin typeface="Helvetica" pitchFamily="2" charset="0"/>
                  </a:rPr>
                  <a:t>- learning rate</a:t>
                </a:r>
              </a:p>
              <a:p>
                <a:pPr>
                  <a:lnSpc>
                    <a:spcPct val="150000"/>
                  </a:lnSpc>
                </a:pPr>
                <a:r>
                  <a:rPr lang="en-US" sz="1600" dirty="0">
                    <a:solidFill>
                      <a:srgbClr val="00356B"/>
                    </a:solidFill>
                    <a:latin typeface="Helvetica" pitchFamily="2" charset="0"/>
                  </a:rPr>
                  <a:t>4. </a:t>
                </a:r>
                <a:r>
                  <a:rPr lang="en-US" sz="1600" b="1" dirty="0">
                    <a:solidFill>
                      <a:srgbClr val="00356B"/>
                    </a:solidFill>
                    <a:latin typeface="Helvetica" pitchFamily="2" charset="0"/>
                  </a:rPr>
                  <a:t>Repeat</a:t>
                </a:r>
                <a:r>
                  <a:rPr lang="en-US" sz="1600" dirty="0">
                    <a:solidFill>
                      <a:srgbClr val="00356B"/>
                    </a:solidFill>
                    <a:latin typeface="Helvetica" pitchFamily="2" charset="0"/>
                  </a:rPr>
                  <a:t>: iterate over the dataset until the perceptron converges (makes no errors) or a maximum number of epochs is reached.</a:t>
                </a:r>
              </a:p>
            </p:txBody>
          </p:sp>
        </mc:Choice>
        <mc:Fallback xmlns="">
          <p:sp>
            <p:nvSpPr>
              <p:cNvPr id="25" name="TextBox 24">
                <a:extLst>
                  <a:ext uri="{FF2B5EF4-FFF2-40B4-BE49-F238E27FC236}">
                    <a16:creationId xmlns:a16="http://schemas.microsoft.com/office/drawing/2014/main" id="{A2C1D525-CB35-8587-A42E-F41055D971C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48321" y="3450765"/>
                <a:ext cx="7018435" cy="3380541"/>
              </a:xfrm>
              <a:prstGeom prst="rect">
                <a:avLst/>
              </a:prstGeom>
              <a:blipFill>
                <a:blip r:embed="rId3"/>
                <a:stretch>
                  <a:fillRect l="-542" b="-74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12" name="Picture 11" descr="A diagram of a process&#10;&#10;Description automatically generated">
            <a:extLst>
              <a:ext uri="{FF2B5EF4-FFF2-40B4-BE49-F238E27FC236}">
                <a16:creationId xmlns:a16="http://schemas.microsoft.com/office/drawing/2014/main" id="{EC9BDEAE-7270-E8F8-F105-E6AD1E180B8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48321" y="1640202"/>
            <a:ext cx="4838700" cy="17670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19451023"/>
      </p:ext>
    </p:extLst>
  </p:cSld>
  <p:clrMapOvr>
    <a:masterClrMapping/>
  </p:clrMapOvr>
  <p:transition spd="med"/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Slide Number">
            <a:extLst>
              <a:ext uri="{FF2B5EF4-FFF2-40B4-BE49-F238E27FC236}">
                <a16:creationId xmlns:a16="http://schemas.microsoft.com/office/drawing/2014/main" id="{2E0309AA-19D3-3D4A-BF32-8EFF4543C33B}"/>
              </a:ext>
            </a:extLst>
          </p:cNvPr>
          <p:cNvSpPr txBox="1">
            <a:spLocks/>
          </p:cNvSpPr>
          <p:nvPr/>
        </p:nvSpPr>
        <p:spPr>
          <a:xfrm>
            <a:off x="6457950" y="6356351"/>
            <a:ext cx="2057400" cy="365125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900" kern="1200">
                <a:solidFill>
                  <a:schemeClr val="tx1">
                    <a:tint val="75000"/>
                  </a:schemeClr>
                </a:solidFill>
                <a:latin typeface="Helvetica" pitchFamily="2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86CB4B4D-7CA3-9044-876B-883B54F8677D}" type="slidenum">
              <a:rPr lang="en-US" smtClean="0"/>
              <a:pPr/>
              <a:t>24</a:t>
            </a:fld>
            <a:endParaRPr lang="en-US"/>
          </a:p>
        </p:txBody>
      </p:sp>
      <p:sp>
        <p:nvSpPr>
          <p:cNvPr id="2" name="Slide Number">
            <a:extLst>
              <a:ext uri="{FF2B5EF4-FFF2-40B4-BE49-F238E27FC236}">
                <a16:creationId xmlns:a16="http://schemas.microsoft.com/office/drawing/2014/main" id="{9650EDEB-43BC-F3B1-B002-617E9FEBCED4}"/>
              </a:ext>
            </a:extLst>
          </p:cNvPr>
          <p:cNvSpPr txBox="1">
            <a:spLocks/>
          </p:cNvSpPr>
          <p:nvPr/>
        </p:nvSpPr>
        <p:spPr>
          <a:xfrm>
            <a:off x="6457950" y="6356351"/>
            <a:ext cx="2057400" cy="365125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900" kern="1200">
                <a:solidFill>
                  <a:schemeClr val="tx1">
                    <a:tint val="75000"/>
                  </a:schemeClr>
                </a:solidFill>
                <a:latin typeface="Helvetica" pitchFamily="2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86CB4B4D-7CA3-9044-876B-883B54F8677D}" type="slidenum">
              <a:rPr lang="en-US" smtClean="0"/>
              <a:pPr/>
              <a:t>24</a:t>
            </a:fld>
            <a:endParaRPr lang="en-US"/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434A6243-CACB-C45C-2375-7EBBD49C5833}"/>
              </a:ext>
            </a:extLst>
          </p:cNvPr>
          <p:cNvSpPr txBox="1"/>
          <p:nvPr/>
        </p:nvSpPr>
        <p:spPr>
          <a:xfrm>
            <a:off x="628647" y="5062580"/>
            <a:ext cx="8334729" cy="79521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1600" dirty="0">
                <a:solidFill>
                  <a:srgbClr val="00356B"/>
                </a:solidFill>
                <a:latin typeface="Helvetica" pitchFamily="2" charset="0"/>
              </a:rPr>
              <a:t>The decision boundary of a single-layer perceptron is a </a:t>
            </a:r>
            <a:r>
              <a:rPr lang="en-US" sz="1600" b="1" dirty="0">
                <a:solidFill>
                  <a:srgbClr val="00356B"/>
                </a:solidFill>
                <a:latin typeface="Helvetica" pitchFamily="2" charset="0"/>
              </a:rPr>
              <a:t>linear hyperplane</a:t>
            </a:r>
            <a:endParaRPr lang="en-US" altLang="zh-CN" sz="1600" b="1" dirty="0">
              <a:solidFill>
                <a:srgbClr val="00356B"/>
              </a:solidFill>
              <a:latin typeface="Helvetica" pitchFamily="2" charset="0"/>
            </a:endParaRP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altLang="zh-CN" sz="1600" dirty="0">
                <a:solidFill>
                  <a:srgbClr val="00356B"/>
                </a:solidFill>
                <a:latin typeface="Helvetica" pitchFamily="2" charset="0"/>
              </a:rPr>
              <a:t>Single-layer </a:t>
            </a:r>
            <a:r>
              <a:rPr lang="en-US" altLang="zh-CN" sz="1600" dirty="0" err="1">
                <a:solidFill>
                  <a:srgbClr val="00356B"/>
                </a:solidFill>
                <a:latin typeface="Helvetica" pitchFamily="2" charset="0"/>
              </a:rPr>
              <a:t>perceptrons</a:t>
            </a:r>
            <a:r>
              <a:rPr lang="en-US" altLang="zh-CN" sz="1600" dirty="0">
                <a:solidFill>
                  <a:srgbClr val="00356B"/>
                </a:solidFill>
                <a:latin typeface="Helvetica" pitchFamily="2" charset="0"/>
              </a:rPr>
              <a:t> are only capable of learning </a:t>
            </a:r>
            <a:r>
              <a:rPr lang="en-US" altLang="zh-CN" sz="1600" b="1" dirty="0">
                <a:solidFill>
                  <a:srgbClr val="00356B"/>
                </a:solidFill>
                <a:latin typeface="Helvetica" pitchFamily="2" charset="0"/>
              </a:rPr>
              <a:t>linearly separable patterns</a:t>
            </a:r>
          </a:p>
        </p:txBody>
      </p:sp>
      <p:pic>
        <p:nvPicPr>
          <p:cNvPr id="12292" name="Picture 4">
            <a:extLst>
              <a:ext uri="{FF2B5EF4-FFF2-40B4-BE49-F238E27FC236}">
                <a16:creationId xmlns:a16="http://schemas.microsoft.com/office/drawing/2014/main" id="{E03AAC5B-D0B7-FF59-F9C9-D14115C869E1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47920"/>
          <a:stretch/>
        </p:blipFill>
        <p:spPr bwMode="auto">
          <a:xfrm>
            <a:off x="780919" y="1640202"/>
            <a:ext cx="2852638" cy="306203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7" name="Picture 4">
            <a:extLst>
              <a:ext uri="{FF2B5EF4-FFF2-40B4-BE49-F238E27FC236}">
                <a16:creationId xmlns:a16="http://schemas.microsoft.com/office/drawing/2014/main" id="{6A6257DF-6660-48AD-213E-D87D014E0D00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0458" t="26655" b="22243"/>
          <a:stretch/>
        </p:blipFill>
        <p:spPr bwMode="auto">
          <a:xfrm>
            <a:off x="4634012" y="1492665"/>
            <a:ext cx="2852638" cy="164491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Neural Networks">
            <a:extLst>
              <a:ext uri="{FF2B5EF4-FFF2-40B4-BE49-F238E27FC236}">
                <a16:creationId xmlns:a16="http://schemas.microsoft.com/office/drawing/2014/main" id="{1EAD02D2-71DA-A0AA-E775-D17B24501F5F}"/>
              </a:ext>
            </a:extLst>
          </p:cNvPr>
          <p:cNvSpPr txBox="1">
            <a:spLocks/>
          </p:cNvSpPr>
          <p:nvPr/>
        </p:nvSpPr>
        <p:spPr>
          <a:xfrm>
            <a:off x="628648" y="630870"/>
            <a:ext cx="8334729" cy="100933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300" kern="1200">
                <a:solidFill>
                  <a:srgbClr val="00356B"/>
                </a:solidFill>
                <a:latin typeface="Helvetica" pitchFamily="2" charset="0"/>
                <a:ea typeface="+mj-ea"/>
                <a:cs typeface="+mj-cs"/>
              </a:defRPr>
            </a:lvl1pPr>
          </a:lstStyle>
          <a:p>
            <a:r>
              <a:rPr lang="en-US" altLang="zh-CN" dirty="0"/>
              <a:t>1.3 The XOR problem</a:t>
            </a:r>
            <a:endParaRPr lang="en-US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08C56C10-BCC2-A736-8A50-9A381BA5E9C9}"/>
              </a:ext>
            </a:extLst>
          </p:cNvPr>
          <p:cNvSpPr txBox="1"/>
          <p:nvPr/>
        </p:nvSpPr>
        <p:spPr>
          <a:xfrm>
            <a:off x="4286874" y="3646259"/>
            <a:ext cx="4572000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600" b="0" i="0" dirty="0">
                <a:solidFill>
                  <a:srgbClr val="00356B"/>
                </a:solidFill>
                <a:effectLst/>
                <a:latin typeface="Helvetica" pitchFamily="2" charset="0"/>
              </a:rPr>
              <a:t>XOR, or exclusive or, is </a:t>
            </a:r>
            <a:r>
              <a:rPr lang="en-US" sz="1600" dirty="0">
                <a:solidFill>
                  <a:srgbClr val="00356B"/>
                </a:solidFill>
                <a:latin typeface="Helvetica" pitchFamily="2" charset="0"/>
              </a:rPr>
              <a:t>a logical operator that compares two inputs and returns true if only one of them is true</a:t>
            </a:r>
            <a:r>
              <a:rPr lang="en-US" sz="1600" b="0" i="0" dirty="0">
                <a:solidFill>
                  <a:srgbClr val="00356B"/>
                </a:solidFill>
                <a:effectLst/>
                <a:latin typeface="Helvetica" pitchFamily="2" charset="0"/>
              </a:rPr>
              <a:t>.</a:t>
            </a:r>
            <a:endParaRPr lang="en-US" sz="1600" dirty="0">
              <a:solidFill>
                <a:srgbClr val="00356B"/>
              </a:solidFill>
              <a:latin typeface="Helvetica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14333318"/>
      </p:ext>
    </p:extLst>
  </p:cSld>
  <p:clrMapOvr>
    <a:masterClrMapping/>
  </p:clrMapOvr>
  <p:transition spd="med"/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Slide Number">
            <a:extLst>
              <a:ext uri="{FF2B5EF4-FFF2-40B4-BE49-F238E27FC236}">
                <a16:creationId xmlns:a16="http://schemas.microsoft.com/office/drawing/2014/main" id="{2E0309AA-19D3-3D4A-BF32-8EFF4543C33B}"/>
              </a:ext>
            </a:extLst>
          </p:cNvPr>
          <p:cNvSpPr txBox="1">
            <a:spLocks/>
          </p:cNvSpPr>
          <p:nvPr/>
        </p:nvSpPr>
        <p:spPr>
          <a:xfrm>
            <a:off x="6457950" y="6356351"/>
            <a:ext cx="2057400" cy="365125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900" kern="1200">
                <a:solidFill>
                  <a:schemeClr val="tx1">
                    <a:tint val="75000"/>
                  </a:schemeClr>
                </a:solidFill>
                <a:latin typeface="Helvetica" pitchFamily="2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86CB4B4D-7CA3-9044-876B-883B54F8677D}" type="slidenum">
              <a:rPr lang="en-US" smtClean="0"/>
              <a:pPr/>
              <a:t>25</a:t>
            </a:fld>
            <a:endParaRPr lang="en-US"/>
          </a:p>
        </p:txBody>
      </p:sp>
      <p:sp>
        <p:nvSpPr>
          <p:cNvPr id="2" name="Slide Number">
            <a:extLst>
              <a:ext uri="{FF2B5EF4-FFF2-40B4-BE49-F238E27FC236}">
                <a16:creationId xmlns:a16="http://schemas.microsoft.com/office/drawing/2014/main" id="{9650EDEB-43BC-F3B1-B002-617E9FEBCED4}"/>
              </a:ext>
            </a:extLst>
          </p:cNvPr>
          <p:cNvSpPr txBox="1">
            <a:spLocks/>
          </p:cNvSpPr>
          <p:nvPr/>
        </p:nvSpPr>
        <p:spPr>
          <a:xfrm>
            <a:off x="6457950" y="6356351"/>
            <a:ext cx="2057400" cy="365125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900" kern="1200">
                <a:solidFill>
                  <a:schemeClr val="tx1">
                    <a:tint val="75000"/>
                  </a:schemeClr>
                </a:solidFill>
                <a:latin typeface="Helvetica" pitchFamily="2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86CB4B4D-7CA3-9044-876B-883B54F8677D}" type="slidenum">
              <a:rPr lang="en-US" smtClean="0"/>
              <a:pPr/>
              <a:t>25</a:t>
            </a:fld>
            <a:endParaRPr lang="en-US"/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434A6243-CACB-C45C-2375-7EBBD49C5833}"/>
              </a:ext>
            </a:extLst>
          </p:cNvPr>
          <p:cNvSpPr txBox="1"/>
          <p:nvPr/>
        </p:nvSpPr>
        <p:spPr>
          <a:xfrm>
            <a:off x="628647" y="5062580"/>
            <a:ext cx="3254731" cy="50930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zh-CN" sz="2000" dirty="0">
                <a:solidFill>
                  <a:srgbClr val="00356B"/>
                </a:solidFill>
                <a:latin typeface="Helvetica" pitchFamily="2" charset="0"/>
              </a:rPr>
              <a:t>How to solve the problem?</a:t>
            </a:r>
          </a:p>
        </p:txBody>
      </p:sp>
      <p:pic>
        <p:nvPicPr>
          <p:cNvPr id="12292" name="Picture 4">
            <a:extLst>
              <a:ext uri="{FF2B5EF4-FFF2-40B4-BE49-F238E27FC236}">
                <a16:creationId xmlns:a16="http://schemas.microsoft.com/office/drawing/2014/main" id="{E03AAC5B-D0B7-FF59-F9C9-D14115C869E1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47920"/>
          <a:stretch/>
        </p:blipFill>
        <p:spPr bwMode="auto">
          <a:xfrm>
            <a:off x="780919" y="1640202"/>
            <a:ext cx="2852638" cy="306203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7" name="Picture 4">
            <a:extLst>
              <a:ext uri="{FF2B5EF4-FFF2-40B4-BE49-F238E27FC236}">
                <a16:creationId xmlns:a16="http://schemas.microsoft.com/office/drawing/2014/main" id="{6A6257DF-6660-48AD-213E-D87D014E0D00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0458" t="26655" b="22243"/>
          <a:stretch/>
        </p:blipFill>
        <p:spPr bwMode="auto">
          <a:xfrm>
            <a:off x="4729235" y="2251587"/>
            <a:ext cx="2852638" cy="164491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Neural Networks">
            <a:extLst>
              <a:ext uri="{FF2B5EF4-FFF2-40B4-BE49-F238E27FC236}">
                <a16:creationId xmlns:a16="http://schemas.microsoft.com/office/drawing/2014/main" id="{1EAD02D2-71DA-A0AA-E775-D17B24501F5F}"/>
              </a:ext>
            </a:extLst>
          </p:cNvPr>
          <p:cNvSpPr txBox="1">
            <a:spLocks/>
          </p:cNvSpPr>
          <p:nvPr/>
        </p:nvSpPr>
        <p:spPr>
          <a:xfrm>
            <a:off x="628648" y="630870"/>
            <a:ext cx="8334729" cy="100933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300" kern="1200">
                <a:solidFill>
                  <a:srgbClr val="00356B"/>
                </a:solidFill>
                <a:latin typeface="Helvetica" pitchFamily="2" charset="0"/>
                <a:ea typeface="+mj-ea"/>
                <a:cs typeface="+mj-cs"/>
              </a:defRPr>
            </a:lvl1pPr>
          </a:lstStyle>
          <a:p>
            <a:r>
              <a:rPr lang="en-US" altLang="zh-CN" dirty="0"/>
              <a:t>1.3 The XOR problem</a:t>
            </a:r>
            <a:endParaRPr lang="en-US" dirty="0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D1801598-9302-21F6-1647-762D7765EFE1}"/>
              </a:ext>
            </a:extLst>
          </p:cNvPr>
          <p:cNvSpPr txBox="1"/>
          <p:nvPr/>
        </p:nvSpPr>
        <p:spPr>
          <a:xfrm>
            <a:off x="4184646" y="5062579"/>
            <a:ext cx="4136394" cy="50930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zh-CN" sz="2000" dirty="0">
                <a:solidFill>
                  <a:srgbClr val="00356B"/>
                </a:solidFill>
                <a:latin typeface="Helvetica" pitchFamily="2" charset="0"/>
              </a:rPr>
              <a:t>Add nonlinearity &amp;</a:t>
            </a:r>
            <a:r>
              <a:rPr lang="zh-CN" altLang="en-US" sz="2000" dirty="0">
                <a:solidFill>
                  <a:srgbClr val="00356B"/>
                </a:solidFill>
                <a:latin typeface="Helvetica" pitchFamily="2" charset="0"/>
              </a:rPr>
              <a:t> </a:t>
            </a:r>
            <a:r>
              <a:rPr lang="en-US" altLang="zh-CN" sz="2000" dirty="0">
                <a:solidFill>
                  <a:srgbClr val="00356B"/>
                </a:solidFill>
                <a:latin typeface="Helvetica" pitchFamily="2" charset="0"/>
              </a:rPr>
              <a:t>Go deeper!</a:t>
            </a:r>
            <a:r>
              <a:rPr lang="zh-CN" altLang="en-US" sz="2000" dirty="0">
                <a:solidFill>
                  <a:srgbClr val="00356B"/>
                </a:solidFill>
                <a:latin typeface="Helvetica" pitchFamily="2" charset="0"/>
              </a:rPr>
              <a:t> </a:t>
            </a:r>
            <a:endParaRPr lang="en-US" altLang="zh-CN" sz="2000" dirty="0">
              <a:solidFill>
                <a:srgbClr val="00356B"/>
              </a:solidFill>
              <a:latin typeface="Helvetica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678043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Slide Number">
            <a:extLst>
              <a:ext uri="{FF2B5EF4-FFF2-40B4-BE49-F238E27FC236}">
                <a16:creationId xmlns:a16="http://schemas.microsoft.com/office/drawing/2014/main" id="{2E0309AA-19D3-3D4A-BF32-8EFF4543C33B}"/>
              </a:ext>
            </a:extLst>
          </p:cNvPr>
          <p:cNvSpPr txBox="1">
            <a:spLocks/>
          </p:cNvSpPr>
          <p:nvPr/>
        </p:nvSpPr>
        <p:spPr>
          <a:xfrm>
            <a:off x="6457950" y="6356351"/>
            <a:ext cx="2057400" cy="365125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900" kern="1200">
                <a:solidFill>
                  <a:schemeClr val="tx1">
                    <a:tint val="75000"/>
                  </a:schemeClr>
                </a:solidFill>
                <a:latin typeface="Helvetica" pitchFamily="2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86CB4B4D-7CA3-9044-876B-883B54F8677D}" type="slidenum">
              <a:rPr lang="en-US" smtClean="0"/>
              <a:pPr/>
              <a:t>26</a:t>
            </a:fld>
            <a:endParaRPr lang="en-US"/>
          </a:p>
        </p:txBody>
      </p:sp>
      <p:sp>
        <p:nvSpPr>
          <p:cNvPr id="8" name="Neural Networks">
            <a:extLst>
              <a:ext uri="{FF2B5EF4-FFF2-40B4-BE49-F238E27FC236}">
                <a16:creationId xmlns:a16="http://schemas.microsoft.com/office/drawing/2014/main" id="{DCBEAC4E-0CE6-E2B7-09F1-2F720236932F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628650" y="2085336"/>
            <a:ext cx="7886700" cy="1009332"/>
          </a:xfrm>
          <a:prstGeom prst="rect">
            <a:avLst/>
          </a:prstGeom>
        </p:spPr>
        <p:txBody>
          <a:bodyPr>
            <a:normAutofit/>
          </a:bodyPr>
          <a:lstStyle/>
          <a:p>
            <a:pPr algn="ctr"/>
            <a:r>
              <a:rPr lang="en-US" altLang="zh-CN" sz="4400" b="1" dirty="0"/>
              <a:t>Multi-Layer Perceptron</a:t>
            </a:r>
            <a:endParaRPr sz="4400" b="1" dirty="0"/>
          </a:p>
        </p:txBody>
      </p:sp>
      <p:pic>
        <p:nvPicPr>
          <p:cNvPr id="9" name="Picture 8" descr="A cat sitting on a table&#13;&#10;&#13;&#10;Description automatically generated">
            <a:extLst>
              <a:ext uri="{FF2B5EF4-FFF2-40B4-BE49-F238E27FC236}">
                <a16:creationId xmlns:a16="http://schemas.microsoft.com/office/drawing/2014/main" id="{93CDA33C-D7FD-AA6D-0177-F13808B377B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881904" y="3094668"/>
            <a:ext cx="5380192" cy="302635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04108400"/>
      </p:ext>
    </p:extLst>
  </p:cSld>
  <p:clrMapOvr>
    <a:masterClrMapping/>
  </p:clrMapOvr>
  <p:transition spd="med"/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5" name="Neural Networks"/>
          <p:cNvSpPr txBox="1">
            <a:spLocks noGrp="1"/>
          </p:cNvSpPr>
          <p:nvPr>
            <p:ph type="title"/>
          </p:nvPr>
        </p:nvSpPr>
        <p:spPr>
          <a:xfrm>
            <a:off x="628648" y="630870"/>
            <a:ext cx="8334729" cy="1009332"/>
          </a:xfrm>
          <a:prstGeom prst="rect">
            <a:avLst/>
          </a:prstGeom>
        </p:spPr>
        <p:txBody>
          <a:bodyPr/>
          <a:lstStyle/>
          <a:p>
            <a:r>
              <a:rPr lang="en-US" altLang="zh-CN" dirty="0"/>
              <a:t>2.1 Modern MLP structure</a:t>
            </a:r>
            <a:endParaRPr dirty="0"/>
          </a:p>
        </p:txBody>
      </p:sp>
      <p:sp>
        <p:nvSpPr>
          <p:cNvPr id="27" name="Slide Number">
            <a:extLst>
              <a:ext uri="{FF2B5EF4-FFF2-40B4-BE49-F238E27FC236}">
                <a16:creationId xmlns:a16="http://schemas.microsoft.com/office/drawing/2014/main" id="{2E0309AA-19D3-3D4A-BF32-8EFF4543C33B}"/>
              </a:ext>
            </a:extLst>
          </p:cNvPr>
          <p:cNvSpPr txBox="1">
            <a:spLocks/>
          </p:cNvSpPr>
          <p:nvPr/>
        </p:nvSpPr>
        <p:spPr>
          <a:xfrm>
            <a:off x="6457950" y="6356351"/>
            <a:ext cx="2057400" cy="365125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900" kern="1200">
                <a:solidFill>
                  <a:schemeClr val="tx1">
                    <a:tint val="75000"/>
                  </a:schemeClr>
                </a:solidFill>
                <a:latin typeface="Helvetica" pitchFamily="2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86CB4B4D-7CA3-9044-876B-883B54F8677D}" type="slidenum">
              <a:rPr lang="en-US" smtClean="0"/>
              <a:pPr/>
              <a:t>27</a:t>
            </a:fld>
            <a:endParaRPr lang="en-US"/>
          </a:p>
        </p:txBody>
      </p:sp>
      <p:sp>
        <p:nvSpPr>
          <p:cNvPr id="2" name="Slide Number">
            <a:extLst>
              <a:ext uri="{FF2B5EF4-FFF2-40B4-BE49-F238E27FC236}">
                <a16:creationId xmlns:a16="http://schemas.microsoft.com/office/drawing/2014/main" id="{9650EDEB-43BC-F3B1-B002-617E9FEBCED4}"/>
              </a:ext>
            </a:extLst>
          </p:cNvPr>
          <p:cNvSpPr txBox="1">
            <a:spLocks/>
          </p:cNvSpPr>
          <p:nvPr/>
        </p:nvSpPr>
        <p:spPr>
          <a:xfrm>
            <a:off x="6457950" y="6356351"/>
            <a:ext cx="2057400" cy="365125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900" kern="1200">
                <a:solidFill>
                  <a:schemeClr val="tx1">
                    <a:tint val="75000"/>
                  </a:schemeClr>
                </a:solidFill>
                <a:latin typeface="Helvetica" pitchFamily="2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86CB4B4D-7CA3-9044-876B-883B54F8677D}" type="slidenum">
              <a:rPr lang="en-US" smtClean="0"/>
              <a:pPr/>
              <a:t>27</a:t>
            </a:fld>
            <a:endParaRPr lang="en-US"/>
          </a:p>
        </p:txBody>
      </p:sp>
      <p:sp>
        <p:nvSpPr>
          <p:cNvPr id="137" name="TextBox 136">
            <a:extLst>
              <a:ext uri="{FF2B5EF4-FFF2-40B4-BE49-F238E27FC236}">
                <a16:creationId xmlns:a16="http://schemas.microsoft.com/office/drawing/2014/main" id="{72E931AF-32C8-8794-BE44-779D7216B0D9}"/>
              </a:ext>
            </a:extLst>
          </p:cNvPr>
          <p:cNvSpPr txBox="1"/>
          <p:nvPr/>
        </p:nvSpPr>
        <p:spPr>
          <a:xfrm>
            <a:off x="4234714" y="1640202"/>
            <a:ext cx="4818975" cy="448853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en-US" sz="1600" dirty="0">
                <a:solidFill>
                  <a:srgbClr val="00356B"/>
                </a:solidFill>
                <a:latin typeface="Helvetica" pitchFamily="2" charset="0"/>
              </a:rPr>
              <a:t>Input Layer:</a:t>
            </a: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1600" dirty="0">
                <a:solidFill>
                  <a:srgbClr val="00356B"/>
                </a:solidFill>
                <a:latin typeface="Helvetica" pitchFamily="2" charset="0"/>
              </a:rPr>
              <a:t>takes raw data as input</a:t>
            </a: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1600" dirty="0">
                <a:solidFill>
                  <a:srgbClr val="00356B"/>
                </a:solidFill>
                <a:latin typeface="Helvetica" pitchFamily="2" charset="0"/>
              </a:rPr>
              <a:t>number of neurons = number of input features</a:t>
            </a:r>
          </a:p>
          <a:p>
            <a:pPr>
              <a:lnSpc>
                <a:spcPct val="150000"/>
              </a:lnSpc>
            </a:pPr>
            <a:endParaRPr lang="en-US" sz="1600" dirty="0">
              <a:solidFill>
                <a:srgbClr val="00356B"/>
              </a:solidFill>
              <a:latin typeface="Helvetica" pitchFamily="2" charset="0"/>
            </a:endParaRPr>
          </a:p>
          <a:p>
            <a:pPr>
              <a:lnSpc>
                <a:spcPct val="150000"/>
              </a:lnSpc>
            </a:pPr>
            <a:r>
              <a:rPr lang="en-US" sz="1600" dirty="0">
                <a:solidFill>
                  <a:srgbClr val="00356B"/>
                </a:solidFill>
                <a:latin typeface="Helvetica" pitchFamily="2" charset="0"/>
              </a:rPr>
              <a:t>Hidden layers:</a:t>
            </a: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1600" dirty="0">
                <a:solidFill>
                  <a:srgbClr val="00356B"/>
                </a:solidFill>
                <a:latin typeface="Helvetica" pitchFamily="2" charset="0"/>
              </a:rPr>
              <a:t>extract features using weighted connections</a:t>
            </a: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1600" dirty="0">
                <a:solidFill>
                  <a:srgbClr val="00356B"/>
                </a:solidFill>
                <a:latin typeface="Helvetica" pitchFamily="2" charset="0"/>
              </a:rPr>
              <a:t>use activation functions (e.g., sigmoid, </a:t>
            </a:r>
            <a:r>
              <a:rPr lang="en-US" sz="1600" dirty="0" err="1">
                <a:solidFill>
                  <a:srgbClr val="00356B"/>
                </a:solidFill>
                <a:latin typeface="Helvetica" pitchFamily="2" charset="0"/>
              </a:rPr>
              <a:t>ReLU</a:t>
            </a:r>
            <a:r>
              <a:rPr lang="en-US" sz="1600" dirty="0">
                <a:solidFill>
                  <a:srgbClr val="00356B"/>
                </a:solidFill>
                <a:latin typeface="Helvetica" pitchFamily="2" charset="0"/>
              </a:rPr>
              <a:t>)</a:t>
            </a:r>
          </a:p>
          <a:p>
            <a:pPr>
              <a:lnSpc>
                <a:spcPct val="150000"/>
              </a:lnSpc>
            </a:pPr>
            <a:endParaRPr lang="en-US" sz="1600" dirty="0">
              <a:solidFill>
                <a:srgbClr val="00356B"/>
              </a:solidFill>
              <a:latin typeface="Helvetica" pitchFamily="2" charset="0"/>
            </a:endParaRPr>
          </a:p>
          <a:p>
            <a:pPr>
              <a:lnSpc>
                <a:spcPct val="150000"/>
              </a:lnSpc>
            </a:pPr>
            <a:r>
              <a:rPr lang="en-US" sz="1600" dirty="0">
                <a:solidFill>
                  <a:srgbClr val="00356B"/>
                </a:solidFill>
                <a:latin typeface="Helvetica" pitchFamily="2" charset="0"/>
              </a:rPr>
              <a:t>Output layer:</a:t>
            </a: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1600" dirty="0">
                <a:solidFill>
                  <a:srgbClr val="00356B"/>
                </a:solidFill>
                <a:latin typeface="Helvetica" pitchFamily="2" charset="0"/>
              </a:rPr>
              <a:t>produces predictions</a:t>
            </a: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1600" dirty="0">
                <a:solidFill>
                  <a:srgbClr val="00356B"/>
                </a:solidFill>
                <a:latin typeface="Helvetica" pitchFamily="2" charset="0"/>
              </a:rPr>
              <a:t>number of neurons = number of output classes</a:t>
            </a: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1600" dirty="0">
                <a:solidFill>
                  <a:srgbClr val="00356B"/>
                </a:solidFill>
                <a:latin typeface="Helvetica" pitchFamily="2" charset="0"/>
              </a:rPr>
              <a:t>(e.g., 1 for regression, n for classification)</a:t>
            </a:r>
          </a:p>
        </p:txBody>
      </p:sp>
      <p:pic>
        <p:nvPicPr>
          <p:cNvPr id="140" name="Picture 139" descr="A diagram of a network&#10;&#10;Description automatically generated">
            <a:extLst>
              <a:ext uri="{FF2B5EF4-FFF2-40B4-BE49-F238E27FC236}">
                <a16:creationId xmlns:a16="http://schemas.microsoft.com/office/drawing/2014/main" id="{ADA677D0-05B6-9342-45AB-5885D08C9C6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2430157"/>
            <a:ext cx="4234714" cy="2539294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366003A3-5510-D13F-1CC4-BD959A5E89A7}"/>
              </a:ext>
            </a:extLst>
          </p:cNvPr>
          <p:cNvSpPr txBox="1"/>
          <p:nvPr/>
        </p:nvSpPr>
        <p:spPr>
          <a:xfrm>
            <a:off x="400051" y="6339049"/>
            <a:ext cx="45720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dirty="0"/>
              <a:t>https://</a:t>
            </a:r>
            <a:r>
              <a:rPr lang="en-US" dirty="0" err="1"/>
              <a:t>playground.tensorflow.org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01638027"/>
      </p:ext>
    </p:extLst>
  </p:cSld>
  <p:clrMapOvr>
    <a:masterClrMapping/>
  </p:clrMapOvr>
  <p:transition spd="med"/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5" name="Neural Networks"/>
          <p:cNvSpPr txBox="1">
            <a:spLocks noGrp="1"/>
          </p:cNvSpPr>
          <p:nvPr>
            <p:ph type="title"/>
          </p:nvPr>
        </p:nvSpPr>
        <p:spPr>
          <a:xfrm>
            <a:off x="628648" y="630870"/>
            <a:ext cx="8334729" cy="1009332"/>
          </a:xfrm>
          <a:prstGeom prst="rect">
            <a:avLst/>
          </a:prstGeom>
        </p:spPr>
        <p:txBody>
          <a:bodyPr/>
          <a:lstStyle/>
          <a:p>
            <a:r>
              <a:rPr lang="en-US" altLang="zh-CN" dirty="0"/>
              <a:t>2.2 Backward propagation</a:t>
            </a:r>
            <a:endParaRPr dirty="0"/>
          </a:p>
        </p:txBody>
      </p:sp>
      <p:sp>
        <p:nvSpPr>
          <p:cNvPr id="27" name="Slide Number">
            <a:extLst>
              <a:ext uri="{FF2B5EF4-FFF2-40B4-BE49-F238E27FC236}">
                <a16:creationId xmlns:a16="http://schemas.microsoft.com/office/drawing/2014/main" id="{2E0309AA-19D3-3D4A-BF32-8EFF4543C33B}"/>
              </a:ext>
            </a:extLst>
          </p:cNvPr>
          <p:cNvSpPr txBox="1">
            <a:spLocks/>
          </p:cNvSpPr>
          <p:nvPr/>
        </p:nvSpPr>
        <p:spPr>
          <a:xfrm>
            <a:off x="6457950" y="6356351"/>
            <a:ext cx="2057400" cy="365125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900" kern="1200">
                <a:solidFill>
                  <a:schemeClr val="tx1">
                    <a:tint val="75000"/>
                  </a:schemeClr>
                </a:solidFill>
                <a:latin typeface="Helvetica" pitchFamily="2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86CB4B4D-7CA3-9044-876B-883B54F8677D}" type="slidenum">
              <a:rPr lang="en-US" smtClean="0"/>
              <a:pPr/>
              <a:t>28</a:t>
            </a:fld>
            <a:endParaRPr lang="en-US"/>
          </a:p>
        </p:txBody>
      </p:sp>
      <p:sp>
        <p:nvSpPr>
          <p:cNvPr id="2" name="Slide Number">
            <a:extLst>
              <a:ext uri="{FF2B5EF4-FFF2-40B4-BE49-F238E27FC236}">
                <a16:creationId xmlns:a16="http://schemas.microsoft.com/office/drawing/2014/main" id="{9650EDEB-43BC-F3B1-B002-617E9FEBCED4}"/>
              </a:ext>
            </a:extLst>
          </p:cNvPr>
          <p:cNvSpPr txBox="1">
            <a:spLocks/>
          </p:cNvSpPr>
          <p:nvPr/>
        </p:nvSpPr>
        <p:spPr>
          <a:xfrm>
            <a:off x="6457950" y="6356351"/>
            <a:ext cx="2057400" cy="365125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900" kern="1200">
                <a:solidFill>
                  <a:schemeClr val="tx1">
                    <a:tint val="75000"/>
                  </a:schemeClr>
                </a:solidFill>
                <a:latin typeface="Helvetica" pitchFamily="2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86CB4B4D-7CA3-9044-876B-883B54F8677D}" type="slidenum">
              <a:rPr lang="en-US" smtClean="0"/>
              <a:pPr/>
              <a:t>28</a:t>
            </a:fld>
            <a:endParaRPr lang="en-US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806D0EB6-72F2-5796-2911-4298D6D051BA}"/>
              </a:ext>
            </a:extLst>
          </p:cNvPr>
          <p:cNvSpPr txBox="1"/>
          <p:nvPr/>
        </p:nvSpPr>
        <p:spPr>
          <a:xfrm>
            <a:off x="538337" y="3340935"/>
            <a:ext cx="7886702" cy="33805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en-US" sz="1600" dirty="0">
                <a:solidFill>
                  <a:srgbClr val="00356B"/>
                </a:solidFill>
                <a:latin typeface="Helvetica" pitchFamily="2" charset="0"/>
              </a:rPr>
              <a:t>Purpose:</a:t>
            </a: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1600" dirty="0">
                <a:solidFill>
                  <a:srgbClr val="00356B"/>
                </a:solidFill>
                <a:latin typeface="Helvetica" pitchFamily="2" charset="0"/>
              </a:rPr>
              <a:t>Minimizes the error by adjusting weights</a:t>
            </a: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1600" dirty="0">
                <a:solidFill>
                  <a:srgbClr val="00356B"/>
                </a:solidFill>
                <a:latin typeface="Helvetica" pitchFamily="2" charset="0"/>
              </a:rPr>
              <a:t>Efficiently computes gradients using the </a:t>
            </a:r>
            <a:r>
              <a:rPr lang="en-US" sz="1600" b="1" dirty="0">
                <a:solidFill>
                  <a:srgbClr val="00356B"/>
                </a:solidFill>
                <a:latin typeface="Helvetica" pitchFamily="2" charset="0"/>
              </a:rPr>
              <a:t>chain rule</a:t>
            </a:r>
          </a:p>
          <a:p>
            <a:pPr>
              <a:lnSpc>
                <a:spcPct val="150000"/>
              </a:lnSpc>
            </a:pPr>
            <a:endParaRPr lang="en-US" sz="1600" dirty="0">
              <a:solidFill>
                <a:srgbClr val="00356B"/>
              </a:solidFill>
              <a:latin typeface="Helvetica" pitchFamily="2" charset="0"/>
            </a:endParaRPr>
          </a:p>
          <a:p>
            <a:pPr>
              <a:lnSpc>
                <a:spcPct val="150000"/>
              </a:lnSpc>
            </a:pPr>
            <a:r>
              <a:rPr lang="en-US" sz="1600" dirty="0">
                <a:solidFill>
                  <a:srgbClr val="00356B"/>
                </a:solidFill>
                <a:latin typeface="Helvetica" pitchFamily="2" charset="0"/>
              </a:rPr>
              <a:t>Process:</a:t>
            </a:r>
          </a:p>
          <a:p>
            <a:pPr>
              <a:lnSpc>
                <a:spcPct val="150000"/>
              </a:lnSpc>
            </a:pPr>
            <a:r>
              <a:rPr lang="en-US" sz="1600" dirty="0">
                <a:solidFill>
                  <a:srgbClr val="00356B"/>
                </a:solidFill>
                <a:latin typeface="Helvetica" pitchFamily="2" charset="0"/>
              </a:rPr>
              <a:t>  1. </a:t>
            </a:r>
            <a:r>
              <a:rPr lang="en-US" sz="1600" b="1" dirty="0">
                <a:solidFill>
                  <a:srgbClr val="00356B"/>
                </a:solidFill>
                <a:latin typeface="Helvetica" pitchFamily="2" charset="0"/>
              </a:rPr>
              <a:t>Forward Propagation</a:t>
            </a:r>
            <a:r>
              <a:rPr lang="en-US" sz="1600" dirty="0">
                <a:solidFill>
                  <a:srgbClr val="00356B"/>
                </a:solidFill>
                <a:latin typeface="Helvetica" pitchFamily="2" charset="0"/>
              </a:rPr>
              <a:t>: Compute predictions.</a:t>
            </a:r>
          </a:p>
          <a:p>
            <a:pPr>
              <a:lnSpc>
                <a:spcPct val="150000"/>
              </a:lnSpc>
            </a:pPr>
            <a:r>
              <a:rPr lang="en-US" sz="1600" dirty="0">
                <a:solidFill>
                  <a:srgbClr val="00356B"/>
                </a:solidFill>
                <a:latin typeface="Helvetica" pitchFamily="2" charset="0"/>
              </a:rPr>
              <a:t>  2. </a:t>
            </a:r>
            <a:r>
              <a:rPr lang="en-US" sz="1600" b="1" dirty="0">
                <a:solidFill>
                  <a:srgbClr val="00356B"/>
                </a:solidFill>
                <a:latin typeface="Helvetica" pitchFamily="2" charset="0"/>
              </a:rPr>
              <a:t>Error/Loss Calculation</a:t>
            </a:r>
            <a:r>
              <a:rPr lang="en-US" sz="1600" dirty="0">
                <a:solidFill>
                  <a:srgbClr val="00356B"/>
                </a:solidFill>
                <a:latin typeface="Helvetica" pitchFamily="2" charset="0"/>
              </a:rPr>
              <a:t>: Compare predictions to the true labels.</a:t>
            </a:r>
          </a:p>
          <a:p>
            <a:pPr>
              <a:lnSpc>
                <a:spcPct val="150000"/>
              </a:lnSpc>
            </a:pPr>
            <a:r>
              <a:rPr lang="en-US" sz="1600" dirty="0">
                <a:solidFill>
                  <a:srgbClr val="00356B"/>
                </a:solidFill>
                <a:latin typeface="Helvetica" pitchFamily="2" charset="0"/>
              </a:rPr>
              <a:t>  3. </a:t>
            </a:r>
            <a:r>
              <a:rPr lang="en-US" sz="1600" b="1" dirty="0">
                <a:solidFill>
                  <a:srgbClr val="00356B"/>
                </a:solidFill>
                <a:latin typeface="Helvetica" pitchFamily="2" charset="0"/>
              </a:rPr>
              <a:t>Backward Propagation</a:t>
            </a:r>
            <a:r>
              <a:rPr lang="en-US" sz="1600" dirty="0">
                <a:solidFill>
                  <a:srgbClr val="00356B"/>
                </a:solidFill>
                <a:latin typeface="Helvetica" pitchFamily="2" charset="0"/>
              </a:rPr>
              <a:t>: Calculate gradients of the loss function </a:t>
            </a:r>
            <a:r>
              <a:rPr lang="en-US" sz="1600" dirty="0" err="1">
                <a:solidFill>
                  <a:srgbClr val="00356B"/>
                </a:solidFill>
                <a:latin typeface="Helvetica" pitchFamily="2" charset="0"/>
              </a:rPr>
              <a:t>w.r.t.</a:t>
            </a:r>
            <a:r>
              <a:rPr lang="en-US" sz="1600" dirty="0">
                <a:solidFill>
                  <a:srgbClr val="00356B"/>
                </a:solidFill>
                <a:latin typeface="Helvetica" pitchFamily="2" charset="0"/>
              </a:rPr>
              <a:t> weights.</a:t>
            </a:r>
          </a:p>
          <a:p>
            <a:pPr>
              <a:lnSpc>
                <a:spcPct val="150000"/>
              </a:lnSpc>
            </a:pPr>
            <a:r>
              <a:rPr lang="en-US" sz="1600" dirty="0">
                <a:solidFill>
                  <a:srgbClr val="00356B"/>
                </a:solidFill>
                <a:latin typeface="Helvetica" pitchFamily="2" charset="0"/>
              </a:rPr>
              <a:t>  4. </a:t>
            </a:r>
            <a:r>
              <a:rPr lang="en-US" sz="1600" b="1" dirty="0">
                <a:solidFill>
                  <a:srgbClr val="00356B"/>
                </a:solidFill>
                <a:latin typeface="Helvetica" pitchFamily="2" charset="0"/>
              </a:rPr>
              <a:t>Weight Update</a:t>
            </a:r>
            <a:r>
              <a:rPr lang="en-US" sz="1600" dirty="0">
                <a:solidFill>
                  <a:srgbClr val="00356B"/>
                </a:solidFill>
                <a:latin typeface="Helvetica" pitchFamily="2" charset="0"/>
              </a:rPr>
              <a:t>: Adjust weights using gradient descent.</a:t>
            </a:r>
          </a:p>
        </p:txBody>
      </p:sp>
      <p:sp>
        <p:nvSpPr>
          <p:cNvPr id="5" name="Oval 4">
            <a:extLst>
              <a:ext uri="{FF2B5EF4-FFF2-40B4-BE49-F238E27FC236}">
                <a16:creationId xmlns:a16="http://schemas.microsoft.com/office/drawing/2014/main" id="{F475A8EE-6B93-15F9-4D15-90258AB81859}"/>
              </a:ext>
            </a:extLst>
          </p:cNvPr>
          <p:cNvSpPr/>
          <p:nvPr/>
        </p:nvSpPr>
        <p:spPr>
          <a:xfrm>
            <a:off x="707670" y="1693334"/>
            <a:ext cx="567974" cy="567974"/>
          </a:xfrm>
          <a:prstGeom prst="ellipse">
            <a:avLst/>
          </a:prstGeom>
          <a:solidFill>
            <a:srgbClr val="00B0F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b="1" dirty="0"/>
              <a:t>i</a:t>
            </a:r>
            <a:r>
              <a:rPr lang="en-US" sz="1200" b="1" baseline="-25000" dirty="0"/>
              <a:t>1</a:t>
            </a:r>
          </a:p>
        </p:txBody>
      </p:sp>
      <p:sp>
        <p:nvSpPr>
          <p:cNvPr id="6" name="Oval 5">
            <a:extLst>
              <a:ext uri="{FF2B5EF4-FFF2-40B4-BE49-F238E27FC236}">
                <a16:creationId xmlns:a16="http://schemas.microsoft.com/office/drawing/2014/main" id="{DE7FAB7D-704F-BDCA-93D5-35FB5FC72A96}"/>
              </a:ext>
            </a:extLst>
          </p:cNvPr>
          <p:cNvSpPr/>
          <p:nvPr/>
        </p:nvSpPr>
        <p:spPr>
          <a:xfrm>
            <a:off x="707670" y="2586464"/>
            <a:ext cx="567974" cy="567974"/>
          </a:xfrm>
          <a:prstGeom prst="ellipse">
            <a:avLst/>
          </a:prstGeom>
          <a:solidFill>
            <a:srgbClr val="00B0F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b="1" dirty="0"/>
              <a:t>i</a:t>
            </a:r>
            <a:r>
              <a:rPr lang="en-US" sz="1200" b="1" baseline="-25000" dirty="0"/>
              <a:t>2</a:t>
            </a:r>
          </a:p>
        </p:txBody>
      </p:sp>
      <p:sp>
        <p:nvSpPr>
          <p:cNvPr id="8" name="Oval 7">
            <a:extLst>
              <a:ext uri="{FF2B5EF4-FFF2-40B4-BE49-F238E27FC236}">
                <a16:creationId xmlns:a16="http://schemas.microsoft.com/office/drawing/2014/main" id="{596024B5-E007-D5C9-22D1-FB71257FF0C4}"/>
              </a:ext>
            </a:extLst>
          </p:cNvPr>
          <p:cNvSpPr/>
          <p:nvPr/>
        </p:nvSpPr>
        <p:spPr>
          <a:xfrm>
            <a:off x="2316337" y="1695099"/>
            <a:ext cx="567974" cy="567974"/>
          </a:xfrm>
          <a:prstGeom prst="ellipse">
            <a:avLst/>
          </a:prstGeom>
          <a:solidFill>
            <a:srgbClr val="92D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b="1" dirty="0"/>
              <a:t>h</a:t>
            </a:r>
            <a:r>
              <a:rPr lang="en-US" sz="1200" b="1" baseline="-25000" dirty="0"/>
              <a:t>1</a:t>
            </a:r>
          </a:p>
        </p:txBody>
      </p:sp>
      <p:sp>
        <p:nvSpPr>
          <p:cNvPr id="9" name="Oval 8">
            <a:extLst>
              <a:ext uri="{FF2B5EF4-FFF2-40B4-BE49-F238E27FC236}">
                <a16:creationId xmlns:a16="http://schemas.microsoft.com/office/drawing/2014/main" id="{4D030022-921F-AE84-2763-0CE26A46C7B8}"/>
              </a:ext>
            </a:extLst>
          </p:cNvPr>
          <p:cNvSpPr/>
          <p:nvPr/>
        </p:nvSpPr>
        <p:spPr>
          <a:xfrm>
            <a:off x="2316337" y="2588229"/>
            <a:ext cx="567974" cy="567974"/>
          </a:xfrm>
          <a:prstGeom prst="ellipse">
            <a:avLst/>
          </a:prstGeom>
          <a:solidFill>
            <a:srgbClr val="92D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b="1" dirty="0"/>
              <a:t>h</a:t>
            </a:r>
            <a:r>
              <a:rPr lang="en-US" sz="1200" b="1" baseline="-25000" dirty="0"/>
              <a:t>2</a:t>
            </a:r>
          </a:p>
        </p:txBody>
      </p:sp>
      <p:sp>
        <p:nvSpPr>
          <p:cNvPr id="10" name="Oval 9">
            <a:extLst>
              <a:ext uri="{FF2B5EF4-FFF2-40B4-BE49-F238E27FC236}">
                <a16:creationId xmlns:a16="http://schemas.microsoft.com/office/drawing/2014/main" id="{3E5C2854-E41C-19C9-7601-4D11F73F11BF}"/>
              </a:ext>
            </a:extLst>
          </p:cNvPr>
          <p:cNvSpPr/>
          <p:nvPr/>
        </p:nvSpPr>
        <p:spPr>
          <a:xfrm>
            <a:off x="3925004" y="2113348"/>
            <a:ext cx="567974" cy="567974"/>
          </a:xfrm>
          <a:prstGeom prst="ellipse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900" b="1" dirty="0"/>
              <a:t>OUT</a:t>
            </a:r>
            <a:endParaRPr lang="en-US" sz="900" b="1" baseline="-25000" dirty="0"/>
          </a:p>
        </p:txBody>
      </p:sp>
      <p:cxnSp>
        <p:nvCxnSpPr>
          <p:cNvPr id="12" name="Straight Arrow Connector 11">
            <a:extLst>
              <a:ext uri="{FF2B5EF4-FFF2-40B4-BE49-F238E27FC236}">
                <a16:creationId xmlns:a16="http://schemas.microsoft.com/office/drawing/2014/main" id="{9E44B3A5-8451-DE28-D8F3-84A0F74F4514}"/>
              </a:ext>
            </a:extLst>
          </p:cNvPr>
          <p:cNvCxnSpPr>
            <a:stCxn id="5" idx="6"/>
            <a:endCxn id="8" idx="2"/>
          </p:cNvCxnSpPr>
          <p:nvPr/>
        </p:nvCxnSpPr>
        <p:spPr>
          <a:xfrm>
            <a:off x="1275644" y="1977321"/>
            <a:ext cx="1040693" cy="1765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Arrow Connector 12">
            <a:extLst>
              <a:ext uri="{FF2B5EF4-FFF2-40B4-BE49-F238E27FC236}">
                <a16:creationId xmlns:a16="http://schemas.microsoft.com/office/drawing/2014/main" id="{4E3BC8D4-14A0-20F2-933F-895AE15C4813}"/>
              </a:ext>
            </a:extLst>
          </p:cNvPr>
          <p:cNvCxnSpPr>
            <a:cxnSpLocks/>
            <a:stCxn id="5" idx="6"/>
            <a:endCxn id="9" idx="2"/>
          </p:cNvCxnSpPr>
          <p:nvPr/>
        </p:nvCxnSpPr>
        <p:spPr>
          <a:xfrm>
            <a:off x="1275644" y="1977321"/>
            <a:ext cx="1040693" cy="894895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Straight Arrow Connector 15">
            <a:extLst>
              <a:ext uri="{FF2B5EF4-FFF2-40B4-BE49-F238E27FC236}">
                <a16:creationId xmlns:a16="http://schemas.microsoft.com/office/drawing/2014/main" id="{4D3AC613-A674-7789-C99A-62E97ECA3E70}"/>
              </a:ext>
            </a:extLst>
          </p:cNvPr>
          <p:cNvCxnSpPr>
            <a:cxnSpLocks/>
            <a:stCxn id="6" idx="6"/>
            <a:endCxn id="8" idx="2"/>
          </p:cNvCxnSpPr>
          <p:nvPr/>
        </p:nvCxnSpPr>
        <p:spPr>
          <a:xfrm flipV="1">
            <a:off x="1275644" y="1979086"/>
            <a:ext cx="1040693" cy="891365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Straight Arrow Connector 18">
            <a:extLst>
              <a:ext uri="{FF2B5EF4-FFF2-40B4-BE49-F238E27FC236}">
                <a16:creationId xmlns:a16="http://schemas.microsoft.com/office/drawing/2014/main" id="{F4D5BD88-CE3A-44EB-BF56-0CFF44BFB439}"/>
              </a:ext>
            </a:extLst>
          </p:cNvPr>
          <p:cNvCxnSpPr/>
          <p:nvPr/>
        </p:nvCxnSpPr>
        <p:spPr>
          <a:xfrm>
            <a:off x="1275644" y="2873882"/>
            <a:ext cx="1040693" cy="1765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Straight Arrow Connector 22">
            <a:extLst>
              <a:ext uri="{FF2B5EF4-FFF2-40B4-BE49-F238E27FC236}">
                <a16:creationId xmlns:a16="http://schemas.microsoft.com/office/drawing/2014/main" id="{61667E99-E56A-9DFA-7A9E-8C097B1B79C7}"/>
              </a:ext>
            </a:extLst>
          </p:cNvPr>
          <p:cNvCxnSpPr>
            <a:cxnSpLocks/>
            <a:stCxn id="8" idx="6"/>
            <a:endCxn id="10" idx="2"/>
          </p:cNvCxnSpPr>
          <p:nvPr/>
        </p:nvCxnSpPr>
        <p:spPr>
          <a:xfrm>
            <a:off x="2884311" y="1979086"/>
            <a:ext cx="1040693" cy="418249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2" name="Straight Arrow Connector 31">
            <a:extLst>
              <a:ext uri="{FF2B5EF4-FFF2-40B4-BE49-F238E27FC236}">
                <a16:creationId xmlns:a16="http://schemas.microsoft.com/office/drawing/2014/main" id="{4133D680-E8C5-7D5C-283F-A88139D94223}"/>
              </a:ext>
            </a:extLst>
          </p:cNvPr>
          <p:cNvCxnSpPr>
            <a:cxnSpLocks/>
            <a:stCxn id="9" idx="6"/>
            <a:endCxn id="10" idx="2"/>
          </p:cNvCxnSpPr>
          <p:nvPr/>
        </p:nvCxnSpPr>
        <p:spPr>
          <a:xfrm flipV="1">
            <a:off x="2884311" y="2397335"/>
            <a:ext cx="1040693" cy="474881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6" name="Rounded Rectangle 35">
            <a:extLst>
              <a:ext uri="{FF2B5EF4-FFF2-40B4-BE49-F238E27FC236}">
                <a16:creationId xmlns:a16="http://schemas.microsoft.com/office/drawing/2014/main" id="{4B76E1BA-ABEE-474B-B417-A642C9B75A12}"/>
              </a:ext>
            </a:extLst>
          </p:cNvPr>
          <p:cNvSpPr/>
          <p:nvPr/>
        </p:nvSpPr>
        <p:spPr>
          <a:xfrm>
            <a:off x="1574443" y="1640202"/>
            <a:ext cx="417689" cy="303812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dirty="0"/>
              <a:t>W</a:t>
            </a:r>
            <a:r>
              <a:rPr lang="en-US" sz="1200" baseline="-25000" dirty="0"/>
              <a:t>1</a:t>
            </a:r>
          </a:p>
        </p:txBody>
      </p:sp>
      <p:sp>
        <p:nvSpPr>
          <p:cNvPr id="38" name="Rounded Rectangle 37">
            <a:extLst>
              <a:ext uri="{FF2B5EF4-FFF2-40B4-BE49-F238E27FC236}">
                <a16:creationId xmlns:a16="http://schemas.microsoft.com/office/drawing/2014/main" id="{B8B398A4-A904-23AE-89C2-CBD2727A5F4C}"/>
              </a:ext>
            </a:extLst>
          </p:cNvPr>
          <p:cNvSpPr/>
          <p:nvPr/>
        </p:nvSpPr>
        <p:spPr>
          <a:xfrm>
            <a:off x="1574443" y="2036304"/>
            <a:ext cx="417689" cy="303812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dirty="0"/>
              <a:t>W</a:t>
            </a:r>
            <a:r>
              <a:rPr lang="en-US" sz="1200" baseline="-25000" dirty="0"/>
              <a:t>2</a:t>
            </a:r>
          </a:p>
        </p:txBody>
      </p:sp>
      <p:sp>
        <p:nvSpPr>
          <p:cNvPr id="39" name="Rounded Rectangle 38">
            <a:extLst>
              <a:ext uri="{FF2B5EF4-FFF2-40B4-BE49-F238E27FC236}">
                <a16:creationId xmlns:a16="http://schemas.microsoft.com/office/drawing/2014/main" id="{3A57779B-5E05-2156-DB7C-D91BBCF2D577}"/>
              </a:ext>
            </a:extLst>
          </p:cNvPr>
          <p:cNvSpPr/>
          <p:nvPr/>
        </p:nvSpPr>
        <p:spPr>
          <a:xfrm>
            <a:off x="1574443" y="2557028"/>
            <a:ext cx="417689" cy="303812"/>
          </a:xfrm>
          <a:prstGeom prst="roundRect">
            <a:avLst/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dirty="0"/>
              <a:t>W</a:t>
            </a:r>
            <a:r>
              <a:rPr lang="en-US" sz="1200" baseline="-25000" dirty="0"/>
              <a:t>3</a:t>
            </a:r>
          </a:p>
        </p:txBody>
      </p:sp>
      <p:sp>
        <p:nvSpPr>
          <p:cNvPr id="41" name="Rounded Rectangle 40">
            <a:extLst>
              <a:ext uri="{FF2B5EF4-FFF2-40B4-BE49-F238E27FC236}">
                <a16:creationId xmlns:a16="http://schemas.microsoft.com/office/drawing/2014/main" id="{19338A91-B4B7-20B5-D7E6-188249A71C63}"/>
              </a:ext>
            </a:extLst>
          </p:cNvPr>
          <p:cNvSpPr/>
          <p:nvPr/>
        </p:nvSpPr>
        <p:spPr>
          <a:xfrm>
            <a:off x="1574086" y="2933426"/>
            <a:ext cx="417689" cy="303812"/>
          </a:xfrm>
          <a:prstGeom prst="roundRect">
            <a:avLst/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dirty="0"/>
              <a:t>W</a:t>
            </a:r>
            <a:r>
              <a:rPr lang="en-US" sz="1200" baseline="-25000" dirty="0"/>
              <a:t>4</a:t>
            </a:r>
          </a:p>
        </p:txBody>
      </p:sp>
      <p:sp>
        <p:nvSpPr>
          <p:cNvPr id="42" name="Rounded Rectangle 41">
            <a:extLst>
              <a:ext uri="{FF2B5EF4-FFF2-40B4-BE49-F238E27FC236}">
                <a16:creationId xmlns:a16="http://schemas.microsoft.com/office/drawing/2014/main" id="{06127DA2-BBC7-21A7-BFC1-87BE00DC5E16}"/>
              </a:ext>
            </a:extLst>
          </p:cNvPr>
          <p:cNvSpPr/>
          <p:nvPr/>
        </p:nvSpPr>
        <p:spPr>
          <a:xfrm>
            <a:off x="3195634" y="2052459"/>
            <a:ext cx="417689" cy="303812"/>
          </a:xfrm>
          <a:prstGeom prst="roundRect">
            <a:avLst/>
          </a:prstGeom>
          <a:solidFill>
            <a:schemeClr val="bg1">
              <a:lumMod val="6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dirty="0"/>
              <a:t>W</a:t>
            </a:r>
            <a:r>
              <a:rPr lang="en-US" sz="1200" baseline="-25000" dirty="0"/>
              <a:t>5</a:t>
            </a:r>
          </a:p>
        </p:txBody>
      </p:sp>
      <p:sp>
        <p:nvSpPr>
          <p:cNvPr id="44" name="Rounded Rectangle 43">
            <a:extLst>
              <a:ext uri="{FF2B5EF4-FFF2-40B4-BE49-F238E27FC236}">
                <a16:creationId xmlns:a16="http://schemas.microsoft.com/office/drawing/2014/main" id="{AF65D943-A2BC-51FE-B55A-D0465810BEE4}"/>
              </a:ext>
            </a:extLst>
          </p:cNvPr>
          <p:cNvSpPr/>
          <p:nvPr/>
        </p:nvSpPr>
        <p:spPr>
          <a:xfrm>
            <a:off x="3195277" y="2428857"/>
            <a:ext cx="417689" cy="303812"/>
          </a:xfrm>
          <a:prstGeom prst="roundRect">
            <a:avLst/>
          </a:prstGeom>
          <a:solidFill>
            <a:schemeClr val="bg1">
              <a:lumMod val="6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dirty="0"/>
              <a:t>W</a:t>
            </a:r>
            <a:r>
              <a:rPr lang="en-US" sz="1200" baseline="-25000" dirty="0"/>
              <a:t>6</a:t>
            </a:r>
          </a:p>
        </p:txBody>
      </p:sp>
      <p:pic>
        <p:nvPicPr>
          <p:cNvPr id="4098" name="Picture 2" descr="Gradient Descent — Intuitive Overview | by misun_song | Medium">
            <a:extLst>
              <a:ext uri="{FF2B5EF4-FFF2-40B4-BE49-F238E27FC236}">
                <a16:creationId xmlns:a16="http://schemas.microsoft.com/office/drawing/2014/main" id="{DA4ABDFE-A993-CCEF-EF53-EAEE87D9DD7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25065" y="1693334"/>
            <a:ext cx="2599974" cy="156518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mc:AlternateContent xmlns:mc="http://schemas.openxmlformats.org/markup-compatibility/2006">
        <mc:Choice xmlns:a14="http://schemas.microsoft.com/office/drawing/2010/main" Requires="a14">
          <p:sp>
            <p:nvSpPr>
              <p:cNvPr id="11" name="Neural Networks">
                <a:extLst>
                  <a:ext uri="{FF2B5EF4-FFF2-40B4-BE49-F238E27FC236}">
                    <a16:creationId xmlns:a16="http://schemas.microsoft.com/office/drawing/2014/main" id="{114AA202-E8C0-B57F-9B12-9132007F4475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5573536" y="2933426"/>
                <a:ext cx="3175708" cy="1652578"/>
              </a:xfrm>
              <a:prstGeom prst="rect">
                <a:avLst/>
              </a:prstGeom>
            </p:spPr>
            <p:txBody>
              <a:bodyPr vert="horz" lIns="91440" tIns="45720" rIns="91440" bIns="45720" rtlCol="0" anchor="ctr">
                <a:normAutofit/>
              </a:bodyPr>
              <a:lstStyle>
                <a:lvl1pPr algn="l" defTabSz="685800" rtl="0" eaLnBrk="1" latinLnBrk="0" hangingPunct="1">
                  <a:lnSpc>
                    <a:spcPct val="90000"/>
                  </a:lnSpc>
                  <a:spcBef>
                    <a:spcPct val="0"/>
                  </a:spcBef>
                  <a:buNone/>
                  <a:defRPr sz="3300" kern="1200">
                    <a:solidFill>
                      <a:srgbClr val="00356B"/>
                    </a:solidFill>
                    <a:latin typeface="Helvetica" pitchFamily="2" charset="0"/>
                    <a:ea typeface="+mj-ea"/>
                    <a:cs typeface="+mj-cs"/>
                  </a:defRPr>
                </a:lvl1pPr>
              </a:lstStyle>
              <a:p>
                <a:pPr>
                  <a:lnSpc>
                    <a:spcPct val="150000"/>
                  </a:lnSpc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Sup>
                        <m:sSubSupPr>
                          <m:ctrlPr>
                            <a:rPr lang="en-US" sz="1800" i="1" smtClean="0">
                              <a:latin typeface="Cambria Math" panose="02040503050406030204" pitchFamily="18" charset="0"/>
                            </a:rPr>
                          </m:ctrlPr>
                        </m:sSubSupPr>
                        <m:e>
                          <m:r>
                            <a:rPr lang="en-US" sz="18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𝜔</m:t>
                          </m:r>
                        </m:e>
                        <m:sub>
                          <m:r>
                            <a:rPr lang="en-US" altLang="zh-CN" sz="1800" b="0" i="1" smtClean="0">
                              <a:latin typeface="Cambria Math" panose="02040503050406030204" pitchFamily="18" charset="0"/>
                            </a:rPr>
                            <m:t>𝑖</m:t>
                          </m:r>
                        </m:sub>
                        <m:sup>
                          <m:r>
                            <a:rPr lang="en-US" altLang="zh-CN" sz="1800" b="0" i="1" smtClean="0">
                              <a:latin typeface="Cambria Math" panose="02040503050406030204" pitchFamily="18" charset="0"/>
                            </a:rPr>
                            <m:t>𝑛𝑒𝑤</m:t>
                          </m:r>
                        </m:sup>
                      </m:sSubSup>
                      <m:r>
                        <a:rPr lang="en-US" altLang="zh-CN" sz="1800" b="0" i="1" smtClean="0">
                          <a:latin typeface="Cambria Math" panose="02040503050406030204" pitchFamily="18" charset="0"/>
                        </a:rPr>
                        <m:t>=</m:t>
                      </m:r>
                      <m:sSub>
                        <m:sSubPr>
                          <m:ctrlPr>
                            <a:rPr lang="en-US" sz="1800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18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𝜔</m:t>
                          </m:r>
                        </m:e>
                        <m:sub>
                          <m:r>
                            <a:rPr lang="en-US" altLang="zh-CN" sz="1800" i="1">
                              <a:latin typeface="Cambria Math" panose="02040503050406030204" pitchFamily="18" charset="0"/>
                            </a:rPr>
                            <m:t>𝑖</m:t>
                          </m:r>
                        </m:sub>
                      </m:sSub>
                      <m:r>
                        <a:rPr lang="en-US" altLang="zh-CN" sz="1800" b="0" i="0" smtClean="0">
                          <a:latin typeface="Cambria Math" panose="02040503050406030204" pitchFamily="18" charset="0"/>
                        </a:rPr>
                        <m:t>−</m:t>
                      </m:r>
                      <m:r>
                        <m:rPr>
                          <m:sty m:val="p"/>
                        </m:rPr>
                        <a:rPr lang="el-GR" altLang="zh-CN" sz="18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η</m:t>
                      </m:r>
                      <m:r>
                        <a:rPr lang="en-US" altLang="zh-CN" sz="18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(</m:t>
                      </m:r>
                      <m:f>
                        <m:fPr>
                          <m:ctrlPr>
                            <a:rPr lang="en-US" altLang="zh-CN" sz="18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altLang="zh-CN" sz="18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𝜕</m:t>
                          </m:r>
                          <m:r>
                            <a:rPr lang="en-US" altLang="zh-CN" sz="18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𝐸𝑟𝑟𝑜𝑟</m:t>
                          </m:r>
                        </m:num>
                        <m:den>
                          <m:r>
                            <a:rPr lang="en-US" altLang="zh-CN" sz="18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𝜕</m:t>
                          </m:r>
                          <m:sSub>
                            <m:sSubPr>
                              <m:ctrlPr>
                                <a:rPr lang="en-US" sz="1800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18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𝜔</m:t>
                              </m:r>
                            </m:e>
                            <m:sub>
                              <m:r>
                                <a:rPr lang="en-US" altLang="zh-CN" sz="1800" i="1">
                                  <a:latin typeface="Cambria Math" panose="02040503050406030204" pitchFamily="18" charset="0"/>
                                </a:rPr>
                                <m:t>𝑖</m:t>
                              </m:r>
                            </m:sub>
                          </m:sSub>
                        </m:den>
                      </m:f>
                      <m:r>
                        <a:rPr lang="en-US" altLang="zh-CN" sz="18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)</m:t>
                      </m:r>
                    </m:oMath>
                  </m:oMathPara>
                </a14:m>
                <a:endParaRPr lang="en-US" sz="1800" dirty="0"/>
              </a:p>
            </p:txBody>
          </p:sp>
        </mc:Choice>
        <mc:Fallback>
          <p:sp>
            <p:nvSpPr>
              <p:cNvPr id="11" name="Neural Networks">
                <a:extLst>
                  <a:ext uri="{FF2B5EF4-FFF2-40B4-BE49-F238E27FC236}">
                    <a16:creationId xmlns:a16="http://schemas.microsoft.com/office/drawing/2014/main" id="{114AA202-E8C0-B57F-9B12-9132007F4475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573536" y="2933426"/>
                <a:ext cx="3175708" cy="1652578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505912171"/>
      </p:ext>
    </p:extLst>
  </p:cSld>
  <p:clrMapOvr>
    <a:masterClrMapping/>
  </p:clrMapOvr>
  <p:transition spd="med"/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5" name="Neural Networks"/>
          <p:cNvSpPr txBox="1">
            <a:spLocks noGrp="1"/>
          </p:cNvSpPr>
          <p:nvPr>
            <p:ph type="title"/>
          </p:nvPr>
        </p:nvSpPr>
        <p:spPr>
          <a:xfrm>
            <a:off x="628648" y="630870"/>
            <a:ext cx="8334729" cy="1009332"/>
          </a:xfrm>
          <a:prstGeom prst="rect">
            <a:avLst/>
          </a:prstGeom>
        </p:spPr>
        <p:txBody>
          <a:bodyPr/>
          <a:lstStyle/>
          <a:p>
            <a:r>
              <a:rPr lang="en-US" altLang="zh-CN" dirty="0"/>
              <a:t>2.2 Backward propagation</a:t>
            </a:r>
            <a:endParaRPr dirty="0"/>
          </a:p>
        </p:txBody>
      </p:sp>
      <p:sp>
        <p:nvSpPr>
          <p:cNvPr id="27" name="Slide Number">
            <a:extLst>
              <a:ext uri="{FF2B5EF4-FFF2-40B4-BE49-F238E27FC236}">
                <a16:creationId xmlns:a16="http://schemas.microsoft.com/office/drawing/2014/main" id="{2E0309AA-19D3-3D4A-BF32-8EFF4543C33B}"/>
              </a:ext>
            </a:extLst>
          </p:cNvPr>
          <p:cNvSpPr txBox="1">
            <a:spLocks/>
          </p:cNvSpPr>
          <p:nvPr/>
        </p:nvSpPr>
        <p:spPr>
          <a:xfrm>
            <a:off x="6457950" y="6356351"/>
            <a:ext cx="2057400" cy="365125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900" kern="1200">
                <a:solidFill>
                  <a:schemeClr val="tx1">
                    <a:tint val="75000"/>
                  </a:schemeClr>
                </a:solidFill>
                <a:latin typeface="Helvetica" pitchFamily="2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86CB4B4D-7CA3-9044-876B-883B54F8677D}" type="slidenum">
              <a:rPr lang="en-US" smtClean="0"/>
              <a:pPr/>
              <a:t>29</a:t>
            </a:fld>
            <a:endParaRPr lang="en-US"/>
          </a:p>
        </p:txBody>
      </p:sp>
      <p:sp>
        <p:nvSpPr>
          <p:cNvPr id="2" name="Slide Number">
            <a:extLst>
              <a:ext uri="{FF2B5EF4-FFF2-40B4-BE49-F238E27FC236}">
                <a16:creationId xmlns:a16="http://schemas.microsoft.com/office/drawing/2014/main" id="{9650EDEB-43BC-F3B1-B002-617E9FEBCED4}"/>
              </a:ext>
            </a:extLst>
          </p:cNvPr>
          <p:cNvSpPr txBox="1">
            <a:spLocks/>
          </p:cNvSpPr>
          <p:nvPr/>
        </p:nvSpPr>
        <p:spPr>
          <a:xfrm>
            <a:off x="6457950" y="6356351"/>
            <a:ext cx="2057400" cy="365125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900" kern="1200">
                <a:solidFill>
                  <a:schemeClr val="tx1">
                    <a:tint val="75000"/>
                  </a:schemeClr>
                </a:solidFill>
                <a:latin typeface="Helvetica" pitchFamily="2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86CB4B4D-7CA3-9044-876B-883B54F8677D}" type="slidenum">
              <a:rPr lang="en-US" smtClean="0"/>
              <a:pPr/>
              <a:t>29</a:t>
            </a:fld>
            <a:endParaRPr lang="en-US"/>
          </a:p>
        </p:txBody>
      </p:sp>
      <p:pic>
        <p:nvPicPr>
          <p:cNvPr id="43" name="Graphic 42">
            <a:extLst>
              <a:ext uri="{FF2B5EF4-FFF2-40B4-BE49-F238E27FC236}">
                <a16:creationId xmlns:a16="http://schemas.microsoft.com/office/drawing/2014/main" id="{E409F596-4A2D-5398-A7B3-AE609F6CF49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628648" y="1763785"/>
            <a:ext cx="5715000" cy="2451100"/>
          </a:xfrm>
          <a:prstGeom prst="rect">
            <a:avLst/>
          </a:prstGeom>
        </p:spPr>
      </p:pic>
      <p:sp>
        <p:nvSpPr>
          <p:cNvPr id="45" name="Right Arrow 44">
            <a:extLst>
              <a:ext uri="{FF2B5EF4-FFF2-40B4-BE49-F238E27FC236}">
                <a16:creationId xmlns:a16="http://schemas.microsoft.com/office/drawing/2014/main" id="{8AD9F39F-40A4-8626-6A2F-6475D0E370A0}"/>
              </a:ext>
            </a:extLst>
          </p:cNvPr>
          <p:cNvSpPr/>
          <p:nvPr/>
        </p:nvSpPr>
        <p:spPr>
          <a:xfrm>
            <a:off x="711202" y="4734366"/>
            <a:ext cx="4323644" cy="395111"/>
          </a:xfrm>
          <a:prstGeom prst="rightArrow">
            <a:avLst/>
          </a:prstGeom>
          <a:solidFill>
            <a:schemeClr val="bg1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8" name="Picture 47" descr="A math equations on a white background&#10;&#10;Description automatically generated">
            <a:extLst>
              <a:ext uri="{FF2B5EF4-FFF2-40B4-BE49-F238E27FC236}">
                <a16:creationId xmlns:a16="http://schemas.microsoft.com/office/drawing/2014/main" id="{546CD76F-052F-AB40-96BE-D334E6500B2C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l="9762" r="28222" b="63469"/>
          <a:stretch/>
        </p:blipFill>
        <p:spPr>
          <a:xfrm>
            <a:off x="3806117" y="5316714"/>
            <a:ext cx="3599395" cy="797982"/>
          </a:xfrm>
          <a:prstGeom prst="rect">
            <a:avLst/>
          </a:prstGeom>
        </p:spPr>
      </p:pic>
      <p:grpSp>
        <p:nvGrpSpPr>
          <p:cNvPr id="52" name="Group 51">
            <a:extLst>
              <a:ext uri="{FF2B5EF4-FFF2-40B4-BE49-F238E27FC236}">
                <a16:creationId xmlns:a16="http://schemas.microsoft.com/office/drawing/2014/main" id="{40C34080-B751-08E1-2CE9-80DE5CAD9FCA}"/>
              </a:ext>
            </a:extLst>
          </p:cNvPr>
          <p:cNvGrpSpPr/>
          <p:nvPr/>
        </p:nvGrpSpPr>
        <p:grpSpPr>
          <a:xfrm>
            <a:off x="112887" y="5316714"/>
            <a:ext cx="3014136" cy="1404762"/>
            <a:chOff x="5949241" y="4443948"/>
            <a:chExt cx="3014136" cy="1404762"/>
          </a:xfrm>
        </p:grpSpPr>
        <p:pic>
          <p:nvPicPr>
            <p:cNvPr id="49" name="Picture 48" descr="A math equations on a white background&#10;&#10;Description automatically generated">
              <a:extLst>
                <a:ext uri="{FF2B5EF4-FFF2-40B4-BE49-F238E27FC236}">
                  <a16:creationId xmlns:a16="http://schemas.microsoft.com/office/drawing/2014/main" id="{6D878A05-AAFA-454C-7633-CA16F7C8BBE1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5"/>
            <a:srcRect l="38388" t="42237" r="14931" b="37273"/>
            <a:stretch/>
          </p:blipFill>
          <p:spPr>
            <a:xfrm>
              <a:off x="5949242" y="4443948"/>
              <a:ext cx="2709336" cy="447576"/>
            </a:xfrm>
            <a:prstGeom prst="rect">
              <a:avLst/>
            </a:prstGeom>
          </p:spPr>
        </p:pic>
        <p:pic>
          <p:nvPicPr>
            <p:cNvPr id="50" name="Picture 49" descr="A math equations on a white background&#10;&#10;Description automatically generated">
              <a:extLst>
                <a:ext uri="{FF2B5EF4-FFF2-40B4-BE49-F238E27FC236}">
                  <a16:creationId xmlns:a16="http://schemas.microsoft.com/office/drawing/2014/main" id="{0C238EE0-ECFE-737E-DCA5-2F06F0FF4AF4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5"/>
            <a:srcRect l="38388" t="84859" r="14931" b="1"/>
            <a:stretch/>
          </p:blipFill>
          <p:spPr>
            <a:xfrm>
              <a:off x="5949241" y="5088474"/>
              <a:ext cx="2709336" cy="330726"/>
            </a:xfrm>
            <a:prstGeom prst="rect">
              <a:avLst/>
            </a:prstGeom>
          </p:spPr>
        </p:pic>
        <p:pic>
          <p:nvPicPr>
            <p:cNvPr id="51" name="Picture 50" descr="A math equations on a white background&#10;&#10;Description automatically generated">
              <a:extLst>
                <a:ext uri="{FF2B5EF4-FFF2-40B4-BE49-F238E27FC236}">
                  <a16:creationId xmlns:a16="http://schemas.microsoft.com/office/drawing/2014/main" id="{B328C4F0-1317-ECD9-280B-DBA842A607A1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5"/>
            <a:srcRect l="33136" t="67089" r="14931" b="16196"/>
            <a:stretch/>
          </p:blipFill>
          <p:spPr>
            <a:xfrm>
              <a:off x="5949242" y="5483585"/>
              <a:ext cx="3014135" cy="365125"/>
            </a:xfrm>
            <a:prstGeom prst="rect">
              <a:avLst/>
            </a:prstGeom>
          </p:spPr>
        </p:pic>
      </p:grpSp>
      <p:sp>
        <p:nvSpPr>
          <p:cNvPr id="3" name="Neural Networks">
            <a:extLst>
              <a:ext uri="{FF2B5EF4-FFF2-40B4-BE49-F238E27FC236}">
                <a16:creationId xmlns:a16="http://schemas.microsoft.com/office/drawing/2014/main" id="{FD91ADD6-918F-B21B-F617-1298D883D1E9}"/>
              </a:ext>
            </a:extLst>
          </p:cNvPr>
          <p:cNvSpPr txBox="1">
            <a:spLocks/>
          </p:cNvSpPr>
          <p:nvPr/>
        </p:nvSpPr>
        <p:spPr>
          <a:xfrm>
            <a:off x="11290" y="4411835"/>
            <a:ext cx="4097866" cy="45949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300" kern="1200">
                <a:solidFill>
                  <a:srgbClr val="00356B"/>
                </a:solidFill>
                <a:latin typeface="Helvetica" pitchFamily="2" charset="0"/>
                <a:ea typeface="+mj-ea"/>
                <a:cs typeface="+mj-cs"/>
              </a:defRPr>
            </a:lvl1pPr>
          </a:lstStyle>
          <a:p>
            <a:pPr algn="ctr"/>
            <a:r>
              <a:rPr lang="en-US" sz="1600" dirty="0"/>
              <a:t>Step </a:t>
            </a:r>
            <a:r>
              <a:rPr lang="en-US" altLang="zh-CN" sz="1600" dirty="0"/>
              <a:t>1</a:t>
            </a:r>
            <a:r>
              <a:rPr lang="en-US" sz="1600" dirty="0"/>
              <a:t>. Forward Propagation</a:t>
            </a:r>
          </a:p>
        </p:txBody>
      </p:sp>
      <p:pic>
        <p:nvPicPr>
          <p:cNvPr id="4" name="Picture 3" descr="A math equations on a white background&#10;&#10;Description automatically generated">
            <a:extLst>
              <a:ext uri="{FF2B5EF4-FFF2-40B4-BE49-F238E27FC236}">
                <a16:creationId xmlns:a16="http://schemas.microsoft.com/office/drawing/2014/main" id="{D0998866-4ABA-AAD6-9109-EEA2481C906C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l="53319" b="63469"/>
          <a:stretch/>
        </p:blipFill>
        <p:spPr>
          <a:xfrm>
            <a:off x="4302828" y="5923494"/>
            <a:ext cx="2709336" cy="7979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55200132"/>
      </p:ext>
    </p:extLst>
  </p:cSld>
  <p:clrMapOvr>
    <a:masterClrMapping/>
  </p:clrMapOvr>
  <p:transition spd="med"/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5" name="Neural Networks"/>
          <p:cNvSpPr txBox="1">
            <a:spLocks noGrp="1"/>
          </p:cNvSpPr>
          <p:nvPr>
            <p:ph type="title"/>
          </p:nvPr>
        </p:nvSpPr>
        <p:spPr>
          <a:xfrm>
            <a:off x="628648" y="630870"/>
            <a:ext cx="8334729" cy="1009332"/>
          </a:xfrm>
          <a:prstGeom prst="rect">
            <a:avLst/>
          </a:prstGeom>
        </p:spPr>
        <p:txBody>
          <a:bodyPr/>
          <a:lstStyle/>
          <a:p>
            <a:r>
              <a:rPr lang="en-US" altLang="zh-CN" dirty="0"/>
              <a:t>2.3 Backward propagation</a:t>
            </a:r>
            <a:endParaRPr dirty="0"/>
          </a:p>
        </p:txBody>
      </p:sp>
      <p:sp>
        <p:nvSpPr>
          <p:cNvPr id="27" name="Slide Number">
            <a:extLst>
              <a:ext uri="{FF2B5EF4-FFF2-40B4-BE49-F238E27FC236}">
                <a16:creationId xmlns:a16="http://schemas.microsoft.com/office/drawing/2014/main" id="{2E0309AA-19D3-3D4A-BF32-8EFF4543C33B}"/>
              </a:ext>
            </a:extLst>
          </p:cNvPr>
          <p:cNvSpPr txBox="1">
            <a:spLocks/>
          </p:cNvSpPr>
          <p:nvPr/>
        </p:nvSpPr>
        <p:spPr>
          <a:xfrm>
            <a:off x="6457950" y="6356351"/>
            <a:ext cx="2057400" cy="365125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900" kern="1200">
                <a:solidFill>
                  <a:schemeClr val="tx1">
                    <a:tint val="75000"/>
                  </a:schemeClr>
                </a:solidFill>
                <a:latin typeface="Helvetica" pitchFamily="2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86CB4B4D-7CA3-9044-876B-883B54F8677D}" type="slidenum">
              <a:rPr lang="en-US" smtClean="0"/>
              <a:pPr/>
              <a:t>30</a:t>
            </a:fld>
            <a:endParaRPr lang="en-US"/>
          </a:p>
        </p:txBody>
      </p:sp>
      <p:sp>
        <p:nvSpPr>
          <p:cNvPr id="2" name="Slide Number">
            <a:extLst>
              <a:ext uri="{FF2B5EF4-FFF2-40B4-BE49-F238E27FC236}">
                <a16:creationId xmlns:a16="http://schemas.microsoft.com/office/drawing/2014/main" id="{9650EDEB-43BC-F3B1-B002-617E9FEBCED4}"/>
              </a:ext>
            </a:extLst>
          </p:cNvPr>
          <p:cNvSpPr txBox="1">
            <a:spLocks/>
          </p:cNvSpPr>
          <p:nvPr/>
        </p:nvSpPr>
        <p:spPr>
          <a:xfrm>
            <a:off x="6457950" y="6356351"/>
            <a:ext cx="2057400" cy="365125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900" kern="1200">
                <a:solidFill>
                  <a:schemeClr val="tx1">
                    <a:tint val="75000"/>
                  </a:schemeClr>
                </a:solidFill>
                <a:latin typeface="Helvetica" pitchFamily="2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86CB4B4D-7CA3-9044-876B-883B54F8677D}" type="slidenum">
              <a:rPr lang="en-US" smtClean="0"/>
              <a:pPr/>
              <a:t>30</a:t>
            </a:fld>
            <a:endParaRPr lang="en-US"/>
          </a:p>
        </p:txBody>
      </p:sp>
      <p:pic>
        <p:nvPicPr>
          <p:cNvPr id="43" name="Graphic 42">
            <a:extLst>
              <a:ext uri="{FF2B5EF4-FFF2-40B4-BE49-F238E27FC236}">
                <a16:creationId xmlns:a16="http://schemas.microsoft.com/office/drawing/2014/main" id="{E409F596-4A2D-5398-A7B3-AE609F6CF49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628648" y="1763785"/>
            <a:ext cx="5715000" cy="2451100"/>
          </a:xfrm>
          <a:prstGeom prst="rect">
            <a:avLst/>
          </a:prstGeom>
        </p:spPr>
      </p:pic>
      <p:sp>
        <p:nvSpPr>
          <p:cNvPr id="46" name="Neural Networks">
            <a:extLst>
              <a:ext uri="{FF2B5EF4-FFF2-40B4-BE49-F238E27FC236}">
                <a16:creationId xmlns:a16="http://schemas.microsoft.com/office/drawing/2014/main" id="{88778E52-4DC7-3B01-6CF7-416C4DB9A2A0}"/>
              </a:ext>
            </a:extLst>
          </p:cNvPr>
          <p:cNvSpPr txBox="1">
            <a:spLocks/>
          </p:cNvSpPr>
          <p:nvPr/>
        </p:nvSpPr>
        <p:spPr>
          <a:xfrm>
            <a:off x="11290" y="4411835"/>
            <a:ext cx="3688467" cy="45949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300" kern="1200">
                <a:solidFill>
                  <a:srgbClr val="00356B"/>
                </a:solidFill>
                <a:latin typeface="Helvetica" pitchFamily="2" charset="0"/>
                <a:ea typeface="+mj-ea"/>
                <a:cs typeface="+mj-cs"/>
              </a:defRPr>
            </a:lvl1pPr>
          </a:lstStyle>
          <a:p>
            <a:pPr algn="ctr"/>
            <a:r>
              <a:rPr lang="en-US" sz="1600" dirty="0"/>
              <a:t>Step 2. Error Calculation</a:t>
            </a:r>
          </a:p>
        </p:txBody>
      </p:sp>
      <p:sp>
        <p:nvSpPr>
          <p:cNvPr id="53" name="Oval 52">
            <a:extLst>
              <a:ext uri="{FF2B5EF4-FFF2-40B4-BE49-F238E27FC236}">
                <a16:creationId xmlns:a16="http://schemas.microsoft.com/office/drawing/2014/main" id="{A661A7F5-42BF-6902-E86F-4F7719A9FC73}"/>
              </a:ext>
            </a:extLst>
          </p:cNvPr>
          <p:cNvSpPr/>
          <p:nvPr/>
        </p:nvSpPr>
        <p:spPr>
          <a:xfrm>
            <a:off x="6939137" y="2506132"/>
            <a:ext cx="871381" cy="871381"/>
          </a:xfrm>
          <a:prstGeom prst="ellipse">
            <a:avLst/>
          </a:prstGeom>
          <a:solidFill>
            <a:srgbClr val="7030A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/>
              <a:t>1</a:t>
            </a:r>
          </a:p>
        </p:txBody>
      </p:sp>
      <p:cxnSp>
        <p:nvCxnSpPr>
          <p:cNvPr id="55" name="Straight Connector 54">
            <a:extLst>
              <a:ext uri="{FF2B5EF4-FFF2-40B4-BE49-F238E27FC236}">
                <a16:creationId xmlns:a16="http://schemas.microsoft.com/office/drawing/2014/main" id="{51E831D6-5054-0530-2525-0273EB3E030F}"/>
              </a:ext>
            </a:extLst>
          </p:cNvPr>
          <p:cNvCxnSpPr/>
          <p:nvPr/>
        </p:nvCxnSpPr>
        <p:spPr>
          <a:xfrm>
            <a:off x="6660444" y="1763785"/>
            <a:ext cx="0" cy="2451100"/>
          </a:xfrm>
          <a:prstGeom prst="line">
            <a:avLst/>
          </a:prstGeom>
          <a:ln w="19050"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6" name="Neural Networks">
            <a:extLst>
              <a:ext uri="{FF2B5EF4-FFF2-40B4-BE49-F238E27FC236}">
                <a16:creationId xmlns:a16="http://schemas.microsoft.com/office/drawing/2014/main" id="{4A367740-88DB-072A-DB80-F90D0D17EC09}"/>
              </a:ext>
            </a:extLst>
          </p:cNvPr>
          <p:cNvSpPr txBox="1">
            <a:spLocks/>
          </p:cNvSpPr>
          <p:nvPr/>
        </p:nvSpPr>
        <p:spPr>
          <a:xfrm>
            <a:off x="6873619" y="3429000"/>
            <a:ext cx="1002416" cy="45949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300" kern="1200">
                <a:solidFill>
                  <a:srgbClr val="00356B"/>
                </a:solidFill>
                <a:latin typeface="Helvetica" pitchFamily="2" charset="0"/>
                <a:ea typeface="+mj-ea"/>
                <a:cs typeface="+mj-cs"/>
              </a:defRPr>
            </a:lvl1pPr>
          </a:lstStyle>
          <a:p>
            <a:pPr algn="ctr"/>
            <a:r>
              <a:rPr lang="en-US" sz="1600" dirty="0"/>
              <a:t>Actual </a:t>
            </a:r>
          </a:p>
        </p:txBody>
      </p:sp>
      <p:sp>
        <p:nvSpPr>
          <p:cNvPr id="57" name="Neural Networks">
            <a:extLst>
              <a:ext uri="{FF2B5EF4-FFF2-40B4-BE49-F238E27FC236}">
                <a16:creationId xmlns:a16="http://schemas.microsoft.com/office/drawing/2014/main" id="{403A34BF-7D8F-2445-D78D-A426508F47F4}"/>
              </a:ext>
            </a:extLst>
          </p:cNvPr>
          <p:cNvSpPr txBox="1">
            <a:spLocks/>
          </p:cNvSpPr>
          <p:nvPr/>
        </p:nvSpPr>
        <p:spPr>
          <a:xfrm>
            <a:off x="5314580" y="3429000"/>
            <a:ext cx="1187466" cy="45949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300" kern="1200">
                <a:solidFill>
                  <a:srgbClr val="00356B"/>
                </a:solidFill>
                <a:latin typeface="Helvetica" pitchFamily="2" charset="0"/>
                <a:ea typeface="+mj-ea"/>
                <a:cs typeface="+mj-cs"/>
              </a:defRPr>
            </a:lvl1pPr>
          </a:lstStyle>
          <a:p>
            <a:pPr algn="ctr"/>
            <a:r>
              <a:rPr lang="en-US" altLang="zh-CN" sz="1600" dirty="0"/>
              <a:t>P</a:t>
            </a:r>
            <a:r>
              <a:rPr lang="en-US" sz="1600" dirty="0"/>
              <a:t>rediction</a:t>
            </a:r>
            <a:r>
              <a:rPr lang="zh-CN" altLang="en-US" sz="1600" dirty="0"/>
              <a:t> </a:t>
            </a:r>
            <a:endParaRPr lang="en-US" sz="1600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8" name="TextBox 57">
                <a:extLst>
                  <a:ext uri="{FF2B5EF4-FFF2-40B4-BE49-F238E27FC236}">
                    <a16:creationId xmlns:a16="http://schemas.microsoft.com/office/drawing/2014/main" id="{A3A9C588-51FF-9934-0E3E-E7FB545594BE}"/>
                  </a:ext>
                </a:extLst>
              </p:cNvPr>
              <p:cNvSpPr txBox="1"/>
              <p:nvPr/>
            </p:nvSpPr>
            <p:spPr>
              <a:xfrm>
                <a:off x="716845" y="5068281"/>
                <a:ext cx="3571426" cy="1037207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altLang="zh-CN" b="0" i="1" smtClean="0">
                          <a:latin typeface="Cambria Math" panose="02040503050406030204" pitchFamily="18" charset="0"/>
                        </a:rPr>
                        <m:t>𝐸</m:t>
                      </m:r>
                      <m:r>
                        <m:rPr>
                          <m:sty m:val="p"/>
                        </m:rPr>
                        <a:rPr lang="en-US" altLang="zh-CN" i="1">
                          <a:latin typeface="Cambria Math" panose="02040503050406030204" pitchFamily="18" charset="0"/>
                        </a:rPr>
                        <m:t>rror</m:t>
                      </m:r>
                      <m:r>
                        <a:rPr lang="en-US" altLang="zh-CN" b="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zh-CN" altLang="en-US" b="0" i="1" smtClean="0">
                          <a:latin typeface="Cambria Math" panose="02040503050406030204" pitchFamily="18" charset="0"/>
                        </a:rPr>
                        <m:t> </m:t>
                      </m:r>
                      <m:f>
                        <m:fPr>
                          <m:ctrlPr>
                            <a:rPr lang="en-US" altLang="zh-CN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altLang="zh-CN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r>
                            <a:rPr lang="en-US" altLang="zh-CN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den>
                      </m:f>
                      <m:sSup>
                        <m:sSupPr>
                          <m:ctrlPr>
                            <a:rPr lang="en-US" altLang="zh-CN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altLang="zh-CN" b="0" i="1" smtClean="0">
                              <a:latin typeface="Cambria Math" panose="02040503050406030204" pitchFamily="18" charset="0"/>
                            </a:rPr>
                            <m:t>(</m:t>
                          </m:r>
                          <m:r>
                            <a:rPr lang="en-US" altLang="zh-CN" b="0" i="1" smtClean="0">
                              <a:latin typeface="Cambria Math" panose="02040503050406030204" pitchFamily="18" charset="0"/>
                            </a:rPr>
                            <m:t>𝑃</m:t>
                          </m:r>
                          <m:r>
                            <m:rPr>
                              <m:sty m:val="p"/>
                            </m:rPr>
                            <a:rPr lang="en-US" altLang="zh-CN" i="1">
                              <a:latin typeface="Cambria Math" panose="02040503050406030204" pitchFamily="18" charset="0"/>
                            </a:rPr>
                            <m:t>re</m:t>
                          </m:r>
                          <m:r>
                            <a:rPr lang="en-US" altLang="zh-CN" b="0" i="1" smtClean="0">
                              <a:latin typeface="Cambria Math" panose="02040503050406030204" pitchFamily="18" charset="0"/>
                            </a:rPr>
                            <m:t>𝑑𝑖𝑐𝑡𝑖𝑜𝑛</m:t>
                          </m:r>
                          <m:r>
                            <a:rPr lang="zh-CN" altLang="en-US" b="0" i="1" smtClean="0">
                              <a:latin typeface="Cambria Math" panose="02040503050406030204" pitchFamily="18" charset="0"/>
                            </a:rPr>
                            <m:t> </m:t>
                          </m:r>
                          <m:r>
                            <a:rPr lang="en-US" altLang="zh-CN" b="0" i="1" smtClean="0">
                              <a:latin typeface="Cambria Math" panose="02040503050406030204" pitchFamily="18" charset="0"/>
                            </a:rPr>
                            <m:t>−</m:t>
                          </m:r>
                          <m:r>
                            <a:rPr lang="en-US" altLang="zh-CN" b="0" i="1" smtClean="0">
                              <a:latin typeface="Cambria Math" panose="02040503050406030204" pitchFamily="18" charset="0"/>
                            </a:rPr>
                            <m:t>𝐴</m:t>
                          </m:r>
                          <m:r>
                            <m:rPr>
                              <m:sty m:val="p"/>
                            </m:rPr>
                            <a:rPr lang="en-US" altLang="zh-CN" i="1">
                              <a:latin typeface="Cambria Math" panose="02040503050406030204" pitchFamily="18" charset="0"/>
                            </a:rPr>
                            <m:t>c</m:t>
                          </m:r>
                          <m:r>
                            <a:rPr lang="en-US" altLang="zh-CN" b="0" i="1" smtClean="0">
                              <a:latin typeface="Cambria Math" panose="02040503050406030204" pitchFamily="18" charset="0"/>
                            </a:rPr>
                            <m:t>𝑡𝑢𝑎𝑙</m:t>
                          </m:r>
                          <m:r>
                            <a:rPr lang="en-US" altLang="zh-CN" b="0" i="1" smtClean="0">
                              <a:latin typeface="Cambria Math" panose="02040503050406030204" pitchFamily="18" charset="0"/>
                            </a:rPr>
                            <m:t>)</m:t>
                          </m:r>
                        </m:e>
                        <m:sup>
                          <m:r>
                            <a:rPr lang="en-US" altLang="zh-CN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zh-CN" altLang="en-US" b="0" i="1" smtClean="0">
                          <a:latin typeface="Cambria Math" panose="02040503050406030204" pitchFamily="18" charset="0"/>
                        </a:rPr>
                        <m:t> </m:t>
                      </m:r>
                    </m:oMath>
                  </m:oMathPara>
                </a14:m>
                <a:endParaRPr lang="en-US" altLang="zh-CN" i="1" dirty="0">
                  <a:latin typeface="Cambria Math" panose="02040503050406030204" pitchFamily="18" charset="0"/>
                </a:endParaRP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zh-CN" altLang="en-US" b="0" i="1" smtClean="0">
                          <a:latin typeface="Cambria Math" panose="02040503050406030204" pitchFamily="18" charset="0"/>
                        </a:rPr>
                        <m:t>            </m:t>
                      </m:r>
                      <m:r>
                        <a:rPr lang="en-US" altLang="zh-CN" i="1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zh-CN" altLang="en-US" i="1">
                          <a:latin typeface="Cambria Math" panose="02040503050406030204" pitchFamily="18" charset="0"/>
                        </a:rPr>
                        <m:t> </m:t>
                      </m:r>
                      <m:f>
                        <m:fPr>
                          <m:ctrlPr>
                            <a:rPr lang="en-US" altLang="zh-CN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altLang="zh-CN" i="1"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r>
                            <a:rPr lang="en-US" altLang="zh-CN" i="1">
                              <a:latin typeface="Cambria Math" panose="02040503050406030204" pitchFamily="18" charset="0"/>
                            </a:rPr>
                            <m:t>2</m:t>
                          </m:r>
                        </m:den>
                      </m:f>
                      <m:sSup>
                        <m:sSupPr>
                          <m:ctrlPr>
                            <a:rPr lang="en-US" altLang="zh-CN" i="1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altLang="zh-CN" i="1">
                              <a:latin typeface="Cambria Math" panose="02040503050406030204" pitchFamily="18" charset="0"/>
                            </a:rPr>
                            <m:t>(</m:t>
                          </m:r>
                          <m:r>
                            <a:rPr lang="en-US" altLang="zh-CN" b="0" i="1" smtClean="0">
                              <a:latin typeface="Cambria Math" panose="02040503050406030204" pitchFamily="18" charset="0"/>
                            </a:rPr>
                            <m:t>0.19</m:t>
                          </m:r>
                          <m:r>
                            <a:rPr lang="en-US" altLang="zh-CN" i="1">
                              <a:latin typeface="Cambria Math" panose="02040503050406030204" pitchFamily="18" charset="0"/>
                            </a:rPr>
                            <m:t>−</m:t>
                          </m:r>
                          <m:r>
                            <a:rPr lang="en-US" altLang="zh-CN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  <m:r>
                            <a:rPr lang="en-US" altLang="zh-CN" i="1">
                              <a:latin typeface="Cambria Math" panose="02040503050406030204" pitchFamily="18" charset="0"/>
                            </a:rPr>
                            <m:t>)</m:t>
                          </m:r>
                        </m:e>
                        <m:sup>
                          <m:r>
                            <a:rPr lang="en-US" altLang="zh-CN" i="1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zh-CN" altLang="en-US" b="0" i="1" smtClean="0"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en-US" altLang="zh-CN" b="0" i="0" smtClean="0">
                          <a:latin typeface="Cambria Math" panose="02040503050406030204" pitchFamily="18" charset="0"/>
                        </a:rPr>
                        <m:t>=0.328</m:t>
                      </m:r>
                      <m:r>
                        <a:rPr lang="zh-CN" altLang="en-US" b="0" i="0" smtClean="0">
                          <a:latin typeface="Cambria Math" panose="02040503050406030204" pitchFamily="18" charset="0"/>
                        </a:rPr>
                        <m:t>         </m:t>
                      </m:r>
                    </m:oMath>
                  </m:oMathPara>
                </a14:m>
                <a:endParaRPr lang="en-US" altLang="zh-CN" dirty="0"/>
              </a:p>
            </p:txBody>
          </p:sp>
        </mc:Choice>
        <mc:Fallback xmlns="">
          <p:sp>
            <p:nvSpPr>
              <p:cNvPr id="58" name="TextBox 57">
                <a:extLst>
                  <a:ext uri="{FF2B5EF4-FFF2-40B4-BE49-F238E27FC236}">
                    <a16:creationId xmlns:a16="http://schemas.microsoft.com/office/drawing/2014/main" id="{A3A9C588-51FF-9934-0E3E-E7FB545594BE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16845" y="5068281"/>
                <a:ext cx="3571426" cy="1037207"/>
              </a:xfrm>
              <a:prstGeom prst="rect">
                <a:avLst/>
              </a:prstGeom>
              <a:blipFill>
                <a:blip r:embed="rId5"/>
                <a:stretch>
                  <a:fillRect l="-2128" t="-2410" r="-2128" b="-7229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9" name="Neural Networks">
            <a:extLst>
              <a:ext uri="{FF2B5EF4-FFF2-40B4-BE49-F238E27FC236}">
                <a16:creationId xmlns:a16="http://schemas.microsoft.com/office/drawing/2014/main" id="{23659777-D777-F675-5ACC-FCEE66A018CE}"/>
              </a:ext>
            </a:extLst>
          </p:cNvPr>
          <p:cNvSpPr txBox="1">
            <a:spLocks/>
          </p:cNvSpPr>
          <p:nvPr/>
        </p:nvSpPr>
        <p:spPr>
          <a:xfrm>
            <a:off x="474363" y="6200633"/>
            <a:ext cx="5237807" cy="45949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300" kern="1200">
                <a:solidFill>
                  <a:srgbClr val="00356B"/>
                </a:solidFill>
                <a:latin typeface="Helvetica" pitchFamily="2" charset="0"/>
                <a:ea typeface="+mj-ea"/>
                <a:cs typeface="+mj-cs"/>
              </a:defRPr>
            </a:lvl1pPr>
          </a:lstStyle>
          <a:p>
            <a:pPr algn="ctr"/>
            <a:r>
              <a:rPr lang="en-US" altLang="zh-CN" sz="1600" dirty="0"/>
              <a:t>(½</a:t>
            </a:r>
            <a:r>
              <a:rPr lang="zh-CN" altLang="en-US" sz="1600" dirty="0"/>
              <a:t> </a:t>
            </a:r>
            <a:r>
              <a:rPr lang="en-US" altLang="zh-CN" sz="1600" dirty="0"/>
              <a:t>is</a:t>
            </a:r>
            <a:r>
              <a:rPr lang="zh-CN" altLang="en-US" sz="1600" dirty="0"/>
              <a:t> </a:t>
            </a:r>
            <a:r>
              <a:rPr lang="en-US" altLang="zh-CN" sz="1600" dirty="0"/>
              <a:t>added</a:t>
            </a:r>
            <a:r>
              <a:rPr lang="zh-CN" altLang="en-US" sz="1600" dirty="0"/>
              <a:t> </a:t>
            </a:r>
            <a:r>
              <a:rPr lang="en-US" altLang="zh-CN" sz="1600" dirty="0"/>
              <a:t>to</a:t>
            </a:r>
            <a:r>
              <a:rPr lang="zh-CN" altLang="en-US" sz="1600" dirty="0"/>
              <a:t> </a:t>
            </a:r>
            <a:r>
              <a:rPr lang="en-US" altLang="zh-CN" sz="1600" dirty="0"/>
              <a:t>ease</a:t>
            </a:r>
            <a:r>
              <a:rPr lang="zh-CN" altLang="en-US" sz="1600" dirty="0"/>
              <a:t> </a:t>
            </a:r>
            <a:r>
              <a:rPr lang="en-US" altLang="zh-CN" sz="1600" dirty="0"/>
              <a:t>the</a:t>
            </a:r>
            <a:r>
              <a:rPr lang="zh-CN" altLang="en-US" sz="1600" dirty="0"/>
              <a:t> </a:t>
            </a:r>
            <a:r>
              <a:rPr lang="en-US" altLang="zh-CN" sz="1600" dirty="0"/>
              <a:t>calculation</a:t>
            </a:r>
            <a:r>
              <a:rPr lang="zh-CN" altLang="en-US" sz="1600" dirty="0"/>
              <a:t> </a:t>
            </a:r>
            <a:r>
              <a:rPr lang="en-US" altLang="zh-CN" sz="1600" dirty="0"/>
              <a:t>of</a:t>
            </a:r>
            <a:r>
              <a:rPr lang="zh-CN" altLang="en-US" sz="1600" dirty="0"/>
              <a:t> </a:t>
            </a:r>
            <a:r>
              <a:rPr lang="en-US" altLang="zh-CN" sz="1600" dirty="0"/>
              <a:t>the</a:t>
            </a:r>
            <a:r>
              <a:rPr lang="zh-CN" altLang="en-US" sz="1600" dirty="0"/>
              <a:t> </a:t>
            </a:r>
            <a:r>
              <a:rPr lang="en-US" altLang="zh-CN" sz="1600" dirty="0"/>
              <a:t>derivative)</a:t>
            </a:r>
            <a:endParaRPr lang="en-US" sz="1600" dirty="0"/>
          </a:p>
        </p:txBody>
      </p:sp>
    </p:spTree>
    <p:extLst>
      <p:ext uri="{BB962C8B-B14F-4D97-AF65-F5344CB8AC3E}">
        <p14:creationId xmlns:p14="http://schemas.microsoft.com/office/powerpoint/2010/main" val="3108031002"/>
      </p:ext>
    </p:extLst>
  </p:cSld>
  <p:clrMapOvr>
    <a:masterClrMapping/>
  </p:clrMapOvr>
  <p:transition spd="med"/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5" name="Neural Networks"/>
          <p:cNvSpPr txBox="1">
            <a:spLocks noGrp="1"/>
          </p:cNvSpPr>
          <p:nvPr>
            <p:ph type="title"/>
          </p:nvPr>
        </p:nvSpPr>
        <p:spPr>
          <a:xfrm>
            <a:off x="628648" y="630870"/>
            <a:ext cx="8334729" cy="1009332"/>
          </a:xfrm>
          <a:prstGeom prst="rect">
            <a:avLst/>
          </a:prstGeom>
        </p:spPr>
        <p:txBody>
          <a:bodyPr/>
          <a:lstStyle/>
          <a:p>
            <a:r>
              <a:rPr lang="en-US" altLang="zh-CN" dirty="0"/>
              <a:t>2.3 Backward propagation</a:t>
            </a:r>
            <a:endParaRPr dirty="0"/>
          </a:p>
        </p:txBody>
      </p:sp>
      <p:sp>
        <p:nvSpPr>
          <p:cNvPr id="27" name="Slide Number">
            <a:extLst>
              <a:ext uri="{FF2B5EF4-FFF2-40B4-BE49-F238E27FC236}">
                <a16:creationId xmlns:a16="http://schemas.microsoft.com/office/drawing/2014/main" id="{2E0309AA-19D3-3D4A-BF32-8EFF4543C33B}"/>
              </a:ext>
            </a:extLst>
          </p:cNvPr>
          <p:cNvSpPr txBox="1">
            <a:spLocks/>
          </p:cNvSpPr>
          <p:nvPr/>
        </p:nvSpPr>
        <p:spPr>
          <a:xfrm>
            <a:off x="6457950" y="6356351"/>
            <a:ext cx="2057400" cy="365125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900" kern="1200">
                <a:solidFill>
                  <a:schemeClr val="tx1">
                    <a:tint val="75000"/>
                  </a:schemeClr>
                </a:solidFill>
                <a:latin typeface="Helvetica" pitchFamily="2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86CB4B4D-7CA3-9044-876B-883B54F8677D}" type="slidenum">
              <a:rPr lang="en-US" smtClean="0"/>
              <a:pPr/>
              <a:t>31</a:t>
            </a:fld>
            <a:endParaRPr lang="en-US"/>
          </a:p>
        </p:txBody>
      </p:sp>
      <p:sp>
        <p:nvSpPr>
          <p:cNvPr id="2" name="Slide Number">
            <a:extLst>
              <a:ext uri="{FF2B5EF4-FFF2-40B4-BE49-F238E27FC236}">
                <a16:creationId xmlns:a16="http://schemas.microsoft.com/office/drawing/2014/main" id="{9650EDEB-43BC-F3B1-B002-617E9FEBCED4}"/>
              </a:ext>
            </a:extLst>
          </p:cNvPr>
          <p:cNvSpPr txBox="1">
            <a:spLocks/>
          </p:cNvSpPr>
          <p:nvPr/>
        </p:nvSpPr>
        <p:spPr>
          <a:xfrm>
            <a:off x="6457950" y="6356351"/>
            <a:ext cx="2057400" cy="365125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900" kern="1200">
                <a:solidFill>
                  <a:schemeClr val="tx1">
                    <a:tint val="75000"/>
                  </a:schemeClr>
                </a:solidFill>
                <a:latin typeface="Helvetica" pitchFamily="2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86CB4B4D-7CA3-9044-876B-883B54F8677D}" type="slidenum">
              <a:rPr lang="en-US" smtClean="0"/>
              <a:pPr/>
              <a:t>31</a:t>
            </a:fld>
            <a:endParaRPr lang="en-US"/>
          </a:p>
        </p:txBody>
      </p:sp>
      <p:pic>
        <p:nvPicPr>
          <p:cNvPr id="43" name="Graphic 42">
            <a:extLst>
              <a:ext uri="{FF2B5EF4-FFF2-40B4-BE49-F238E27FC236}">
                <a16:creationId xmlns:a16="http://schemas.microsoft.com/office/drawing/2014/main" id="{E409F596-4A2D-5398-A7B3-AE609F6CF49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628648" y="1763785"/>
            <a:ext cx="5715000" cy="2451100"/>
          </a:xfrm>
          <a:prstGeom prst="rect">
            <a:avLst/>
          </a:prstGeom>
        </p:spPr>
      </p:pic>
      <p:sp>
        <p:nvSpPr>
          <p:cNvPr id="46" name="Neural Networks">
            <a:extLst>
              <a:ext uri="{FF2B5EF4-FFF2-40B4-BE49-F238E27FC236}">
                <a16:creationId xmlns:a16="http://schemas.microsoft.com/office/drawing/2014/main" id="{88778E52-4DC7-3B01-6CF7-416C4DB9A2A0}"/>
              </a:ext>
            </a:extLst>
          </p:cNvPr>
          <p:cNvSpPr txBox="1">
            <a:spLocks/>
          </p:cNvSpPr>
          <p:nvPr/>
        </p:nvSpPr>
        <p:spPr>
          <a:xfrm>
            <a:off x="237067" y="4411835"/>
            <a:ext cx="3688467" cy="45949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300" kern="1200">
                <a:solidFill>
                  <a:srgbClr val="00356B"/>
                </a:solidFill>
                <a:latin typeface="Helvetica" pitchFamily="2" charset="0"/>
                <a:ea typeface="+mj-ea"/>
                <a:cs typeface="+mj-cs"/>
              </a:defRPr>
            </a:lvl1pPr>
          </a:lstStyle>
          <a:p>
            <a:pPr algn="ctr"/>
            <a:r>
              <a:rPr lang="en-US" sz="1600" dirty="0"/>
              <a:t>Step </a:t>
            </a:r>
            <a:r>
              <a:rPr lang="en-US" altLang="zh-CN" sz="1600" dirty="0"/>
              <a:t>3</a:t>
            </a:r>
            <a:r>
              <a:rPr lang="en-US" sz="1600" dirty="0"/>
              <a:t>. Backward Propagation</a:t>
            </a:r>
          </a:p>
        </p:txBody>
      </p:sp>
      <p:sp>
        <p:nvSpPr>
          <p:cNvPr id="53" name="Oval 52">
            <a:extLst>
              <a:ext uri="{FF2B5EF4-FFF2-40B4-BE49-F238E27FC236}">
                <a16:creationId xmlns:a16="http://schemas.microsoft.com/office/drawing/2014/main" id="{A661A7F5-42BF-6902-E86F-4F7719A9FC73}"/>
              </a:ext>
            </a:extLst>
          </p:cNvPr>
          <p:cNvSpPr/>
          <p:nvPr/>
        </p:nvSpPr>
        <p:spPr>
          <a:xfrm>
            <a:off x="6939137" y="2506132"/>
            <a:ext cx="871381" cy="871381"/>
          </a:xfrm>
          <a:prstGeom prst="ellipse">
            <a:avLst/>
          </a:prstGeom>
          <a:solidFill>
            <a:srgbClr val="7030A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/>
              <a:t>1</a:t>
            </a:r>
          </a:p>
        </p:txBody>
      </p:sp>
      <p:cxnSp>
        <p:nvCxnSpPr>
          <p:cNvPr id="55" name="Straight Connector 54">
            <a:extLst>
              <a:ext uri="{FF2B5EF4-FFF2-40B4-BE49-F238E27FC236}">
                <a16:creationId xmlns:a16="http://schemas.microsoft.com/office/drawing/2014/main" id="{51E831D6-5054-0530-2525-0273EB3E030F}"/>
              </a:ext>
            </a:extLst>
          </p:cNvPr>
          <p:cNvCxnSpPr/>
          <p:nvPr/>
        </p:nvCxnSpPr>
        <p:spPr>
          <a:xfrm>
            <a:off x="6660444" y="1763785"/>
            <a:ext cx="0" cy="2451100"/>
          </a:xfrm>
          <a:prstGeom prst="line">
            <a:avLst/>
          </a:prstGeom>
          <a:ln w="19050"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6" name="Neural Networks">
            <a:extLst>
              <a:ext uri="{FF2B5EF4-FFF2-40B4-BE49-F238E27FC236}">
                <a16:creationId xmlns:a16="http://schemas.microsoft.com/office/drawing/2014/main" id="{4A367740-88DB-072A-DB80-F90D0D17EC09}"/>
              </a:ext>
            </a:extLst>
          </p:cNvPr>
          <p:cNvSpPr txBox="1">
            <a:spLocks/>
          </p:cNvSpPr>
          <p:nvPr/>
        </p:nvSpPr>
        <p:spPr>
          <a:xfrm>
            <a:off x="6873619" y="3429000"/>
            <a:ext cx="1002416" cy="45949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300" kern="1200">
                <a:solidFill>
                  <a:srgbClr val="00356B"/>
                </a:solidFill>
                <a:latin typeface="Helvetica" pitchFamily="2" charset="0"/>
                <a:ea typeface="+mj-ea"/>
                <a:cs typeface="+mj-cs"/>
              </a:defRPr>
            </a:lvl1pPr>
          </a:lstStyle>
          <a:p>
            <a:pPr algn="ctr"/>
            <a:r>
              <a:rPr lang="en-US" sz="1600" dirty="0"/>
              <a:t>Actual </a:t>
            </a:r>
          </a:p>
        </p:txBody>
      </p:sp>
      <p:sp>
        <p:nvSpPr>
          <p:cNvPr id="57" name="Neural Networks">
            <a:extLst>
              <a:ext uri="{FF2B5EF4-FFF2-40B4-BE49-F238E27FC236}">
                <a16:creationId xmlns:a16="http://schemas.microsoft.com/office/drawing/2014/main" id="{403A34BF-7D8F-2445-D78D-A426508F47F4}"/>
              </a:ext>
            </a:extLst>
          </p:cNvPr>
          <p:cNvSpPr txBox="1">
            <a:spLocks/>
          </p:cNvSpPr>
          <p:nvPr/>
        </p:nvSpPr>
        <p:spPr>
          <a:xfrm>
            <a:off x="5314580" y="3429000"/>
            <a:ext cx="1187466" cy="45949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300" kern="1200">
                <a:solidFill>
                  <a:srgbClr val="00356B"/>
                </a:solidFill>
                <a:latin typeface="Helvetica" pitchFamily="2" charset="0"/>
                <a:ea typeface="+mj-ea"/>
                <a:cs typeface="+mj-cs"/>
              </a:defRPr>
            </a:lvl1pPr>
          </a:lstStyle>
          <a:p>
            <a:pPr algn="ctr"/>
            <a:r>
              <a:rPr lang="en-US" altLang="zh-CN" sz="1600" dirty="0"/>
              <a:t>P</a:t>
            </a:r>
            <a:r>
              <a:rPr lang="en-US" sz="1600" dirty="0"/>
              <a:t>rediction</a:t>
            </a:r>
            <a:r>
              <a:rPr lang="zh-CN" altLang="en-US" sz="1600" dirty="0"/>
              <a:t> </a:t>
            </a:r>
            <a:endParaRPr lang="en-US" sz="1600" dirty="0"/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3" name="Neural Networks">
                <a:extLst>
                  <a:ext uri="{FF2B5EF4-FFF2-40B4-BE49-F238E27FC236}">
                    <a16:creationId xmlns:a16="http://schemas.microsoft.com/office/drawing/2014/main" id="{683A566B-EF5F-663C-CE05-7023429C7664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493446" y="4822670"/>
                <a:ext cx="3175708" cy="1652578"/>
              </a:xfrm>
              <a:prstGeom prst="rect">
                <a:avLst/>
              </a:prstGeom>
            </p:spPr>
            <p:txBody>
              <a:bodyPr vert="horz" lIns="91440" tIns="45720" rIns="91440" bIns="45720" rtlCol="0" anchor="ctr">
                <a:normAutofit fontScale="92500"/>
              </a:bodyPr>
              <a:lstStyle>
                <a:lvl1pPr algn="l" defTabSz="685800" rtl="0" eaLnBrk="1" latinLnBrk="0" hangingPunct="1">
                  <a:lnSpc>
                    <a:spcPct val="90000"/>
                  </a:lnSpc>
                  <a:spcBef>
                    <a:spcPct val="0"/>
                  </a:spcBef>
                  <a:buNone/>
                  <a:defRPr sz="3300" kern="1200">
                    <a:solidFill>
                      <a:srgbClr val="00356B"/>
                    </a:solidFill>
                    <a:latin typeface="Helvetica" pitchFamily="2" charset="0"/>
                    <a:ea typeface="+mj-ea"/>
                    <a:cs typeface="+mj-cs"/>
                  </a:defRPr>
                </a:lvl1pPr>
              </a:lstStyle>
              <a:p>
                <a:pPr>
                  <a:lnSpc>
                    <a:spcPct val="150000"/>
                  </a:lnSpc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Sup>
                        <m:sSubSupPr>
                          <m:ctrlPr>
                            <a:rPr lang="en-US" sz="2400" i="1" smtClean="0">
                              <a:latin typeface="Cambria Math" panose="02040503050406030204" pitchFamily="18" charset="0"/>
                            </a:rPr>
                          </m:ctrlPr>
                        </m:sSubSupPr>
                        <m:e>
                          <m:r>
                            <a:rPr lang="en-US" sz="2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𝜔</m:t>
                          </m:r>
                        </m:e>
                        <m:sub>
                          <m:r>
                            <a:rPr lang="en-US" altLang="zh-CN" sz="2400" b="0" i="1" smtClean="0">
                              <a:latin typeface="Cambria Math" panose="02040503050406030204" pitchFamily="18" charset="0"/>
                            </a:rPr>
                            <m:t>𝑖</m:t>
                          </m:r>
                        </m:sub>
                        <m:sup>
                          <m:r>
                            <a:rPr lang="en-US" altLang="zh-CN" sz="2400" b="0" i="1" smtClean="0">
                              <a:latin typeface="Cambria Math" panose="02040503050406030204" pitchFamily="18" charset="0"/>
                            </a:rPr>
                            <m:t>𝑛𝑒𝑤</m:t>
                          </m:r>
                        </m:sup>
                      </m:sSubSup>
                      <m:r>
                        <a:rPr lang="en-US" altLang="zh-CN" sz="2400" b="0" i="1" smtClean="0">
                          <a:latin typeface="Cambria Math" panose="02040503050406030204" pitchFamily="18" charset="0"/>
                        </a:rPr>
                        <m:t>=</m:t>
                      </m:r>
                      <m:sSub>
                        <m:sSubPr>
                          <m:ctrlPr>
                            <a:rPr lang="en-US" sz="2400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𝜔</m:t>
                          </m:r>
                        </m:e>
                        <m:sub>
                          <m:r>
                            <a:rPr lang="en-US" altLang="zh-CN" sz="2400" i="1">
                              <a:latin typeface="Cambria Math" panose="02040503050406030204" pitchFamily="18" charset="0"/>
                            </a:rPr>
                            <m:t>𝑖</m:t>
                          </m:r>
                        </m:sub>
                      </m:sSub>
                      <m:r>
                        <a:rPr lang="en-US" altLang="zh-CN" sz="2400" b="0" i="0" smtClean="0">
                          <a:latin typeface="Cambria Math" panose="02040503050406030204" pitchFamily="18" charset="0"/>
                        </a:rPr>
                        <m:t>−</m:t>
                      </m:r>
                      <m:r>
                        <m:rPr>
                          <m:sty m:val="p"/>
                        </m:rPr>
                        <a:rPr lang="el-GR" altLang="zh-CN" sz="2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η</m:t>
                      </m:r>
                      <m:r>
                        <a:rPr lang="en-US" altLang="zh-CN" sz="2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(</m:t>
                      </m:r>
                      <m:f>
                        <m:fPr>
                          <m:ctrlPr>
                            <a:rPr lang="en-US" altLang="zh-CN" sz="2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altLang="zh-CN" sz="2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𝜕</m:t>
                          </m:r>
                          <m:r>
                            <a:rPr lang="en-US" altLang="zh-CN" sz="2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𝐸𝑟𝑟𝑜𝑟</m:t>
                          </m:r>
                        </m:num>
                        <m:den>
                          <m:r>
                            <a:rPr lang="en-US" altLang="zh-CN" sz="2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𝜕</m:t>
                          </m:r>
                          <m:sSub>
                            <m:sSubPr>
                              <m:ctrlPr>
                                <a:rPr lang="en-US" sz="2400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24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𝜔</m:t>
                              </m:r>
                            </m:e>
                            <m:sub>
                              <m:r>
                                <a:rPr lang="en-US" altLang="zh-CN" sz="2400" i="1">
                                  <a:latin typeface="Cambria Math" panose="02040503050406030204" pitchFamily="18" charset="0"/>
                                </a:rPr>
                                <m:t>𝑖</m:t>
                              </m:r>
                            </m:sub>
                          </m:sSub>
                        </m:den>
                      </m:f>
                      <m:r>
                        <a:rPr lang="en-US" altLang="zh-CN" sz="2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)</m:t>
                      </m:r>
                    </m:oMath>
                  </m:oMathPara>
                </a14:m>
                <a:endParaRPr lang="en-US" sz="2400" dirty="0"/>
              </a:p>
            </p:txBody>
          </p:sp>
        </mc:Choice>
        <mc:Fallback>
          <p:sp>
            <p:nvSpPr>
              <p:cNvPr id="3" name="Neural Networks">
                <a:extLst>
                  <a:ext uri="{FF2B5EF4-FFF2-40B4-BE49-F238E27FC236}">
                    <a16:creationId xmlns:a16="http://schemas.microsoft.com/office/drawing/2014/main" id="{683A566B-EF5F-663C-CE05-7023429C766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93446" y="4822670"/>
                <a:ext cx="3175708" cy="1652578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" name="Right Arrow 4">
            <a:extLst>
              <a:ext uri="{FF2B5EF4-FFF2-40B4-BE49-F238E27FC236}">
                <a16:creationId xmlns:a16="http://schemas.microsoft.com/office/drawing/2014/main" id="{ABFBC133-7224-89F4-36C1-1A0C1580EE97}"/>
              </a:ext>
            </a:extLst>
          </p:cNvPr>
          <p:cNvSpPr/>
          <p:nvPr/>
        </p:nvSpPr>
        <p:spPr>
          <a:xfrm rot="10800000">
            <a:off x="711202" y="4734366"/>
            <a:ext cx="4323644" cy="395111"/>
          </a:xfrm>
          <a:prstGeom prst="rightArrow">
            <a:avLst/>
          </a:prstGeom>
          <a:solidFill>
            <a:schemeClr val="bg1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0234065"/>
      </p:ext>
    </p:extLst>
  </p:cSld>
  <p:clrMapOvr>
    <a:masterClrMapping/>
  </p:clrMapOvr>
  <p:transition spd="med"/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5" name="Neural Networks"/>
          <p:cNvSpPr txBox="1">
            <a:spLocks noGrp="1"/>
          </p:cNvSpPr>
          <p:nvPr>
            <p:ph type="title"/>
          </p:nvPr>
        </p:nvSpPr>
        <p:spPr>
          <a:xfrm>
            <a:off x="628648" y="630870"/>
            <a:ext cx="8334729" cy="1009332"/>
          </a:xfrm>
          <a:prstGeom prst="rect">
            <a:avLst/>
          </a:prstGeom>
        </p:spPr>
        <p:txBody>
          <a:bodyPr/>
          <a:lstStyle/>
          <a:p>
            <a:r>
              <a:rPr lang="en-US" altLang="zh-CN" dirty="0"/>
              <a:t>2.3 Backward propagation</a:t>
            </a:r>
            <a:endParaRPr dirty="0"/>
          </a:p>
        </p:txBody>
      </p:sp>
      <p:sp>
        <p:nvSpPr>
          <p:cNvPr id="27" name="Slide Number">
            <a:extLst>
              <a:ext uri="{FF2B5EF4-FFF2-40B4-BE49-F238E27FC236}">
                <a16:creationId xmlns:a16="http://schemas.microsoft.com/office/drawing/2014/main" id="{2E0309AA-19D3-3D4A-BF32-8EFF4543C33B}"/>
              </a:ext>
            </a:extLst>
          </p:cNvPr>
          <p:cNvSpPr txBox="1">
            <a:spLocks/>
          </p:cNvSpPr>
          <p:nvPr/>
        </p:nvSpPr>
        <p:spPr>
          <a:xfrm>
            <a:off x="6457950" y="6356351"/>
            <a:ext cx="2057400" cy="365125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900" kern="1200">
                <a:solidFill>
                  <a:schemeClr val="tx1">
                    <a:tint val="75000"/>
                  </a:schemeClr>
                </a:solidFill>
                <a:latin typeface="Helvetica" pitchFamily="2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86CB4B4D-7CA3-9044-876B-883B54F8677D}" type="slidenum">
              <a:rPr lang="en-US" smtClean="0"/>
              <a:pPr/>
              <a:t>32</a:t>
            </a:fld>
            <a:endParaRPr lang="en-US"/>
          </a:p>
        </p:txBody>
      </p:sp>
      <p:sp>
        <p:nvSpPr>
          <p:cNvPr id="2" name="Slide Number">
            <a:extLst>
              <a:ext uri="{FF2B5EF4-FFF2-40B4-BE49-F238E27FC236}">
                <a16:creationId xmlns:a16="http://schemas.microsoft.com/office/drawing/2014/main" id="{9650EDEB-43BC-F3B1-B002-617E9FEBCED4}"/>
              </a:ext>
            </a:extLst>
          </p:cNvPr>
          <p:cNvSpPr txBox="1">
            <a:spLocks/>
          </p:cNvSpPr>
          <p:nvPr/>
        </p:nvSpPr>
        <p:spPr>
          <a:xfrm>
            <a:off x="6457950" y="6356351"/>
            <a:ext cx="2057400" cy="365125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900" kern="1200">
                <a:solidFill>
                  <a:schemeClr val="tx1">
                    <a:tint val="75000"/>
                  </a:schemeClr>
                </a:solidFill>
                <a:latin typeface="Helvetica" pitchFamily="2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86CB4B4D-7CA3-9044-876B-883B54F8677D}" type="slidenum">
              <a:rPr lang="en-US" smtClean="0"/>
              <a:pPr/>
              <a:t>32</a:t>
            </a:fld>
            <a:endParaRPr lang="en-US"/>
          </a:p>
        </p:txBody>
      </p:sp>
      <p:pic>
        <p:nvPicPr>
          <p:cNvPr id="43" name="Graphic 42">
            <a:extLst>
              <a:ext uri="{FF2B5EF4-FFF2-40B4-BE49-F238E27FC236}">
                <a16:creationId xmlns:a16="http://schemas.microsoft.com/office/drawing/2014/main" id="{E409F596-4A2D-5398-A7B3-AE609F6CF49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628648" y="1763785"/>
            <a:ext cx="5715000" cy="2451100"/>
          </a:xfrm>
          <a:prstGeom prst="rect">
            <a:avLst/>
          </a:prstGeom>
        </p:spPr>
      </p:pic>
      <p:sp>
        <p:nvSpPr>
          <p:cNvPr id="46" name="Neural Networks">
            <a:extLst>
              <a:ext uri="{FF2B5EF4-FFF2-40B4-BE49-F238E27FC236}">
                <a16:creationId xmlns:a16="http://schemas.microsoft.com/office/drawing/2014/main" id="{88778E52-4DC7-3B01-6CF7-416C4DB9A2A0}"/>
              </a:ext>
            </a:extLst>
          </p:cNvPr>
          <p:cNvSpPr txBox="1">
            <a:spLocks/>
          </p:cNvSpPr>
          <p:nvPr/>
        </p:nvSpPr>
        <p:spPr>
          <a:xfrm>
            <a:off x="237067" y="4411835"/>
            <a:ext cx="3688467" cy="45949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300" kern="1200">
                <a:solidFill>
                  <a:srgbClr val="00356B"/>
                </a:solidFill>
                <a:latin typeface="Helvetica" pitchFamily="2" charset="0"/>
                <a:ea typeface="+mj-ea"/>
                <a:cs typeface="+mj-cs"/>
              </a:defRPr>
            </a:lvl1pPr>
          </a:lstStyle>
          <a:p>
            <a:pPr algn="ctr"/>
            <a:r>
              <a:rPr lang="en-US" sz="1600" dirty="0"/>
              <a:t>Step </a:t>
            </a:r>
            <a:r>
              <a:rPr lang="en-US" altLang="zh-CN" sz="1600" dirty="0"/>
              <a:t>3</a:t>
            </a:r>
            <a:r>
              <a:rPr lang="en-US" sz="1600" dirty="0"/>
              <a:t>. Backward Propagation</a:t>
            </a:r>
          </a:p>
        </p:txBody>
      </p:sp>
      <p:sp>
        <p:nvSpPr>
          <p:cNvPr id="53" name="Oval 52">
            <a:extLst>
              <a:ext uri="{FF2B5EF4-FFF2-40B4-BE49-F238E27FC236}">
                <a16:creationId xmlns:a16="http://schemas.microsoft.com/office/drawing/2014/main" id="{A661A7F5-42BF-6902-E86F-4F7719A9FC73}"/>
              </a:ext>
            </a:extLst>
          </p:cNvPr>
          <p:cNvSpPr/>
          <p:nvPr/>
        </p:nvSpPr>
        <p:spPr>
          <a:xfrm>
            <a:off x="6939137" y="2506132"/>
            <a:ext cx="871381" cy="871381"/>
          </a:xfrm>
          <a:prstGeom prst="ellipse">
            <a:avLst/>
          </a:prstGeom>
          <a:solidFill>
            <a:srgbClr val="7030A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/>
              <a:t>1</a:t>
            </a:r>
          </a:p>
        </p:txBody>
      </p:sp>
      <p:cxnSp>
        <p:nvCxnSpPr>
          <p:cNvPr id="55" name="Straight Connector 54">
            <a:extLst>
              <a:ext uri="{FF2B5EF4-FFF2-40B4-BE49-F238E27FC236}">
                <a16:creationId xmlns:a16="http://schemas.microsoft.com/office/drawing/2014/main" id="{51E831D6-5054-0530-2525-0273EB3E030F}"/>
              </a:ext>
            </a:extLst>
          </p:cNvPr>
          <p:cNvCxnSpPr/>
          <p:nvPr/>
        </p:nvCxnSpPr>
        <p:spPr>
          <a:xfrm>
            <a:off x="6660444" y="1763785"/>
            <a:ext cx="0" cy="2451100"/>
          </a:xfrm>
          <a:prstGeom prst="line">
            <a:avLst/>
          </a:prstGeom>
          <a:ln w="19050"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6" name="Neural Networks">
            <a:extLst>
              <a:ext uri="{FF2B5EF4-FFF2-40B4-BE49-F238E27FC236}">
                <a16:creationId xmlns:a16="http://schemas.microsoft.com/office/drawing/2014/main" id="{4A367740-88DB-072A-DB80-F90D0D17EC09}"/>
              </a:ext>
            </a:extLst>
          </p:cNvPr>
          <p:cNvSpPr txBox="1">
            <a:spLocks/>
          </p:cNvSpPr>
          <p:nvPr/>
        </p:nvSpPr>
        <p:spPr>
          <a:xfrm>
            <a:off x="6873619" y="3429000"/>
            <a:ext cx="1002416" cy="45949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300" kern="1200">
                <a:solidFill>
                  <a:srgbClr val="00356B"/>
                </a:solidFill>
                <a:latin typeface="Helvetica" pitchFamily="2" charset="0"/>
                <a:ea typeface="+mj-ea"/>
                <a:cs typeface="+mj-cs"/>
              </a:defRPr>
            </a:lvl1pPr>
          </a:lstStyle>
          <a:p>
            <a:pPr algn="ctr"/>
            <a:r>
              <a:rPr lang="en-US" sz="1600" dirty="0"/>
              <a:t>Actual </a:t>
            </a:r>
          </a:p>
        </p:txBody>
      </p:sp>
      <p:sp>
        <p:nvSpPr>
          <p:cNvPr id="57" name="Neural Networks">
            <a:extLst>
              <a:ext uri="{FF2B5EF4-FFF2-40B4-BE49-F238E27FC236}">
                <a16:creationId xmlns:a16="http://schemas.microsoft.com/office/drawing/2014/main" id="{403A34BF-7D8F-2445-D78D-A426508F47F4}"/>
              </a:ext>
            </a:extLst>
          </p:cNvPr>
          <p:cNvSpPr txBox="1">
            <a:spLocks/>
          </p:cNvSpPr>
          <p:nvPr/>
        </p:nvSpPr>
        <p:spPr>
          <a:xfrm>
            <a:off x="5314580" y="3429000"/>
            <a:ext cx="1187466" cy="45949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300" kern="1200">
                <a:solidFill>
                  <a:srgbClr val="00356B"/>
                </a:solidFill>
                <a:latin typeface="Helvetica" pitchFamily="2" charset="0"/>
                <a:ea typeface="+mj-ea"/>
                <a:cs typeface="+mj-cs"/>
              </a:defRPr>
            </a:lvl1pPr>
          </a:lstStyle>
          <a:p>
            <a:pPr algn="ctr"/>
            <a:r>
              <a:rPr lang="en-US" altLang="zh-CN" sz="1600" dirty="0"/>
              <a:t>P</a:t>
            </a:r>
            <a:r>
              <a:rPr lang="en-US" sz="1600" dirty="0"/>
              <a:t>rediction</a:t>
            </a:r>
            <a:r>
              <a:rPr lang="zh-CN" altLang="en-US" sz="1600" dirty="0"/>
              <a:t> </a:t>
            </a:r>
            <a:endParaRPr lang="en-US" sz="1600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Neural Networks">
                <a:extLst>
                  <a:ext uri="{FF2B5EF4-FFF2-40B4-BE49-F238E27FC236}">
                    <a16:creationId xmlns:a16="http://schemas.microsoft.com/office/drawing/2014/main" id="{683A566B-EF5F-663C-CE05-7023429C7664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628648" y="5068281"/>
                <a:ext cx="7465484" cy="1652578"/>
              </a:xfrm>
              <a:prstGeom prst="rect">
                <a:avLst/>
              </a:prstGeom>
            </p:spPr>
            <p:txBody>
              <a:bodyPr vert="horz" lIns="91440" tIns="45720" rIns="91440" bIns="45720" rtlCol="0" anchor="ctr">
                <a:normAutofit/>
              </a:bodyPr>
              <a:lstStyle>
                <a:lvl1pPr algn="l" defTabSz="685800" rtl="0" eaLnBrk="1" latinLnBrk="0" hangingPunct="1">
                  <a:lnSpc>
                    <a:spcPct val="90000"/>
                  </a:lnSpc>
                  <a:spcBef>
                    <a:spcPct val="0"/>
                  </a:spcBef>
                  <a:buNone/>
                  <a:defRPr sz="3300" kern="1200">
                    <a:solidFill>
                      <a:srgbClr val="00356B"/>
                    </a:solidFill>
                    <a:latin typeface="Helvetica" pitchFamily="2" charset="0"/>
                    <a:ea typeface="+mj-ea"/>
                    <a:cs typeface="+mj-cs"/>
                  </a:defRPr>
                </a:lvl1pPr>
              </a:lstStyle>
              <a:p>
                <a:pPr marL="285750" indent="-285750">
                  <a:lnSpc>
                    <a:spcPct val="150000"/>
                  </a:lnSpc>
                  <a:buFont typeface="Arial" panose="020B0604020202020204" pitchFamily="34" charset="0"/>
                  <a:buChar char="•"/>
                </a:pPr>
                <a14:m>
                  <m:oMath xmlns:m="http://schemas.openxmlformats.org/officeDocument/2006/math">
                    <m:r>
                      <a:rPr lang="en-US" altLang="zh-CN" sz="1800" b="0" i="1" smtClean="0">
                        <a:latin typeface="Cambria Math" panose="02040503050406030204" pitchFamily="18" charset="0"/>
                      </a:rPr>
                      <m:t>𝑃𝑟𝑒𝑑𝑖𝑐𝑡𝑖𝑜𝑛</m:t>
                    </m:r>
                    <m:r>
                      <a:rPr lang="en-US" altLang="zh-CN" sz="1800" b="0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altLang="zh-CN" sz="1800" b="0" i="1" smtClean="0">
                        <a:latin typeface="Cambria Math" panose="02040503050406030204" pitchFamily="18" charset="0"/>
                      </a:rPr>
                      <m:t>𝑜𝑢𝑡</m:t>
                    </m:r>
                  </m:oMath>
                </a14:m>
                <a:endParaRPr lang="en-US" altLang="zh-CN" sz="1800" b="0" dirty="0"/>
              </a:p>
              <a:p>
                <a:pPr marL="285750" indent="-285750">
                  <a:lnSpc>
                    <a:spcPct val="150000"/>
                  </a:lnSpc>
                  <a:buFont typeface="Arial" panose="020B0604020202020204" pitchFamily="34" charset="0"/>
                  <a:buChar char="•"/>
                </a:pPr>
                <a14:m>
                  <m:oMath xmlns:m="http://schemas.openxmlformats.org/officeDocument/2006/math">
                    <m:r>
                      <a:rPr lang="en-US" altLang="zh-CN" sz="1800" b="0" i="1" smtClean="0">
                        <a:latin typeface="Cambria Math" panose="02040503050406030204" pitchFamily="18" charset="0"/>
                      </a:rPr>
                      <m:t>𝑃𝑟𝑒𝑑𝑖𝑐𝑡𝑖𝑜𝑛</m:t>
                    </m:r>
                    <m:r>
                      <a:rPr lang="en-US" altLang="zh-CN" sz="1800" b="0" i="1" smtClean="0">
                        <a:latin typeface="Cambria Math" panose="02040503050406030204" pitchFamily="18" charset="0"/>
                      </a:rPr>
                      <m:t>=</m:t>
                    </m:r>
                    <m:sSub>
                      <m:sSubPr>
                        <m:ctrlPr>
                          <a:rPr lang="en-US" altLang="zh-CN" sz="1800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altLang="zh-CN" sz="1800" b="0" i="1" smtClean="0">
                            <a:latin typeface="Cambria Math" panose="02040503050406030204" pitchFamily="18" charset="0"/>
                          </a:rPr>
                          <m:t>(</m:t>
                        </m:r>
                        <m:r>
                          <a:rPr lang="en-US" altLang="zh-CN" sz="1800" b="0" i="1" smtClean="0">
                            <a:latin typeface="Cambria Math" panose="02040503050406030204" pitchFamily="18" charset="0"/>
                          </a:rPr>
                          <m:t>h</m:t>
                        </m:r>
                      </m:e>
                      <m:sub>
                        <m:r>
                          <a:rPr lang="en-US" altLang="zh-CN" sz="1800" b="0" i="1" smtClean="0"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</m:sSub>
                    <m:r>
                      <a:rPr lang="en-US" altLang="zh-CN" sz="1800" b="0" i="1" smtClean="0">
                        <a:latin typeface="Cambria Math" panose="02040503050406030204" pitchFamily="18" charset="0"/>
                      </a:rPr>
                      <m:t>)</m:t>
                    </m:r>
                    <m:sSub>
                      <m:sSubPr>
                        <m:ctrlPr>
                          <a:rPr lang="en-US" altLang="zh-CN" sz="18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altLang="zh-CN" sz="180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𝜔</m:t>
                        </m:r>
                      </m:e>
                      <m:sub>
                        <m:r>
                          <a:rPr lang="en-US" altLang="zh-CN" sz="1800" b="0" i="1" smtClean="0">
                            <a:latin typeface="Cambria Math" panose="02040503050406030204" pitchFamily="18" charset="0"/>
                          </a:rPr>
                          <m:t>5</m:t>
                        </m:r>
                      </m:sub>
                    </m:sSub>
                    <m:r>
                      <a:rPr lang="en-US" altLang="zh-CN" sz="1800" b="0" i="1" smtClean="0">
                        <a:latin typeface="Cambria Math" panose="02040503050406030204" pitchFamily="18" charset="0"/>
                      </a:rPr>
                      <m:t>+</m:t>
                    </m:r>
                    <m:sSub>
                      <m:sSubPr>
                        <m:ctrlPr>
                          <a:rPr lang="en-US" altLang="zh-CN" sz="18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altLang="zh-CN" sz="1800" b="0" i="1" smtClean="0">
                            <a:latin typeface="Cambria Math" panose="02040503050406030204" pitchFamily="18" charset="0"/>
                          </a:rPr>
                          <m:t>(</m:t>
                        </m:r>
                        <m:r>
                          <a:rPr lang="en-US" altLang="zh-CN" sz="1800" b="0" i="1" smtClean="0">
                            <a:latin typeface="Cambria Math" panose="02040503050406030204" pitchFamily="18" charset="0"/>
                          </a:rPr>
                          <m:t>h</m:t>
                        </m:r>
                      </m:e>
                      <m:sub>
                        <m:r>
                          <a:rPr lang="en-US" altLang="zh-CN" sz="1800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sub>
                    </m:sSub>
                    <m:r>
                      <a:rPr lang="en-US" altLang="zh-CN" sz="1800" b="0" i="1" smtClean="0">
                        <a:latin typeface="Cambria Math" panose="02040503050406030204" pitchFamily="18" charset="0"/>
                      </a:rPr>
                      <m:t>)</m:t>
                    </m:r>
                    <m:sSub>
                      <m:sSubPr>
                        <m:ctrlPr>
                          <a:rPr lang="en-US" altLang="zh-CN" sz="18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altLang="zh-CN" sz="180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𝜔</m:t>
                        </m:r>
                      </m:e>
                      <m:sub>
                        <m:r>
                          <a:rPr lang="en-US" altLang="zh-CN" sz="1800" b="0" i="1" smtClean="0">
                            <a:latin typeface="Cambria Math" panose="02040503050406030204" pitchFamily="18" charset="0"/>
                          </a:rPr>
                          <m:t>6</m:t>
                        </m:r>
                      </m:sub>
                    </m:sSub>
                  </m:oMath>
                </a14:m>
                <a:endParaRPr lang="en-US" sz="1800" dirty="0"/>
              </a:p>
              <a:p>
                <a:pPr marL="285750" indent="-285750">
                  <a:lnSpc>
                    <a:spcPct val="150000"/>
                  </a:lnSpc>
                  <a:buFont typeface="Arial" panose="020B0604020202020204" pitchFamily="34" charset="0"/>
                  <a:buChar char="•"/>
                </a:pPr>
                <a14:m>
                  <m:oMath xmlns:m="http://schemas.openxmlformats.org/officeDocument/2006/math">
                    <m:r>
                      <a:rPr lang="en-US" altLang="zh-CN" sz="1800" b="0" i="1" smtClean="0">
                        <a:latin typeface="Cambria Math" panose="02040503050406030204" pitchFamily="18" charset="0"/>
                      </a:rPr>
                      <m:t>𝑃𝑟𝑒𝑑𝑖𝑐𝑡𝑖𝑜𝑛</m:t>
                    </m:r>
                    <m:r>
                      <a:rPr lang="en-US" altLang="zh-CN" sz="1800" b="0" i="1" smtClean="0">
                        <a:latin typeface="Cambria Math" panose="02040503050406030204" pitchFamily="18" charset="0"/>
                      </a:rPr>
                      <m:t>=</m:t>
                    </m:r>
                    <m:sSub>
                      <m:sSubPr>
                        <m:ctrlPr>
                          <a:rPr lang="en-US" altLang="zh-CN" sz="18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altLang="zh-CN" sz="1800" i="1">
                            <a:latin typeface="Cambria Math" panose="02040503050406030204" pitchFamily="18" charset="0"/>
                          </a:rPr>
                          <m:t>(</m:t>
                        </m:r>
                        <m:r>
                          <a:rPr lang="en-US" altLang="zh-CN" sz="1800" b="0" i="1" smtClean="0">
                            <a:latin typeface="Cambria Math" panose="02040503050406030204" pitchFamily="18" charset="0"/>
                          </a:rPr>
                          <m:t>𝑖</m:t>
                        </m:r>
                      </m:e>
                      <m:sub>
                        <m:r>
                          <a:rPr lang="en-US" altLang="zh-CN" sz="1800" i="1"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</m:sSub>
                    <m:sSub>
                      <m:sSubPr>
                        <m:ctrlPr>
                          <a:rPr lang="en-US" altLang="zh-CN" sz="18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altLang="zh-CN" sz="18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𝜔</m:t>
                        </m:r>
                      </m:e>
                      <m:sub>
                        <m:r>
                          <a:rPr lang="en-US" altLang="zh-CN" sz="18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1</m:t>
                        </m:r>
                      </m:sub>
                    </m:sSub>
                    <m:r>
                      <a:rPr lang="en-US" altLang="zh-CN" sz="1800" b="0" i="1" smtClean="0">
                        <a:latin typeface="Cambria Math" panose="02040503050406030204" pitchFamily="18" charset="0"/>
                      </a:rPr>
                      <m:t>+</m:t>
                    </m:r>
                    <m:sSub>
                      <m:sSubPr>
                        <m:ctrlPr>
                          <a:rPr lang="en-US" altLang="zh-CN" sz="18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altLang="zh-CN" sz="1800" b="0" i="1" smtClean="0">
                            <a:latin typeface="Cambria Math" panose="02040503050406030204" pitchFamily="18" charset="0"/>
                          </a:rPr>
                          <m:t>𝑖</m:t>
                        </m:r>
                      </m:e>
                      <m:sub>
                        <m:r>
                          <a:rPr lang="en-US" altLang="zh-CN" sz="1800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sub>
                    </m:sSub>
                    <m:sSub>
                      <m:sSubPr>
                        <m:ctrlPr>
                          <a:rPr lang="en-US" altLang="zh-CN" sz="18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altLang="zh-CN" sz="18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𝜔</m:t>
                        </m:r>
                      </m:e>
                      <m:sub>
                        <m:r>
                          <a:rPr lang="en-US" altLang="zh-CN" sz="18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2</m:t>
                        </m:r>
                      </m:sub>
                    </m:sSub>
                    <m:r>
                      <a:rPr lang="en-US" altLang="zh-CN" sz="1800" i="1">
                        <a:latin typeface="Cambria Math" panose="02040503050406030204" pitchFamily="18" charset="0"/>
                      </a:rPr>
                      <m:t>)</m:t>
                    </m:r>
                    <m:sSub>
                      <m:sSubPr>
                        <m:ctrlPr>
                          <a:rPr lang="en-US" altLang="zh-CN" sz="18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altLang="zh-CN" sz="18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𝜔</m:t>
                        </m:r>
                      </m:e>
                      <m:sub>
                        <m:r>
                          <a:rPr lang="en-US" altLang="zh-CN" sz="1800" i="1">
                            <a:latin typeface="Cambria Math" panose="02040503050406030204" pitchFamily="18" charset="0"/>
                          </a:rPr>
                          <m:t>5</m:t>
                        </m:r>
                      </m:sub>
                    </m:sSub>
                    <m:r>
                      <a:rPr lang="en-US" altLang="zh-CN" sz="1800" i="1">
                        <a:latin typeface="Cambria Math" panose="02040503050406030204" pitchFamily="18" charset="0"/>
                      </a:rPr>
                      <m:t>+</m:t>
                    </m:r>
                    <m:sSub>
                      <m:sSubPr>
                        <m:ctrlPr>
                          <a:rPr lang="en-US" altLang="zh-CN" sz="18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altLang="zh-CN" sz="1800" i="1">
                            <a:latin typeface="Cambria Math" panose="02040503050406030204" pitchFamily="18" charset="0"/>
                          </a:rPr>
                          <m:t>(</m:t>
                        </m:r>
                        <m:r>
                          <a:rPr lang="en-US" altLang="zh-CN" sz="1800" i="1">
                            <a:latin typeface="Cambria Math" panose="02040503050406030204" pitchFamily="18" charset="0"/>
                          </a:rPr>
                          <m:t>𝑖</m:t>
                        </m:r>
                      </m:e>
                      <m:sub>
                        <m:r>
                          <a:rPr lang="en-US" altLang="zh-CN" sz="1800" i="1"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</m:sSub>
                    <m:sSub>
                      <m:sSubPr>
                        <m:ctrlPr>
                          <a:rPr lang="en-US" altLang="zh-CN" sz="18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altLang="zh-CN" sz="18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𝜔</m:t>
                        </m:r>
                      </m:e>
                      <m:sub>
                        <m:r>
                          <a:rPr lang="en-US" altLang="zh-CN" sz="18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3</m:t>
                        </m:r>
                      </m:sub>
                    </m:sSub>
                    <m:r>
                      <a:rPr lang="en-US" altLang="zh-CN" sz="1800" i="1">
                        <a:latin typeface="Cambria Math" panose="02040503050406030204" pitchFamily="18" charset="0"/>
                      </a:rPr>
                      <m:t>+</m:t>
                    </m:r>
                    <m:sSub>
                      <m:sSubPr>
                        <m:ctrlPr>
                          <a:rPr lang="en-US" altLang="zh-CN" sz="18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altLang="zh-CN" sz="1800" i="1">
                            <a:latin typeface="Cambria Math" panose="02040503050406030204" pitchFamily="18" charset="0"/>
                          </a:rPr>
                          <m:t>𝑖</m:t>
                        </m:r>
                      </m:e>
                      <m:sub>
                        <m:r>
                          <a:rPr lang="en-US" altLang="zh-CN" sz="1800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sub>
                    </m:sSub>
                    <m:sSub>
                      <m:sSubPr>
                        <m:ctrlPr>
                          <a:rPr lang="en-US" altLang="zh-CN" sz="180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altLang="zh-CN" sz="18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𝜔</m:t>
                        </m:r>
                      </m:e>
                      <m:sub>
                        <m:r>
                          <a:rPr lang="en-US" altLang="zh-CN" sz="18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4</m:t>
                        </m:r>
                      </m:sub>
                    </m:sSub>
                    <m:r>
                      <a:rPr lang="en-US" altLang="zh-CN" sz="1800" i="1">
                        <a:latin typeface="Cambria Math" panose="02040503050406030204" pitchFamily="18" charset="0"/>
                      </a:rPr>
                      <m:t>)</m:t>
                    </m:r>
                    <m:sSub>
                      <m:sSubPr>
                        <m:ctrlPr>
                          <a:rPr lang="en-US" altLang="zh-CN" sz="18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altLang="zh-CN" sz="18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𝜔</m:t>
                        </m:r>
                      </m:e>
                      <m:sub>
                        <m:r>
                          <a:rPr lang="en-US" altLang="zh-CN" sz="1800" i="1">
                            <a:latin typeface="Cambria Math" panose="02040503050406030204" pitchFamily="18" charset="0"/>
                          </a:rPr>
                          <m:t>6</m:t>
                        </m:r>
                      </m:sub>
                    </m:sSub>
                  </m:oMath>
                </a14:m>
                <a:endParaRPr lang="en-US" sz="1800" dirty="0"/>
              </a:p>
              <a:p>
                <a:pPr marL="285750" indent="-285750">
                  <a:lnSpc>
                    <a:spcPct val="150000"/>
                  </a:lnSpc>
                  <a:buFont typeface="Arial" panose="020B0604020202020204" pitchFamily="34" charset="0"/>
                  <a:buChar char="•"/>
                </a:pPr>
                <a:endParaRPr lang="en-US" sz="1800" dirty="0"/>
              </a:p>
            </p:txBody>
          </p:sp>
        </mc:Choice>
        <mc:Fallback xmlns="">
          <p:sp>
            <p:nvSpPr>
              <p:cNvPr id="3" name="Neural Networks">
                <a:extLst>
                  <a:ext uri="{FF2B5EF4-FFF2-40B4-BE49-F238E27FC236}">
                    <a16:creationId xmlns:a16="http://schemas.microsoft.com/office/drawing/2014/main" id="{683A566B-EF5F-663C-CE05-7023429C766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28648" y="5068281"/>
                <a:ext cx="7465484" cy="1652578"/>
              </a:xfrm>
              <a:prstGeom prst="rect">
                <a:avLst/>
              </a:prstGeom>
              <a:blipFill>
                <a:blip r:embed="rId5"/>
                <a:stretch>
                  <a:fillRect l="-509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" name="Right Arrow 4">
            <a:extLst>
              <a:ext uri="{FF2B5EF4-FFF2-40B4-BE49-F238E27FC236}">
                <a16:creationId xmlns:a16="http://schemas.microsoft.com/office/drawing/2014/main" id="{ABFBC133-7224-89F4-36C1-1A0C1580EE97}"/>
              </a:ext>
            </a:extLst>
          </p:cNvPr>
          <p:cNvSpPr/>
          <p:nvPr/>
        </p:nvSpPr>
        <p:spPr>
          <a:xfrm rot="10800000">
            <a:off x="711202" y="4734366"/>
            <a:ext cx="4323644" cy="395111"/>
          </a:xfrm>
          <a:prstGeom prst="rightArrow">
            <a:avLst/>
          </a:prstGeom>
          <a:solidFill>
            <a:schemeClr val="bg1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03237257"/>
      </p:ext>
    </p:extLst>
  </p:cSld>
  <p:clrMapOvr>
    <a:masterClrMapping/>
  </p:clrMapOvr>
  <p:transition spd="med"/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5" name="Neural Networks"/>
          <p:cNvSpPr txBox="1">
            <a:spLocks noGrp="1"/>
          </p:cNvSpPr>
          <p:nvPr>
            <p:ph type="title"/>
          </p:nvPr>
        </p:nvSpPr>
        <p:spPr>
          <a:xfrm>
            <a:off x="628648" y="630870"/>
            <a:ext cx="8334729" cy="1009332"/>
          </a:xfrm>
          <a:prstGeom prst="rect">
            <a:avLst/>
          </a:prstGeom>
        </p:spPr>
        <p:txBody>
          <a:bodyPr/>
          <a:lstStyle/>
          <a:p>
            <a:r>
              <a:rPr lang="en-US" altLang="zh-CN" dirty="0"/>
              <a:t>2.3 Backward propagation</a:t>
            </a:r>
            <a:endParaRPr dirty="0"/>
          </a:p>
        </p:txBody>
      </p:sp>
      <p:sp>
        <p:nvSpPr>
          <p:cNvPr id="27" name="Slide Number">
            <a:extLst>
              <a:ext uri="{FF2B5EF4-FFF2-40B4-BE49-F238E27FC236}">
                <a16:creationId xmlns:a16="http://schemas.microsoft.com/office/drawing/2014/main" id="{2E0309AA-19D3-3D4A-BF32-8EFF4543C33B}"/>
              </a:ext>
            </a:extLst>
          </p:cNvPr>
          <p:cNvSpPr txBox="1">
            <a:spLocks/>
          </p:cNvSpPr>
          <p:nvPr/>
        </p:nvSpPr>
        <p:spPr>
          <a:xfrm>
            <a:off x="6457950" y="6356351"/>
            <a:ext cx="2057400" cy="365125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900" kern="1200">
                <a:solidFill>
                  <a:schemeClr val="tx1">
                    <a:tint val="75000"/>
                  </a:schemeClr>
                </a:solidFill>
                <a:latin typeface="Helvetica" pitchFamily="2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86CB4B4D-7CA3-9044-876B-883B54F8677D}" type="slidenum">
              <a:rPr lang="en-US" smtClean="0"/>
              <a:pPr/>
              <a:t>33</a:t>
            </a:fld>
            <a:endParaRPr lang="en-US"/>
          </a:p>
        </p:txBody>
      </p:sp>
      <p:sp>
        <p:nvSpPr>
          <p:cNvPr id="2" name="Slide Number">
            <a:extLst>
              <a:ext uri="{FF2B5EF4-FFF2-40B4-BE49-F238E27FC236}">
                <a16:creationId xmlns:a16="http://schemas.microsoft.com/office/drawing/2014/main" id="{9650EDEB-43BC-F3B1-B002-617E9FEBCED4}"/>
              </a:ext>
            </a:extLst>
          </p:cNvPr>
          <p:cNvSpPr txBox="1">
            <a:spLocks/>
          </p:cNvSpPr>
          <p:nvPr/>
        </p:nvSpPr>
        <p:spPr>
          <a:xfrm>
            <a:off x="6457950" y="6356351"/>
            <a:ext cx="2057400" cy="365125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900" kern="1200">
                <a:solidFill>
                  <a:schemeClr val="tx1">
                    <a:tint val="75000"/>
                  </a:schemeClr>
                </a:solidFill>
                <a:latin typeface="Helvetica" pitchFamily="2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86CB4B4D-7CA3-9044-876B-883B54F8677D}" type="slidenum">
              <a:rPr lang="en-US" smtClean="0"/>
              <a:pPr/>
              <a:t>33</a:t>
            </a:fld>
            <a:endParaRPr lang="en-US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" name="TextBox 3">
                <a:extLst>
                  <a:ext uri="{FF2B5EF4-FFF2-40B4-BE49-F238E27FC236}">
                    <a16:creationId xmlns:a16="http://schemas.microsoft.com/office/drawing/2014/main" id="{1CA1ADCE-71ED-1537-0F6D-AF62FAD75D20}"/>
                  </a:ext>
                </a:extLst>
              </p:cNvPr>
              <p:cNvSpPr txBox="1"/>
              <p:nvPr/>
            </p:nvSpPr>
            <p:spPr>
              <a:xfrm>
                <a:off x="717900" y="3115232"/>
                <a:ext cx="8156223" cy="3606244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 marL="285750" indent="-285750">
                  <a:lnSpc>
                    <a:spcPct val="150000"/>
                  </a:lnSpc>
                  <a:buFont typeface="Arial" panose="020B0604020202020204" pitchFamily="34" charset="0"/>
                  <a:buChar char="•"/>
                </a:pPr>
                <a14:m>
                  <m:oMath xmlns:m="http://schemas.openxmlformats.org/officeDocument/2006/math">
                    <m:f>
                      <m:fPr>
                        <m:ctrlPr>
                          <a:rPr lang="en-US" altLang="zh-CN" sz="200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altLang="zh-CN" sz="20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𝜕</m:t>
                        </m:r>
                        <m:r>
                          <a:rPr lang="en-US" altLang="zh-CN" sz="20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𝐸𝑟𝑟𝑜𝑟</m:t>
                        </m:r>
                      </m:num>
                      <m:den>
                        <m:r>
                          <a:rPr lang="en-US" altLang="zh-CN" sz="20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𝜕</m:t>
                        </m:r>
                        <m:sSub>
                          <m:sSubPr>
                            <m:ctrlPr>
                              <a:rPr lang="en-US" sz="2000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2000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𝜔</m:t>
                            </m:r>
                          </m:e>
                          <m:sub>
                            <m:r>
                              <a:rPr lang="en-US" altLang="zh-CN" sz="2000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6</m:t>
                            </m:r>
                          </m:sub>
                        </m:sSub>
                      </m:den>
                    </m:f>
                    <m:r>
                      <a:rPr lang="en-US" altLang="zh-CN" sz="2000" i="1"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en-US" altLang="zh-CN" sz="20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altLang="zh-CN" sz="20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𝜕</m:t>
                        </m:r>
                        <m:r>
                          <a:rPr lang="en-US" altLang="zh-CN" sz="20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𝐸𝑟𝑟𝑜𝑟</m:t>
                        </m:r>
                      </m:num>
                      <m:den>
                        <m:r>
                          <a:rPr lang="en-US" altLang="zh-CN" sz="20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𝜕</m:t>
                        </m:r>
                        <m:r>
                          <a:rPr lang="en-US" altLang="zh-CN" sz="20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𝑃𝑟𝑒𝑑𝑖𝑐𝑡𝑖𝑜𝑛</m:t>
                        </m:r>
                      </m:den>
                    </m:f>
                    <m:r>
                      <a:rPr lang="en-US" altLang="zh-CN" sz="2000" i="1" smtClean="0">
                        <a:latin typeface="Cambria Math" panose="02040503050406030204" pitchFamily="18" charset="0"/>
                      </a:rPr>
                      <m:t>∙</m:t>
                    </m:r>
                    <m:f>
                      <m:fPr>
                        <m:ctrlPr>
                          <a:rPr lang="en-US" altLang="zh-CN" sz="20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altLang="zh-CN" sz="20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𝜕</m:t>
                        </m:r>
                        <m:r>
                          <a:rPr lang="en-US" altLang="zh-CN" sz="20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𝑃𝑟𝑒𝑑𝑖𝑐𝑡𝑖𝑜𝑛</m:t>
                        </m:r>
                      </m:num>
                      <m:den>
                        <m:r>
                          <a:rPr lang="en-US" altLang="zh-CN" sz="20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𝜕</m:t>
                        </m:r>
                        <m:sSub>
                          <m:sSubPr>
                            <m:ctrlPr>
                              <a:rPr lang="en-US" sz="2000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2000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𝜔</m:t>
                            </m:r>
                          </m:e>
                          <m:sub>
                            <m:r>
                              <a:rPr lang="en-US" altLang="zh-CN" sz="2000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6</m:t>
                            </m:r>
                          </m:sub>
                        </m:sSub>
                      </m:den>
                    </m:f>
                  </m:oMath>
                </a14:m>
                <a:endParaRPr lang="en-US" sz="2000" dirty="0"/>
              </a:p>
              <a:p>
                <a:pPr marL="285750" indent="-285750">
                  <a:lnSpc>
                    <a:spcPct val="150000"/>
                  </a:lnSpc>
                  <a:buFont typeface="Arial" panose="020B0604020202020204" pitchFamily="34" charset="0"/>
                  <a:buChar char="•"/>
                </a:pPr>
                <a14:m>
                  <m:oMath xmlns:m="http://schemas.openxmlformats.org/officeDocument/2006/math">
                    <m:f>
                      <m:fPr>
                        <m:ctrlPr>
                          <a:rPr lang="en-US" altLang="zh-CN" sz="200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altLang="zh-CN" sz="20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𝜕</m:t>
                        </m:r>
                        <m:r>
                          <a:rPr lang="en-US" altLang="zh-CN" sz="20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𝐸𝑟𝑟𝑜𝑟</m:t>
                        </m:r>
                      </m:num>
                      <m:den>
                        <m:r>
                          <a:rPr lang="en-US" altLang="zh-CN" sz="20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𝜕</m:t>
                        </m:r>
                        <m:sSub>
                          <m:sSubPr>
                            <m:ctrlPr>
                              <a:rPr lang="en-US" sz="2000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2000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𝜔</m:t>
                            </m:r>
                          </m:e>
                          <m:sub>
                            <m:r>
                              <a:rPr lang="en-US" altLang="zh-CN" sz="2000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6</m:t>
                            </m:r>
                          </m:sub>
                        </m:sSub>
                      </m:den>
                    </m:f>
                    <m:r>
                      <a:rPr lang="en-US" altLang="zh-CN" sz="2000" i="1"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en-US" altLang="zh-CN" sz="20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altLang="zh-CN" sz="20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𝜕</m:t>
                        </m:r>
                        <m:f>
                          <m:fPr>
                            <m:ctrlPr>
                              <a:rPr lang="en-US" altLang="zh-CN" sz="2000" i="1">
                                <a:latin typeface="Cambria Math" panose="02040503050406030204" pitchFamily="18" charset="0"/>
                              </a:rPr>
                            </m:ctrlPr>
                          </m:fPr>
                          <m:num>
                            <m:r>
                              <a:rPr lang="en-US" altLang="zh-CN" sz="2000" i="1">
                                <a:latin typeface="Cambria Math" panose="02040503050406030204" pitchFamily="18" charset="0"/>
                              </a:rPr>
                              <m:t>1</m:t>
                            </m:r>
                          </m:num>
                          <m:den>
                            <m:r>
                              <a:rPr lang="en-US" altLang="zh-CN" sz="2000" i="1">
                                <a:latin typeface="Cambria Math" panose="02040503050406030204" pitchFamily="18" charset="0"/>
                              </a:rPr>
                              <m:t>2</m:t>
                            </m:r>
                          </m:den>
                        </m:f>
                        <m:sSup>
                          <m:sSupPr>
                            <m:ctrlPr>
                              <a:rPr lang="en-US" altLang="zh-CN" sz="2000" i="1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US" altLang="zh-CN" sz="2000" i="1">
                                <a:latin typeface="Cambria Math" panose="02040503050406030204" pitchFamily="18" charset="0"/>
                              </a:rPr>
                              <m:t>(</m:t>
                            </m:r>
                            <m:r>
                              <a:rPr lang="en-US" altLang="zh-CN" sz="2000" i="1">
                                <a:latin typeface="Cambria Math" panose="02040503050406030204" pitchFamily="18" charset="0"/>
                              </a:rPr>
                              <m:t>𝑃</m:t>
                            </m:r>
                            <m:r>
                              <m:rPr>
                                <m:sty m:val="p"/>
                              </m:rPr>
                              <a:rPr lang="en-US" altLang="zh-CN" sz="2000" i="1">
                                <a:latin typeface="Cambria Math" panose="02040503050406030204" pitchFamily="18" charset="0"/>
                              </a:rPr>
                              <m:t>re</m:t>
                            </m:r>
                            <m:r>
                              <a:rPr lang="en-US" altLang="zh-CN" sz="2000" i="1">
                                <a:latin typeface="Cambria Math" panose="02040503050406030204" pitchFamily="18" charset="0"/>
                              </a:rPr>
                              <m:t>𝑑𝑖𝑐𝑡𝑖𝑜𝑛</m:t>
                            </m:r>
                            <m:r>
                              <a:rPr lang="zh-CN" altLang="en-US" sz="2000" i="1">
                                <a:latin typeface="Cambria Math" panose="02040503050406030204" pitchFamily="18" charset="0"/>
                              </a:rPr>
                              <m:t> </m:t>
                            </m:r>
                            <m:r>
                              <a:rPr lang="en-US" altLang="zh-CN" sz="2000" i="1">
                                <a:latin typeface="Cambria Math" panose="02040503050406030204" pitchFamily="18" charset="0"/>
                              </a:rPr>
                              <m:t>−</m:t>
                            </m:r>
                            <m:r>
                              <a:rPr lang="en-US" altLang="zh-CN" sz="2000" i="1">
                                <a:latin typeface="Cambria Math" panose="02040503050406030204" pitchFamily="18" charset="0"/>
                              </a:rPr>
                              <m:t>𝐴</m:t>
                            </m:r>
                            <m:r>
                              <m:rPr>
                                <m:sty m:val="p"/>
                              </m:rPr>
                              <a:rPr lang="en-US" altLang="zh-CN" sz="2000" i="1">
                                <a:latin typeface="Cambria Math" panose="02040503050406030204" pitchFamily="18" charset="0"/>
                              </a:rPr>
                              <m:t>c</m:t>
                            </m:r>
                            <m:r>
                              <a:rPr lang="en-US" altLang="zh-CN" sz="2000" i="1">
                                <a:latin typeface="Cambria Math" panose="02040503050406030204" pitchFamily="18" charset="0"/>
                              </a:rPr>
                              <m:t>𝑡𝑢𝑎𝑙</m:t>
                            </m:r>
                            <m:r>
                              <a:rPr lang="en-US" altLang="zh-CN" sz="2000" i="1">
                                <a:latin typeface="Cambria Math" panose="02040503050406030204" pitchFamily="18" charset="0"/>
                              </a:rPr>
                              <m:t>)</m:t>
                            </m:r>
                          </m:e>
                          <m:sup>
                            <m:r>
                              <a:rPr lang="en-US" altLang="zh-CN" sz="2000" i="1">
                                <a:latin typeface="Cambria Math" panose="02040503050406030204" pitchFamily="18" charset="0"/>
                              </a:rPr>
                              <m:t>2</m:t>
                            </m:r>
                          </m:sup>
                        </m:sSup>
                      </m:num>
                      <m:den>
                        <m:r>
                          <a:rPr lang="en-US" altLang="zh-CN" sz="20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𝜕</m:t>
                        </m:r>
                        <m:r>
                          <a:rPr lang="en-US" altLang="zh-CN" sz="20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𝑃𝑟𝑒𝑑𝑖𝑐𝑡𝑖𝑜𝑛</m:t>
                        </m:r>
                      </m:den>
                    </m:f>
                    <m:r>
                      <a:rPr lang="en-US" altLang="zh-CN" sz="2000" i="1" smtClean="0">
                        <a:latin typeface="Cambria Math" panose="02040503050406030204" pitchFamily="18" charset="0"/>
                      </a:rPr>
                      <m:t>∙</m:t>
                    </m:r>
                    <m:f>
                      <m:fPr>
                        <m:ctrlPr>
                          <a:rPr lang="en-US" altLang="zh-CN" sz="20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altLang="zh-CN" sz="20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𝜕</m:t>
                        </m:r>
                        <m:sSub>
                          <m:sSubPr>
                            <m:ctrlPr>
                              <a:rPr lang="en-US" altLang="zh-CN" sz="200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altLang="zh-CN" sz="2000" i="1">
                                <a:latin typeface="Cambria Math" panose="02040503050406030204" pitchFamily="18" charset="0"/>
                              </a:rPr>
                              <m:t>(</m:t>
                            </m:r>
                            <m:r>
                              <a:rPr lang="en-US" altLang="zh-CN" sz="2000" i="1">
                                <a:latin typeface="Cambria Math" panose="02040503050406030204" pitchFamily="18" charset="0"/>
                              </a:rPr>
                              <m:t>𝑖</m:t>
                            </m:r>
                          </m:e>
                          <m:sub>
                            <m:r>
                              <a:rPr lang="en-US" altLang="zh-CN" sz="2000" i="1">
                                <a:latin typeface="Cambria Math" panose="02040503050406030204" pitchFamily="18" charset="0"/>
                              </a:rPr>
                              <m:t>1</m:t>
                            </m:r>
                          </m:sub>
                        </m:sSub>
                        <m:sSub>
                          <m:sSubPr>
                            <m:ctrlPr>
                              <a:rPr lang="en-US" altLang="zh-CN" sz="2000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altLang="zh-CN" sz="2000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𝜔</m:t>
                            </m:r>
                          </m:e>
                          <m:sub>
                            <m:r>
                              <a:rPr lang="en-US" altLang="zh-CN" sz="2000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1</m:t>
                            </m:r>
                          </m:sub>
                        </m:sSub>
                        <m:r>
                          <a:rPr lang="en-US" altLang="zh-CN" sz="2000" i="1">
                            <a:latin typeface="Cambria Math" panose="02040503050406030204" pitchFamily="18" charset="0"/>
                          </a:rPr>
                          <m:t>+</m:t>
                        </m:r>
                        <m:sSub>
                          <m:sSubPr>
                            <m:ctrlPr>
                              <a:rPr lang="en-US" altLang="zh-CN" sz="2000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altLang="zh-CN" sz="2000" i="1">
                                <a:latin typeface="Cambria Math" panose="02040503050406030204" pitchFamily="18" charset="0"/>
                              </a:rPr>
                              <m:t>𝑖</m:t>
                            </m:r>
                          </m:e>
                          <m:sub>
                            <m:r>
                              <a:rPr lang="en-US" altLang="zh-CN" sz="2000" i="1">
                                <a:latin typeface="Cambria Math" panose="02040503050406030204" pitchFamily="18" charset="0"/>
                              </a:rPr>
                              <m:t>2</m:t>
                            </m:r>
                          </m:sub>
                        </m:sSub>
                        <m:sSub>
                          <m:sSubPr>
                            <m:ctrlPr>
                              <a:rPr lang="en-US" altLang="zh-CN" sz="2000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altLang="zh-CN" sz="2000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𝜔</m:t>
                            </m:r>
                          </m:e>
                          <m:sub>
                            <m:r>
                              <a:rPr lang="en-US" altLang="zh-CN" sz="2000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2</m:t>
                            </m:r>
                          </m:sub>
                        </m:sSub>
                        <m:r>
                          <a:rPr lang="en-US" altLang="zh-CN" sz="2000" i="1">
                            <a:latin typeface="Cambria Math" panose="02040503050406030204" pitchFamily="18" charset="0"/>
                          </a:rPr>
                          <m:t>)</m:t>
                        </m:r>
                        <m:sSub>
                          <m:sSubPr>
                            <m:ctrlPr>
                              <a:rPr lang="en-US" altLang="zh-CN" sz="2000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altLang="zh-CN" sz="2000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𝜔</m:t>
                            </m:r>
                          </m:e>
                          <m:sub>
                            <m:r>
                              <a:rPr lang="en-US" altLang="zh-CN" sz="2000" i="1">
                                <a:latin typeface="Cambria Math" panose="02040503050406030204" pitchFamily="18" charset="0"/>
                              </a:rPr>
                              <m:t>5</m:t>
                            </m:r>
                          </m:sub>
                        </m:sSub>
                        <m:r>
                          <a:rPr lang="en-US" altLang="zh-CN" sz="2000" i="1">
                            <a:latin typeface="Cambria Math" panose="02040503050406030204" pitchFamily="18" charset="0"/>
                          </a:rPr>
                          <m:t>+</m:t>
                        </m:r>
                        <m:sSub>
                          <m:sSubPr>
                            <m:ctrlPr>
                              <a:rPr lang="en-US" altLang="zh-CN" sz="2000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altLang="zh-CN" sz="2000" i="1">
                                <a:latin typeface="Cambria Math" panose="02040503050406030204" pitchFamily="18" charset="0"/>
                              </a:rPr>
                              <m:t>(</m:t>
                            </m:r>
                            <m:r>
                              <a:rPr lang="en-US" altLang="zh-CN" sz="2000" i="1">
                                <a:latin typeface="Cambria Math" panose="02040503050406030204" pitchFamily="18" charset="0"/>
                              </a:rPr>
                              <m:t>𝑖</m:t>
                            </m:r>
                          </m:e>
                          <m:sub>
                            <m:r>
                              <a:rPr lang="en-US" altLang="zh-CN" sz="2000" i="1">
                                <a:latin typeface="Cambria Math" panose="02040503050406030204" pitchFamily="18" charset="0"/>
                              </a:rPr>
                              <m:t>1</m:t>
                            </m:r>
                          </m:sub>
                        </m:sSub>
                        <m:sSub>
                          <m:sSubPr>
                            <m:ctrlPr>
                              <a:rPr lang="en-US" altLang="zh-CN" sz="2000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altLang="zh-CN" sz="2000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𝜔</m:t>
                            </m:r>
                          </m:e>
                          <m:sub>
                            <m:r>
                              <a:rPr lang="en-US" altLang="zh-CN" sz="2000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3</m:t>
                            </m:r>
                          </m:sub>
                        </m:sSub>
                        <m:r>
                          <a:rPr lang="en-US" altLang="zh-CN" sz="2000" i="1">
                            <a:latin typeface="Cambria Math" panose="02040503050406030204" pitchFamily="18" charset="0"/>
                          </a:rPr>
                          <m:t>+</m:t>
                        </m:r>
                        <m:sSub>
                          <m:sSubPr>
                            <m:ctrlPr>
                              <a:rPr lang="en-US" altLang="zh-CN" sz="2000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altLang="zh-CN" sz="2000" i="1">
                                <a:latin typeface="Cambria Math" panose="02040503050406030204" pitchFamily="18" charset="0"/>
                              </a:rPr>
                              <m:t>𝑖</m:t>
                            </m:r>
                          </m:e>
                          <m:sub>
                            <m:r>
                              <a:rPr lang="en-US" altLang="zh-CN" sz="2000" i="1">
                                <a:latin typeface="Cambria Math" panose="02040503050406030204" pitchFamily="18" charset="0"/>
                              </a:rPr>
                              <m:t>2</m:t>
                            </m:r>
                          </m:sub>
                        </m:sSub>
                        <m:sSub>
                          <m:sSubPr>
                            <m:ctrlPr>
                              <a:rPr lang="en-US" altLang="zh-CN" sz="2000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altLang="zh-CN" sz="2000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𝜔</m:t>
                            </m:r>
                          </m:e>
                          <m:sub>
                            <m:r>
                              <a:rPr lang="en-US" altLang="zh-CN" sz="2000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4</m:t>
                            </m:r>
                          </m:sub>
                        </m:sSub>
                        <m:r>
                          <a:rPr lang="en-US" altLang="zh-CN" sz="2000" i="1">
                            <a:latin typeface="Cambria Math" panose="02040503050406030204" pitchFamily="18" charset="0"/>
                          </a:rPr>
                          <m:t>)</m:t>
                        </m:r>
                        <m:sSub>
                          <m:sSubPr>
                            <m:ctrlPr>
                              <a:rPr lang="en-US" altLang="zh-CN" sz="2000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altLang="zh-CN" sz="2000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𝜔</m:t>
                            </m:r>
                          </m:e>
                          <m:sub>
                            <m:r>
                              <a:rPr lang="en-US" altLang="zh-CN" sz="2000" i="1">
                                <a:latin typeface="Cambria Math" panose="02040503050406030204" pitchFamily="18" charset="0"/>
                              </a:rPr>
                              <m:t>6</m:t>
                            </m:r>
                          </m:sub>
                        </m:sSub>
                      </m:num>
                      <m:den>
                        <m:r>
                          <a:rPr lang="en-US" altLang="zh-CN" sz="20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𝜕</m:t>
                        </m:r>
                        <m:sSub>
                          <m:sSubPr>
                            <m:ctrlPr>
                              <a:rPr lang="en-US" sz="2000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2000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𝜔</m:t>
                            </m:r>
                          </m:e>
                          <m:sub>
                            <m:r>
                              <a:rPr lang="en-US" altLang="zh-CN" sz="2000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6</m:t>
                            </m:r>
                          </m:sub>
                        </m:sSub>
                      </m:den>
                    </m:f>
                  </m:oMath>
                </a14:m>
                <a:endParaRPr lang="en-US" sz="2000" dirty="0"/>
              </a:p>
              <a:p>
                <a:pPr marL="285750" indent="-285750">
                  <a:lnSpc>
                    <a:spcPct val="150000"/>
                  </a:lnSpc>
                  <a:buFont typeface="Arial" panose="020B0604020202020204" pitchFamily="34" charset="0"/>
                  <a:buChar char="•"/>
                </a:pPr>
                <a14:m>
                  <m:oMath xmlns:m="http://schemas.openxmlformats.org/officeDocument/2006/math">
                    <m:f>
                      <m:fPr>
                        <m:ctrlPr>
                          <a:rPr lang="en-US" altLang="zh-CN" sz="200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altLang="zh-CN" sz="20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𝜕</m:t>
                        </m:r>
                        <m:r>
                          <a:rPr lang="en-US" altLang="zh-CN" sz="20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𝐸𝑟𝑟𝑜𝑟</m:t>
                        </m:r>
                      </m:num>
                      <m:den>
                        <m:r>
                          <a:rPr lang="en-US" altLang="zh-CN" sz="20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𝜕</m:t>
                        </m:r>
                        <m:sSub>
                          <m:sSubPr>
                            <m:ctrlPr>
                              <a:rPr lang="en-US" sz="2000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2000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𝜔</m:t>
                            </m:r>
                          </m:e>
                          <m:sub>
                            <m:r>
                              <a:rPr lang="en-US" altLang="zh-CN" sz="2000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6</m:t>
                            </m:r>
                          </m:sub>
                        </m:sSub>
                      </m:den>
                    </m:f>
                    <m:r>
                      <a:rPr lang="en-US" altLang="zh-CN" sz="2000" i="1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altLang="zh-CN" sz="2000" b="0" i="1" smtClean="0">
                        <a:latin typeface="Cambria Math" panose="02040503050406030204" pitchFamily="18" charset="0"/>
                      </a:rPr>
                      <m:t>2</m:t>
                    </m:r>
                    <m:r>
                      <a:rPr lang="en-US" altLang="zh-CN" sz="2000" i="1">
                        <a:latin typeface="Cambria Math" panose="02040503050406030204" pitchFamily="18" charset="0"/>
                      </a:rPr>
                      <m:t>∙</m:t>
                    </m:r>
                    <m:r>
                      <a:rPr lang="zh-CN" altLang="en-US" sz="2000" b="0" i="1" smtClean="0">
                        <a:latin typeface="Cambria Math" panose="02040503050406030204" pitchFamily="18" charset="0"/>
                      </a:rPr>
                      <m:t> </m:t>
                    </m:r>
                    <m:f>
                      <m:fPr>
                        <m:ctrlPr>
                          <a:rPr lang="en-US" altLang="zh-CN" sz="2000" b="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altLang="zh-CN" sz="2000" b="0" i="1" smtClean="0">
                            <a:latin typeface="Cambria Math" panose="02040503050406030204" pitchFamily="18" charset="0"/>
                          </a:rPr>
                          <m:t>1</m:t>
                        </m:r>
                      </m:num>
                      <m:den>
                        <m:r>
                          <a:rPr lang="en-US" altLang="zh-CN" sz="2000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den>
                    </m:f>
                    <m:r>
                      <a:rPr lang="en-US" altLang="zh-CN" sz="2000" i="1">
                        <a:latin typeface="Cambria Math" panose="02040503050406030204" pitchFamily="18" charset="0"/>
                      </a:rPr>
                      <m:t>∙(</m:t>
                    </m:r>
                    <m:r>
                      <a:rPr lang="en-US" altLang="zh-CN" sz="2000" i="1">
                        <a:latin typeface="Cambria Math" panose="02040503050406030204" pitchFamily="18" charset="0"/>
                      </a:rPr>
                      <m:t>𝑃</m:t>
                    </m:r>
                    <m:r>
                      <m:rPr>
                        <m:sty m:val="p"/>
                      </m:rPr>
                      <a:rPr lang="en-US" altLang="zh-CN" sz="2000" i="1">
                        <a:latin typeface="Cambria Math" panose="02040503050406030204" pitchFamily="18" charset="0"/>
                      </a:rPr>
                      <m:t>re</m:t>
                    </m:r>
                    <m:r>
                      <a:rPr lang="en-US" altLang="zh-CN" sz="2000" i="1">
                        <a:latin typeface="Cambria Math" panose="02040503050406030204" pitchFamily="18" charset="0"/>
                      </a:rPr>
                      <m:t>𝑑𝑖𝑐𝑡𝑖𝑜𝑛</m:t>
                    </m:r>
                    <m:r>
                      <a:rPr lang="zh-CN" altLang="en-US" sz="2000" i="1">
                        <a:latin typeface="Cambria Math" panose="02040503050406030204" pitchFamily="18" charset="0"/>
                      </a:rPr>
                      <m:t> </m:t>
                    </m:r>
                    <m:r>
                      <a:rPr lang="en-US" altLang="zh-CN" sz="2000" i="1">
                        <a:latin typeface="Cambria Math" panose="02040503050406030204" pitchFamily="18" charset="0"/>
                      </a:rPr>
                      <m:t>−</m:t>
                    </m:r>
                    <m:r>
                      <a:rPr lang="en-US" altLang="zh-CN" sz="2000" i="1">
                        <a:latin typeface="Cambria Math" panose="02040503050406030204" pitchFamily="18" charset="0"/>
                      </a:rPr>
                      <m:t>𝐴</m:t>
                    </m:r>
                    <m:r>
                      <m:rPr>
                        <m:sty m:val="p"/>
                      </m:rPr>
                      <a:rPr lang="en-US" altLang="zh-CN" sz="2000" i="1">
                        <a:latin typeface="Cambria Math" panose="02040503050406030204" pitchFamily="18" charset="0"/>
                      </a:rPr>
                      <m:t>c</m:t>
                    </m:r>
                    <m:r>
                      <a:rPr lang="en-US" altLang="zh-CN" sz="2000" i="1">
                        <a:latin typeface="Cambria Math" panose="02040503050406030204" pitchFamily="18" charset="0"/>
                      </a:rPr>
                      <m:t>𝑡𝑢𝑎𝑙</m:t>
                    </m:r>
                    <m:r>
                      <a:rPr lang="en-US" altLang="zh-CN" sz="2000" i="1">
                        <a:latin typeface="Cambria Math" panose="02040503050406030204" pitchFamily="18" charset="0"/>
                      </a:rPr>
                      <m:t>)∙</m:t>
                    </m:r>
                    <m:sSub>
                      <m:sSubPr>
                        <m:ctrlPr>
                          <a:rPr lang="en-US" altLang="zh-CN" sz="20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altLang="zh-CN" sz="2000" i="1">
                            <a:latin typeface="Cambria Math" panose="02040503050406030204" pitchFamily="18" charset="0"/>
                          </a:rPr>
                          <m:t>(</m:t>
                        </m:r>
                        <m:r>
                          <a:rPr lang="en-US" altLang="zh-CN" sz="2000" i="1">
                            <a:latin typeface="Cambria Math" panose="02040503050406030204" pitchFamily="18" charset="0"/>
                          </a:rPr>
                          <m:t>𝑖</m:t>
                        </m:r>
                      </m:e>
                      <m:sub>
                        <m:r>
                          <a:rPr lang="en-US" altLang="zh-CN" sz="2000" i="1"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</m:sSub>
                    <m:sSub>
                      <m:sSubPr>
                        <m:ctrlPr>
                          <a:rPr lang="en-US" altLang="zh-CN" sz="20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altLang="zh-CN" sz="20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𝜔</m:t>
                        </m:r>
                      </m:e>
                      <m:sub>
                        <m:r>
                          <a:rPr lang="en-US" altLang="zh-CN" sz="20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3</m:t>
                        </m:r>
                      </m:sub>
                    </m:sSub>
                    <m:r>
                      <a:rPr lang="en-US" altLang="zh-CN" sz="2000" i="1">
                        <a:latin typeface="Cambria Math" panose="02040503050406030204" pitchFamily="18" charset="0"/>
                      </a:rPr>
                      <m:t>+</m:t>
                    </m:r>
                    <m:sSub>
                      <m:sSubPr>
                        <m:ctrlPr>
                          <a:rPr lang="en-US" altLang="zh-CN" sz="20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altLang="zh-CN" sz="2000" i="1">
                            <a:latin typeface="Cambria Math" panose="02040503050406030204" pitchFamily="18" charset="0"/>
                          </a:rPr>
                          <m:t>𝑖</m:t>
                        </m:r>
                      </m:e>
                      <m:sub>
                        <m:r>
                          <a:rPr lang="en-US" altLang="zh-CN" sz="2000" i="1">
                            <a:latin typeface="Cambria Math" panose="02040503050406030204" pitchFamily="18" charset="0"/>
                          </a:rPr>
                          <m:t>2</m:t>
                        </m:r>
                      </m:sub>
                    </m:sSub>
                    <m:sSub>
                      <m:sSubPr>
                        <m:ctrlPr>
                          <a:rPr lang="en-US" altLang="zh-CN" sz="20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altLang="zh-CN" sz="20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𝜔</m:t>
                        </m:r>
                      </m:e>
                      <m:sub>
                        <m:r>
                          <a:rPr lang="en-US" altLang="zh-CN" sz="20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4</m:t>
                        </m:r>
                      </m:sub>
                    </m:sSub>
                    <m:r>
                      <a:rPr lang="en-US" altLang="zh-CN" sz="2000" i="1"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endParaRPr lang="en-US" sz="2000" dirty="0"/>
              </a:p>
              <a:p>
                <a:pPr marL="285750" indent="-285750">
                  <a:lnSpc>
                    <a:spcPct val="150000"/>
                  </a:lnSpc>
                  <a:buFont typeface="Arial" panose="020B0604020202020204" pitchFamily="34" charset="0"/>
                  <a:buChar char="•"/>
                </a:pPr>
                <a14:m>
                  <m:oMath xmlns:m="http://schemas.openxmlformats.org/officeDocument/2006/math">
                    <m:f>
                      <m:fPr>
                        <m:ctrlPr>
                          <a:rPr lang="en-US" altLang="zh-CN" sz="200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altLang="zh-CN" sz="20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𝜕</m:t>
                        </m:r>
                        <m:r>
                          <a:rPr lang="en-US" altLang="zh-CN" sz="20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𝐸𝑟𝑟𝑜𝑟</m:t>
                        </m:r>
                      </m:num>
                      <m:den>
                        <m:r>
                          <a:rPr lang="en-US" altLang="zh-CN" sz="20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𝜕</m:t>
                        </m:r>
                        <m:sSub>
                          <m:sSubPr>
                            <m:ctrlPr>
                              <a:rPr lang="en-US" sz="2000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2000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𝜔</m:t>
                            </m:r>
                          </m:e>
                          <m:sub>
                            <m:r>
                              <a:rPr lang="en-US" altLang="zh-CN" sz="2000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6</m:t>
                            </m:r>
                          </m:sub>
                        </m:sSub>
                      </m:den>
                    </m:f>
                    <m:r>
                      <a:rPr lang="en-US" altLang="zh-CN" sz="2000" i="1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altLang="zh-CN" sz="2000" b="0" i="1" smtClean="0">
                        <a:latin typeface="Cambria Math" panose="02040503050406030204" pitchFamily="18" charset="0"/>
                      </a:rPr>
                      <m:t> </m:t>
                    </m:r>
                    <m:d>
                      <m:dPr>
                        <m:ctrlPr>
                          <a:rPr lang="en-US" altLang="zh-CN" sz="2000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altLang="zh-CN" sz="2000" i="1">
                            <a:latin typeface="Cambria Math" panose="02040503050406030204" pitchFamily="18" charset="0"/>
                          </a:rPr>
                          <m:t>𝑃</m:t>
                        </m:r>
                        <m:r>
                          <m:rPr>
                            <m:sty m:val="p"/>
                          </m:rPr>
                          <a:rPr lang="en-US" altLang="zh-CN" sz="2000" i="1">
                            <a:latin typeface="Cambria Math" panose="02040503050406030204" pitchFamily="18" charset="0"/>
                          </a:rPr>
                          <m:t>re</m:t>
                        </m:r>
                        <m:r>
                          <a:rPr lang="en-US" altLang="zh-CN" sz="2000" i="1">
                            <a:latin typeface="Cambria Math" panose="02040503050406030204" pitchFamily="18" charset="0"/>
                          </a:rPr>
                          <m:t>𝑑𝑖𝑐𝑡𝑖𝑜𝑛</m:t>
                        </m:r>
                        <m:r>
                          <a:rPr lang="zh-CN" altLang="en-US" sz="2000" i="1">
                            <a:latin typeface="Cambria Math" panose="02040503050406030204" pitchFamily="18" charset="0"/>
                          </a:rPr>
                          <m:t> </m:t>
                        </m:r>
                        <m:r>
                          <a:rPr lang="en-US" altLang="zh-CN" sz="2000" i="1">
                            <a:latin typeface="Cambria Math" panose="02040503050406030204" pitchFamily="18" charset="0"/>
                          </a:rPr>
                          <m:t>−</m:t>
                        </m:r>
                        <m:r>
                          <a:rPr lang="en-US" altLang="zh-CN" sz="2000" i="1">
                            <a:latin typeface="Cambria Math" panose="02040503050406030204" pitchFamily="18" charset="0"/>
                          </a:rPr>
                          <m:t>𝐴</m:t>
                        </m:r>
                        <m:r>
                          <m:rPr>
                            <m:sty m:val="p"/>
                          </m:rPr>
                          <a:rPr lang="en-US" altLang="zh-CN" sz="2000" i="1">
                            <a:latin typeface="Cambria Math" panose="02040503050406030204" pitchFamily="18" charset="0"/>
                          </a:rPr>
                          <m:t>c</m:t>
                        </m:r>
                        <m:r>
                          <a:rPr lang="en-US" altLang="zh-CN" sz="2000" i="1">
                            <a:latin typeface="Cambria Math" panose="02040503050406030204" pitchFamily="18" charset="0"/>
                          </a:rPr>
                          <m:t>𝑡𝑢𝑎𝑙</m:t>
                        </m:r>
                      </m:e>
                    </m:d>
                    <m:r>
                      <a:rPr lang="en-US" altLang="zh-CN" sz="2000" i="1">
                        <a:latin typeface="Cambria Math" panose="02040503050406030204" pitchFamily="18" charset="0"/>
                      </a:rPr>
                      <m:t>∙</m:t>
                    </m:r>
                    <m:sSub>
                      <m:sSubPr>
                        <m:ctrlPr>
                          <a:rPr lang="en-US" altLang="zh-CN" sz="200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altLang="zh-CN" sz="2000" b="0" i="1" smtClean="0">
                            <a:latin typeface="Cambria Math" panose="02040503050406030204" pitchFamily="18" charset="0"/>
                          </a:rPr>
                          <m:t>h</m:t>
                        </m:r>
                      </m:e>
                      <m:sub>
                        <m:r>
                          <a:rPr lang="en-US" altLang="zh-CN" sz="2000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sub>
                    </m:sSub>
                  </m:oMath>
                </a14:m>
                <a:endParaRPr lang="en-US" sz="2000" dirty="0"/>
              </a:p>
              <a:p>
                <a:pPr marL="285750" indent="-285750">
                  <a:lnSpc>
                    <a:spcPct val="150000"/>
                  </a:lnSpc>
                  <a:buFont typeface="Arial" panose="020B0604020202020204" pitchFamily="34" charset="0"/>
                  <a:buChar char="•"/>
                </a:pPr>
                <a14:m>
                  <m:oMath xmlns:m="http://schemas.openxmlformats.org/officeDocument/2006/math">
                    <m:sSubSup>
                      <m:sSubSupPr>
                        <m:ctrlPr>
                          <a:rPr lang="en-US" sz="2000" i="1" smtClean="0">
                            <a:latin typeface="Cambria Math" panose="02040503050406030204" pitchFamily="18" charset="0"/>
                          </a:rPr>
                        </m:ctrlPr>
                      </m:sSubSupPr>
                      <m:e>
                        <m:r>
                          <a:rPr lang="en-US" sz="200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𝜔</m:t>
                        </m:r>
                      </m:e>
                      <m:sub>
                        <m:r>
                          <a:rPr lang="en-US" altLang="zh-CN" sz="2000" b="0" i="1" smtClean="0">
                            <a:latin typeface="Cambria Math" panose="02040503050406030204" pitchFamily="18" charset="0"/>
                          </a:rPr>
                          <m:t>6</m:t>
                        </m:r>
                      </m:sub>
                      <m:sup>
                        <m:r>
                          <a:rPr lang="en-US" altLang="zh-CN" sz="2000" b="0" i="1" smtClean="0">
                            <a:latin typeface="Cambria Math" panose="02040503050406030204" pitchFamily="18" charset="0"/>
                          </a:rPr>
                          <m:t>𝑛𝑒𝑤</m:t>
                        </m:r>
                      </m:sup>
                    </m:sSubSup>
                    <m:r>
                      <a:rPr lang="en-US" altLang="zh-CN" sz="2000" b="0" i="0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=</m:t>
                    </m:r>
                    <m:sSub>
                      <m:sSubPr>
                        <m:ctrlPr>
                          <a:rPr lang="en-US" sz="20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0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𝜔</m:t>
                        </m:r>
                      </m:e>
                      <m:sub>
                        <m:r>
                          <a:rPr lang="en-US" altLang="zh-CN" sz="20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6</m:t>
                        </m:r>
                      </m:sub>
                    </m:sSub>
                    <m:r>
                      <a:rPr lang="en-US" altLang="zh-CN" sz="2000" b="0" i="0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−</m:t>
                    </m:r>
                    <m:r>
                      <a:rPr lang="zh-CN" altLang="en-US" sz="2000" b="0" i="0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 </m:t>
                    </m:r>
                    <m:r>
                      <m:rPr>
                        <m:sty m:val="p"/>
                      </m:rPr>
                      <a:rPr lang="el-GR" altLang="zh-CN" sz="20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η</m:t>
                    </m:r>
                    <m:r>
                      <a:rPr lang="en-US" altLang="zh-CN" sz="20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(</m:t>
                    </m:r>
                    <m:r>
                      <a:rPr lang="en-US" altLang="zh-CN" sz="20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∆</m:t>
                    </m:r>
                    <m:r>
                      <a:rPr lang="en-US" altLang="zh-CN" sz="2000" i="1">
                        <a:latin typeface="Cambria Math" panose="02040503050406030204" pitchFamily="18" charset="0"/>
                      </a:rPr>
                      <m:t>∙</m:t>
                    </m:r>
                    <m:sSub>
                      <m:sSubPr>
                        <m:ctrlPr>
                          <a:rPr lang="en-US" altLang="zh-CN" sz="200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altLang="zh-CN" sz="20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h</m:t>
                        </m:r>
                      </m:e>
                      <m:sub>
                        <m:r>
                          <a:rPr lang="en-US" altLang="zh-CN" sz="20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2</m:t>
                        </m:r>
                      </m:sub>
                    </m:sSub>
                    <m:r>
                      <a:rPr lang="en-US" altLang="zh-CN" sz="2000" b="0" i="0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)</m:t>
                    </m:r>
                    <m:r>
                      <a:rPr lang="zh-CN" altLang="en-US" sz="2000" b="0" i="0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 </m:t>
                    </m:r>
                    <m:r>
                      <a:rPr lang="en-US" altLang="zh-CN" sz="2000" b="0" i="0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(</m:t>
                    </m:r>
                    <m:r>
                      <a:rPr lang="en-US" altLang="zh-CN" sz="20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∆</m:t>
                    </m:r>
                    <m:r>
                      <a:rPr lang="en-US" altLang="zh-CN" sz="2000" b="0" i="0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=</m:t>
                    </m:r>
                    <m:r>
                      <a:rPr lang="en-US" altLang="zh-CN" sz="2000" i="1">
                        <a:latin typeface="Cambria Math" panose="02040503050406030204" pitchFamily="18" charset="0"/>
                      </a:rPr>
                      <m:t>𝑃</m:t>
                    </m:r>
                    <m:r>
                      <m:rPr>
                        <m:sty m:val="p"/>
                      </m:rPr>
                      <a:rPr lang="en-US" altLang="zh-CN" sz="2000" i="1">
                        <a:latin typeface="Cambria Math" panose="02040503050406030204" pitchFamily="18" charset="0"/>
                      </a:rPr>
                      <m:t>re</m:t>
                    </m:r>
                    <m:r>
                      <a:rPr lang="en-US" altLang="zh-CN" sz="2000" i="1">
                        <a:latin typeface="Cambria Math" panose="02040503050406030204" pitchFamily="18" charset="0"/>
                      </a:rPr>
                      <m:t>𝑑𝑖𝑐𝑡𝑖𝑜𝑛</m:t>
                    </m:r>
                    <m:r>
                      <a:rPr lang="zh-CN" altLang="en-US" sz="2000" i="1">
                        <a:latin typeface="Cambria Math" panose="02040503050406030204" pitchFamily="18" charset="0"/>
                      </a:rPr>
                      <m:t> </m:t>
                    </m:r>
                    <m:r>
                      <a:rPr lang="en-US" altLang="zh-CN" sz="2000" i="1">
                        <a:latin typeface="Cambria Math" panose="02040503050406030204" pitchFamily="18" charset="0"/>
                      </a:rPr>
                      <m:t>−</m:t>
                    </m:r>
                    <m:r>
                      <a:rPr lang="en-US" altLang="zh-CN" sz="2000" i="1">
                        <a:latin typeface="Cambria Math" panose="02040503050406030204" pitchFamily="18" charset="0"/>
                      </a:rPr>
                      <m:t>𝐴</m:t>
                    </m:r>
                    <m:r>
                      <m:rPr>
                        <m:sty m:val="p"/>
                      </m:rPr>
                      <a:rPr lang="en-US" altLang="zh-CN" sz="2000" i="1">
                        <a:latin typeface="Cambria Math" panose="02040503050406030204" pitchFamily="18" charset="0"/>
                      </a:rPr>
                      <m:t>c</m:t>
                    </m:r>
                    <m:r>
                      <a:rPr lang="en-US" altLang="zh-CN" sz="2000" i="1">
                        <a:latin typeface="Cambria Math" panose="02040503050406030204" pitchFamily="18" charset="0"/>
                      </a:rPr>
                      <m:t>𝑡𝑢𝑎𝑙</m:t>
                    </m:r>
                    <m:r>
                      <a:rPr lang="en-US" altLang="zh-CN" sz="2000" b="0" i="0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)</m:t>
                    </m:r>
                  </m:oMath>
                </a14:m>
                <a:endParaRPr lang="en-US" sz="2000" dirty="0"/>
              </a:p>
            </p:txBody>
          </p:sp>
        </mc:Choice>
        <mc:Fallback xmlns="">
          <p:sp>
            <p:nvSpPr>
              <p:cNvPr id="4" name="TextBox 3">
                <a:extLst>
                  <a:ext uri="{FF2B5EF4-FFF2-40B4-BE49-F238E27FC236}">
                    <a16:creationId xmlns:a16="http://schemas.microsoft.com/office/drawing/2014/main" id="{1CA1ADCE-71ED-1537-0F6D-AF62FAD75D20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17900" y="3115232"/>
                <a:ext cx="8156223" cy="3606244"/>
              </a:xfrm>
              <a:prstGeom prst="rect">
                <a:avLst/>
              </a:prstGeom>
              <a:blipFill>
                <a:blip r:embed="rId3"/>
                <a:stretch>
                  <a:fillRect l="-1711" b="-35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6" name="Oval 5">
            <a:extLst>
              <a:ext uri="{FF2B5EF4-FFF2-40B4-BE49-F238E27FC236}">
                <a16:creationId xmlns:a16="http://schemas.microsoft.com/office/drawing/2014/main" id="{C2541CD9-7B0D-DD73-A085-BA2A6C59CACC}"/>
              </a:ext>
            </a:extLst>
          </p:cNvPr>
          <p:cNvSpPr/>
          <p:nvPr/>
        </p:nvSpPr>
        <p:spPr>
          <a:xfrm>
            <a:off x="717900" y="1571328"/>
            <a:ext cx="567974" cy="567974"/>
          </a:xfrm>
          <a:prstGeom prst="ellipse">
            <a:avLst/>
          </a:prstGeom>
          <a:solidFill>
            <a:srgbClr val="00B0F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b="1" dirty="0"/>
              <a:t>i</a:t>
            </a:r>
            <a:r>
              <a:rPr lang="en-US" sz="1200" b="1" baseline="-25000" dirty="0"/>
              <a:t>1</a:t>
            </a:r>
          </a:p>
        </p:txBody>
      </p:sp>
      <p:sp>
        <p:nvSpPr>
          <p:cNvPr id="7" name="Oval 6">
            <a:extLst>
              <a:ext uri="{FF2B5EF4-FFF2-40B4-BE49-F238E27FC236}">
                <a16:creationId xmlns:a16="http://schemas.microsoft.com/office/drawing/2014/main" id="{E51E8AF2-4221-7DA0-2A96-6B00923746BF}"/>
              </a:ext>
            </a:extLst>
          </p:cNvPr>
          <p:cNvSpPr/>
          <p:nvPr/>
        </p:nvSpPr>
        <p:spPr>
          <a:xfrm>
            <a:off x="717900" y="2464458"/>
            <a:ext cx="567974" cy="567974"/>
          </a:xfrm>
          <a:prstGeom prst="ellipse">
            <a:avLst/>
          </a:prstGeom>
          <a:solidFill>
            <a:srgbClr val="00B0F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b="1" dirty="0"/>
              <a:t>i</a:t>
            </a:r>
            <a:r>
              <a:rPr lang="en-US" sz="1200" b="1" baseline="-25000" dirty="0"/>
              <a:t>2</a:t>
            </a:r>
          </a:p>
        </p:txBody>
      </p:sp>
      <p:sp>
        <p:nvSpPr>
          <p:cNvPr id="8" name="Oval 7">
            <a:extLst>
              <a:ext uri="{FF2B5EF4-FFF2-40B4-BE49-F238E27FC236}">
                <a16:creationId xmlns:a16="http://schemas.microsoft.com/office/drawing/2014/main" id="{6F41177A-91FF-FCB1-46FA-5B0C066117AE}"/>
              </a:ext>
            </a:extLst>
          </p:cNvPr>
          <p:cNvSpPr/>
          <p:nvPr/>
        </p:nvSpPr>
        <p:spPr>
          <a:xfrm>
            <a:off x="2326567" y="1573093"/>
            <a:ext cx="567974" cy="567974"/>
          </a:xfrm>
          <a:prstGeom prst="ellipse">
            <a:avLst/>
          </a:prstGeom>
          <a:solidFill>
            <a:srgbClr val="92D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b="1" dirty="0"/>
              <a:t>h</a:t>
            </a:r>
            <a:r>
              <a:rPr lang="en-US" sz="1200" b="1" baseline="-25000" dirty="0"/>
              <a:t>1</a:t>
            </a:r>
          </a:p>
        </p:txBody>
      </p:sp>
      <p:sp>
        <p:nvSpPr>
          <p:cNvPr id="9" name="Oval 8">
            <a:extLst>
              <a:ext uri="{FF2B5EF4-FFF2-40B4-BE49-F238E27FC236}">
                <a16:creationId xmlns:a16="http://schemas.microsoft.com/office/drawing/2014/main" id="{49864016-9D5C-13A7-A493-5B966A76AC07}"/>
              </a:ext>
            </a:extLst>
          </p:cNvPr>
          <p:cNvSpPr/>
          <p:nvPr/>
        </p:nvSpPr>
        <p:spPr>
          <a:xfrm>
            <a:off x="2326567" y="2466223"/>
            <a:ext cx="567974" cy="567974"/>
          </a:xfrm>
          <a:prstGeom prst="ellipse">
            <a:avLst/>
          </a:prstGeom>
          <a:solidFill>
            <a:srgbClr val="92D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b="1" dirty="0"/>
              <a:t>h</a:t>
            </a:r>
            <a:r>
              <a:rPr lang="en-US" sz="1200" b="1" baseline="-25000" dirty="0"/>
              <a:t>2</a:t>
            </a:r>
          </a:p>
        </p:txBody>
      </p:sp>
      <p:sp>
        <p:nvSpPr>
          <p:cNvPr id="10" name="Oval 9">
            <a:extLst>
              <a:ext uri="{FF2B5EF4-FFF2-40B4-BE49-F238E27FC236}">
                <a16:creationId xmlns:a16="http://schemas.microsoft.com/office/drawing/2014/main" id="{0CBE46B5-FD5D-FD85-82CF-8F327738A971}"/>
              </a:ext>
            </a:extLst>
          </p:cNvPr>
          <p:cNvSpPr/>
          <p:nvPr/>
        </p:nvSpPr>
        <p:spPr>
          <a:xfrm>
            <a:off x="3935234" y="1991342"/>
            <a:ext cx="567974" cy="567974"/>
          </a:xfrm>
          <a:prstGeom prst="ellipse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900" b="1" dirty="0"/>
              <a:t>OUT</a:t>
            </a:r>
            <a:endParaRPr lang="en-US" sz="900" b="1" baseline="-25000" dirty="0"/>
          </a:p>
        </p:txBody>
      </p:sp>
      <p:cxnSp>
        <p:nvCxnSpPr>
          <p:cNvPr id="11" name="Straight Arrow Connector 10">
            <a:extLst>
              <a:ext uri="{FF2B5EF4-FFF2-40B4-BE49-F238E27FC236}">
                <a16:creationId xmlns:a16="http://schemas.microsoft.com/office/drawing/2014/main" id="{03FCD0B5-5892-2CF7-1B74-4E2D1AC252E3}"/>
              </a:ext>
            </a:extLst>
          </p:cNvPr>
          <p:cNvCxnSpPr>
            <a:stCxn id="6" idx="6"/>
            <a:endCxn id="8" idx="2"/>
          </p:cNvCxnSpPr>
          <p:nvPr/>
        </p:nvCxnSpPr>
        <p:spPr>
          <a:xfrm>
            <a:off x="1285874" y="1855315"/>
            <a:ext cx="1040693" cy="1765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Straight Arrow Connector 11">
            <a:extLst>
              <a:ext uri="{FF2B5EF4-FFF2-40B4-BE49-F238E27FC236}">
                <a16:creationId xmlns:a16="http://schemas.microsoft.com/office/drawing/2014/main" id="{00B6A015-E539-193F-1B85-7C486A9C33D9}"/>
              </a:ext>
            </a:extLst>
          </p:cNvPr>
          <p:cNvCxnSpPr>
            <a:cxnSpLocks/>
            <a:stCxn id="6" idx="6"/>
            <a:endCxn id="9" idx="2"/>
          </p:cNvCxnSpPr>
          <p:nvPr/>
        </p:nvCxnSpPr>
        <p:spPr>
          <a:xfrm>
            <a:off x="1285874" y="1855315"/>
            <a:ext cx="1040693" cy="894895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Arrow Connector 12">
            <a:extLst>
              <a:ext uri="{FF2B5EF4-FFF2-40B4-BE49-F238E27FC236}">
                <a16:creationId xmlns:a16="http://schemas.microsoft.com/office/drawing/2014/main" id="{C40556E4-4DFB-0532-0A08-B5AB0EC3679D}"/>
              </a:ext>
            </a:extLst>
          </p:cNvPr>
          <p:cNvCxnSpPr>
            <a:cxnSpLocks/>
            <a:stCxn id="7" idx="6"/>
            <a:endCxn id="8" idx="2"/>
          </p:cNvCxnSpPr>
          <p:nvPr/>
        </p:nvCxnSpPr>
        <p:spPr>
          <a:xfrm flipV="1">
            <a:off x="1285874" y="1857080"/>
            <a:ext cx="1040693" cy="891365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Straight Arrow Connector 13">
            <a:extLst>
              <a:ext uri="{FF2B5EF4-FFF2-40B4-BE49-F238E27FC236}">
                <a16:creationId xmlns:a16="http://schemas.microsoft.com/office/drawing/2014/main" id="{E42E2E65-03A5-885E-252B-87FB036714FA}"/>
              </a:ext>
            </a:extLst>
          </p:cNvPr>
          <p:cNvCxnSpPr/>
          <p:nvPr/>
        </p:nvCxnSpPr>
        <p:spPr>
          <a:xfrm>
            <a:off x="1285874" y="2751876"/>
            <a:ext cx="1040693" cy="1765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Straight Arrow Connector 14">
            <a:extLst>
              <a:ext uri="{FF2B5EF4-FFF2-40B4-BE49-F238E27FC236}">
                <a16:creationId xmlns:a16="http://schemas.microsoft.com/office/drawing/2014/main" id="{1A8D9EEA-CED1-EF0B-B945-05F2FA9843D5}"/>
              </a:ext>
            </a:extLst>
          </p:cNvPr>
          <p:cNvCxnSpPr>
            <a:cxnSpLocks/>
            <a:stCxn id="8" idx="6"/>
            <a:endCxn id="10" idx="2"/>
          </p:cNvCxnSpPr>
          <p:nvPr/>
        </p:nvCxnSpPr>
        <p:spPr>
          <a:xfrm>
            <a:off x="2894541" y="1857080"/>
            <a:ext cx="1040693" cy="418249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Straight Arrow Connector 15">
            <a:extLst>
              <a:ext uri="{FF2B5EF4-FFF2-40B4-BE49-F238E27FC236}">
                <a16:creationId xmlns:a16="http://schemas.microsoft.com/office/drawing/2014/main" id="{610AA4CC-D24A-43B5-3230-AE6A15FC842E}"/>
              </a:ext>
            </a:extLst>
          </p:cNvPr>
          <p:cNvCxnSpPr>
            <a:cxnSpLocks/>
            <a:stCxn id="9" idx="6"/>
            <a:endCxn id="10" idx="2"/>
          </p:cNvCxnSpPr>
          <p:nvPr/>
        </p:nvCxnSpPr>
        <p:spPr>
          <a:xfrm flipV="1">
            <a:off x="2894541" y="2275329"/>
            <a:ext cx="1040693" cy="474881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Rounded Rectangle 16">
            <a:extLst>
              <a:ext uri="{FF2B5EF4-FFF2-40B4-BE49-F238E27FC236}">
                <a16:creationId xmlns:a16="http://schemas.microsoft.com/office/drawing/2014/main" id="{CF23692A-803D-98D5-FD0D-D33E671370F3}"/>
              </a:ext>
            </a:extLst>
          </p:cNvPr>
          <p:cNvSpPr/>
          <p:nvPr/>
        </p:nvSpPr>
        <p:spPr>
          <a:xfrm>
            <a:off x="1584673" y="1518196"/>
            <a:ext cx="417689" cy="303812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dirty="0"/>
              <a:t>W</a:t>
            </a:r>
            <a:r>
              <a:rPr lang="en-US" sz="1200" baseline="-25000" dirty="0"/>
              <a:t>1</a:t>
            </a:r>
          </a:p>
        </p:txBody>
      </p:sp>
      <p:sp>
        <p:nvSpPr>
          <p:cNvPr id="18" name="Rounded Rectangle 17">
            <a:extLst>
              <a:ext uri="{FF2B5EF4-FFF2-40B4-BE49-F238E27FC236}">
                <a16:creationId xmlns:a16="http://schemas.microsoft.com/office/drawing/2014/main" id="{6DFF2539-C00B-D0A9-4F10-5BD25FBB9A6A}"/>
              </a:ext>
            </a:extLst>
          </p:cNvPr>
          <p:cNvSpPr/>
          <p:nvPr/>
        </p:nvSpPr>
        <p:spPr>
          <a:xfrm>
            <a:off x="1584673" y="1914298"/>
            <a:ext cx="417689" cy="303812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dirty="0"/>
              <a:t>W</a:t>
            </a:r>
            <a:r>
              <a:rPr lang="en-US" sz="1200" baseline="-25000" dirty="0"/>
              <a:t>2</a:t>
            </a:r>
          </a:p>
        </p:txBody>
      </p:sp>
      <p:sp>
        <p:nvSpPr>
          <p:cNvPr id="19" name="Rounded Rectangle 18">
            <a:extLst>
              <a:ext uri="{FF2B5EF4-FFF2-40B4-BE49-F238E27FC236}">
                <a16:creationId xmlns:a16="http://schemas.microsoft.com/office/drawing/2014/main" id="{205A0F34-AE22-F3C7-D73D-2D92190C3F8E}"/>
              </a:ext>
            </a:extLst>
          </p:cNvPr>
          <p:cNvSpPr/>
          <p:nvPr/>
        </p:nvSpPr>
        <p:spPr>
          <a:xfrm>
            <a:off x="1584673" y="2435022"/>
            <a:ext cx="417689" cy="303812"/>
          </a:xfrm>
          <a:prstGeom prst="roundRect">
            <a:avLst/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dirty="0"/>
              <a:t>W</a:t>
            </a:r>
            <a:r>
              <a:rPr lang="en-US" sz="1200" baseline="-25000" dirty="0"/>
              <a:t>3</a:t>
            </a:r>
          </a:p>
        </p:txBody>
      </p:sp>
      <p:sp>
        <p:nvSpPr>
          <p:cNvPr id="20" name="Rounded Rectangle 19">
            <a:extLst>
              <a:ext uri="{FF2B5EF4-FFF2-40B4-BE49-F238E27FC236}">
                <a16:creationId xmlns:a16="http://schemas.microsoft.com/office/drawing/2014/main" id="{880AC04C-1832-7626-3F46-CAAE0E89E29D}"/>
              </a:ext>
            </a:extLst>
          </p:cNvPr>
          <p:cNvSpPr/>
          <p:nvPr/>
        </p:nvSpPr>
        <p:spPr>
          <a:xfrm>
            <a:off x="1584316" y="2811420"/>
            <a:ext cx="417689" cy="303812"/>
          </a:xfrm>
          <a:prstGeom prst="roundRect">
            <a:avLst/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dirty="0"/>
              <a:t>W</a:t>
            </a:r>
            <a:r>
              <a:rPr lang="en-US" sz="1200" baseline="-25000" dirty="0"/>
              <a:t>4</a:t>
            </a:r>
          </a:p>
        </p:txBody>
      </p:sp>
      <p:sp>
        <p:nvSpPr>
          <p:cNvPr id="21" name="Rounded Rectangle 20">
            <a:extLst>
              <a:ext uri="{FF2B5EF4-FFF2-40B4-BE49-F238E27FC236}">
                <a16:creationId xmlns:a16="http://schemas.microsoft.com/office/drawing/2014/main" id="{AC3B5EDB-C082-E4A5-9123-D17B40451BD9}"/>
              </a:ext>
            </a:extLst>
          </p:cNvPr>
          <p:cNvSpPr/>
          <p:nvPr/>
        </p:nvSpPr>
        <p:spPr>
          <a:xfrm>
            <a:off x="3205864" y="1930453"/>
            <a:ext cx="417689" cy="303812"/>
          </a:xfrm>
          <a:prstGeom prst="roundRect">
            <a:avLst/>
          </a:prstGeom>
          <a:solidFill>
            <a:schemeClr val="bg1">
              <a:lumMod val="6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dirty="0"/>
              <a:t>W</a:t>
            </a:r>
            <a:r>
              <a:rPr lang="en-US" sz="1200" baseline="-25000" dirty="0"/>
              <a:t>5</a:t>
            </a:r>
          </a:p>
        </p:txBody>
      </p:sp>
      <p:sp>
        <p:nvSpPr>
          <p:cNvPr id="22" name="Rounded Rectangle 21">
            <a:extLst>
              <a:ext uri="{FF2B5EF4-FFF2-40B4-BE49-F238E27FC236}">
                <a16:creationId xmlns:a16="http://schemas.microsoft.com/office/drawing/2014/main" id="{CE21CD29-04B6-5242-ECE5-C82BF08C4FAA}"/>
              </a:ext>
            </a:extLst>
          </p:cNvPr>
          <p:cNvSpPr/>
          <p:nvPr/>
        </p:nvSpPr>
        <p:spPr>
          <a:xfrm>
            <a:off x="3205507" y="2306851"/>
            <a:ext cx="417689" cy="303812"/>
          </a:xfrm>
          <a:prstGeom prst="roundRect">
            <a:avLst/>
          </a:prstGeom>
          <a:solidFill>
            <a:schemeClr val="bg1">
              <a:lumMod val="6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dirty="0"/>
              <a:t>W</a:t>
            </a:r>
            <a:r>
              <a:rPr lang="en-US" sz="1200" baseline="-25000" dirty="0"/>
              <a:t>6</a:t>
            </a:r>
          </a:p>
        </p:txBody>
      </p:sp>
    </p:spTree>
    <p:extLst>
      <p:ext uri="{BB962C8B-B14F-4D97-AF65-F5344CB8AC3E}">
        <p14:creationId xmlns:p14="http://schemas.microsoft.com/office/powerpoint/2010/main" val="1897519661"/>
      </p:ext>
    </p:extLst>
  </p:cSld>
  <p:clrMapOvr>
    <a:masterClrMapping/>
  </p:clrMapOvr>
  <p:transition spd="med"/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5" name="Neural Networks"/>
          <p:cNvSpPr txBox="1">
            <a:spLocks noGrp="1"/>
          </p:cNvSpPr>
          <p:nvPr>
            <p:ph type="title"/>
          </p:nvPr>
        </p:nvSpPr>
        <p:spPr>
          <a:xfrm>
            <a:off x="628648" y="630870"/>
            <a:ext cx="8334729" cy="1009332"/>
          </a:xfrm>
          <a:prstGeom prst="rect">
            <a:avLst/>
          </a:prstGeom>
        </p:spPr>
        <p:txBody>
          <a:bodyPr/>
          <a:lstStyle/>
          <a:p>
            <a:r>
              <a:rPr lang="en-US" altLang="zh-CN" dirty="0"/>
              <a:t>2.3 Backward propagation</a:t>
            </a:r>
            <a:endParaRPr dirty="0"/>
          </a:p>
        </p:txBody>
      </p:sp>
      <p:sp>
        <p:nvSpPr>
          <p:cNvPr id="27" name="Slide Number">
            <a:extLst>
              <a:ext uri="{FF2B5EF4-FFF2-40B4-BE49-F238E27FC236}">
                <a16:creationId xmlns:a16="http://schemas.microsoft.com/office/drawing/2014/main" id="{2E0309AA-19D3-3D4A-BF32-8EFF4543C33B}"/>
              </a:ext>
            </a:extLst>
          </p:cNvPr>
          <p:cNvSpPr txBox="1">
            <a:spLocks/>
          </p:cNvSpPr>
          <p:nvPr/>
        </p:nvSpPr>
        <p:spPr>
          <a:xfrm>
            <a:off x="6457950" y="6356351"/>
            <a:ext cx="2057400" cy="365125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900" kern="1200">
                <a:solidFill>
                  <a:schemeClr val="tx1">
                    <a:tint val="75000"/>
                  </a:schemeClr>
                </a:solidFill>
                <a:latin typeface="Helvetica" pitchFamily="2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86CB4B4D-7CA3-9044-876B-883B54F8677D}" type="slidenum">
              <a:rPr lang="en-US" smtClean="0"/>
              <a:pPr/>
              <a:t>34</a:t>
            </a:fld>
            <a:endParaRPr lang="en-US"/>
          </a:p>
        </p:txBody>
      </p:sp>
      <p:sp>
        <p:nvSpPr>
          <p:cNvPr id="2" name="Slide Number">
            <a:extLst>
              <a:ext uri="{FF2B5EF4-FFF2-40B4-BE49-F238E27FC236}">
                <a16:creationId xmlns:a16="http://schemas.microsoft.com/office/drawing/2014/main" id="{9650EDEB-43BC-F3B1-B002-617E9FEBCED4}"/>
              </a:ext>
            </a:extLst>
          </p:cNvPr>
          <p:cNvSpPr txBox="1">
            <a:spLocks/>
          </p:cNvSpPr>
          <p:nvPr/>
        </p:nvSpPr>
        <p:spPr>
          <a:xfrm>
            <a:off x="6457950" y="6356351"/>
            <a:ext cx="2057400" cy="365125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900" kern="1200">
                <a:solidFill>
                  <a:schemeClr val="tx1">
                    <a:tint val="75000"/>
                  </a:schemeClr>
                </a:solidFill>
                <a:latin typeface="Helvetica" pitchFamily="2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86CB4B4D-7CA3-9044-876B-883B54F8677D}" type="slidenum">
              <a:rPr lang="en-US" smtClean="0"/>
              <a:pPr/>
              <a:t>34</a:t>
            </a:fld>
            <a:endParaRPr lang="en-US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" name="TextBox 3">
                <a:extLst>
                  <a:ext uri="{FF2B5EF4-FFF2-40B4-BE49-F238E27FC236}">
                    <a16:creationId xmlns:a16="http://schemas.microsoft.com/office/drawing/2014/main" id="{1CA1ADCE-71ED-1537-0F6D-AF62FAD75D20}"/>
                  </a:ext>
                </a:extLst>
              </p:cNvPr>
              <p:cNvSpPr txBox="1"/>
              <p:nvPr/>
            </p:nvSpPr>
            <p:spPr>
              <a:xfrm>
                <a:off x="717900" y="3115232"/>
                <a:ext cx="8156223" cy="2830262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 marL="285750" indent="-285750">
                  <a:lnSpc>
                    <a:spcPct val="150000"/>
                  </a:lnSpc>
                  <a:buFont typeface="Arial" panose="020B0604020202020204" pitchFamily="34" charset="0"/>
                  <a:buChar char="•"/>
                </a:pPr>
                <a14:m>
                  <m:oMath xmlns:m="http://schemas.openxmlformats.org/officeDocument/2006/math">
                    <m:f>
                      <m:fPr>
                        <m:ctrlPr>
                          <a:rPr lang="en-US" altLang="zh-CN" sz="200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altLang="zh-CN" sz="20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𝜕</m:t>
                        </m:r>
                        <m:r>
                          <a:rPr lang="en-US" altLang="zh-CN" sz="20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𝐸𝑟𝑟𝑜𝑟</m:t>
                        </m:r>
                      </m:num>
                      <m:den>
                        <m:r>
                          <a:rPr lang="en-US" altLang="zh-CN" sz="20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𝜕</m:t>
                        </m:r>
                        <m:sSub>
                          <m:sSubPr>
                            <m:ctrlPr>
                              <a:rPr lang="en-US" sz="2000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2000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𝜔</m:t>
                            </m:r>
                          </m:e>
                          <m:sub>
                            <m:r>
                              <a:rPr lang="en-US" altLang="zh-CN" sz="2000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1</m:t>
                            </m:r>
                          </m:sub>
                        </m:sSub>
                      </m:den>
                    </m:f>
                    <m:r>
                      <a:rPr lang="en-US" altLang="zh-CN" sz="2000" i="1"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en-US" altLang="zh-CN" sz="20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altLang="zh-CN" sz="20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𝜕</m:t>
                        </m:r>
                        <m:r>
                          <a:rPr lang="en-US" altLang="zh-CN" sz="20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𝐸𝑟𝑟𝑜𝑟</m:t>
                        </m:r>
                      </m:num>
                      <m:den>
                        <m:r>
                          <a:rPr lang="en-US" altLang="zh-CN" sz="20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𝜕</m:t>
                        </m:r>
                        <m:r>
                          <a:rPr lang="en-US" altLang="zh-CN" sz="20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𝑃𝑟𝑒𝑑𝑖𝑐𝑡𝑖𝑜𝑛</m:t>
                        </m:r>
                      </m:den>
                    </m:f>
                    <m:r>
                      <a:rPr lang="en-US" altLang="zh-CN" sz="2000" i="1" smtClean="0">
                        <a:latin typeface="Cambria Math" panose="02040503050406030204" pitchFamily="18" charset="0"/>
                      </a:rPr>
                      <m:t>∙</m:t>
                    </m:r>
                    <m:f>
                      <m:fPr>
                        <m:ctrlPr>
                          <a:rPr lang="en-US" altLang="zh-CN" sz="20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altLang="zh-CN" sz="20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𝜕</m:t>
                        </m:r>
                        <m:r>
                          <a:rPr lang="en-US" altLang="zh-CN" sz="20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𝑃𝑟𝑒𝑑𝑖𝑐𝑡𝑖𝑜𝑛</m:t>
                        </m:r>
                      </m:num>
                      <m:den>
                        <m:r>
                          <a:rPr lang="en-US" altLang="zh-CN" sz="20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𝜕</m:t>
                        </m:r>
                        <m:sSub>
                          <m:sSubPr>
                            <m:ctrlPr>
                              <a:rPr lang="en-US" sz="200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altLang="zh-CN" sz="2000" b="0" i="1" smtClean="0">
                                <a:latin typeface="Cambria Math" panose="02040503050406030204" pitchFamily="18" charset="0"/>
                              </a:rPr>
                              <m:t>h</m:t>
                            </m:r>
                          </m:e>
                          <m:sub>
                            <m:r>
                              <a:rPr lang="en-US" altLang="zh-CN" sz="2000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1</m:t>
                            </m:r>
                          </m:sub>
                        </m:sSub>
                      </m:den>
                    </m:f>
                    <m:r>
                      <a:rPr lang="en-US" altLang="zh-CN" sz="2000" i="1">
                        <a:latin typeface="Cambria Math" panose="02040503050406030204" pitchFamily="18" charset="0"/>
                      </a:rPr>
                      <m:t>∙</m:t>
                    </m:r>
                    <m:f>
                      <m:fPr>
                        <m:ctrlPr>
                          <a:rPr lang="en-US" altLang="zh-CN" sz="20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altLang="zh-CN" sz="20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𝜕</m:t>
                        </m:r>
                        <m:sSub>
                          <m:sSubPr>
                            <m:ctrlPr>
                              <a:rPr lang="en-US" sz="2000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altLang="zh-CN" sz="2000" i="1">
                                <a:latin typeface="Cambria Math" panose="02040503050406030204" pitchFamily="18" charset="0"/>
                              </a:rPr>
                              <m:t>h</m:t>
                            </m:r>
                          </m:e>
                          <m:sub>
                            <m:r>
                              <a:rPr lang="en-US" altLang="zh-CN" sz="2000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1</m:t>
                            </m:r>
                          </m:sub>
                        </m:sSub>
                      </m:num>
                      <m:den>
                        <m:r>
                          <a:rPr lang="en-US" altLang="zh-CN" sz="20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𝜕</m:t>
                        </m:r>
                        <m:sSub>
                          <m:sSubPr>
                            <m:ctrlPr>
                              <a:rPr lang="en-US" sz="2000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2000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𝜔</m:t>
                            </m:r>
                          </m:e>
                          <m:sub>
                            <m:r>
                              <a:rPr lang="en-US" altLang="zh-CN" sz="2000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1</m:t>
                            </m:r>
                          </m:sub>
                        </m:sSub>
                      </m:den>
                    </m:f>
                  </m:oMath>
                </a14:m>
                <a:endParaRPr lang="en-US" sz="2000" dirty="0"/>
              </a:p>
              <a:p>
                <a:pPr marL="285750" indent="-285750">
                  <a:lnSpc>
                    <a:spcPct val="150000"/>
                  </a:lnSpc>
                  <a:buFont typeface="Arial" panose="020B0604020202020204" pitchFamily="34" charset="0"/>
                  <a:buChar char="•"/>
                </a:pPr>
                <a14:m>
                  <m:oMath xmlns:m="http://schemas.openxmlformats.org/officeDocument/2006/math">
                    <m:f>
                      <m:fPr>
                        <m:ctrlPr>
                          <a:rPr lang="en-US" altLang="zh-CN" sz="200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altLang="zh-CN" sz="20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𝜕</m:t>
                        </m:r>
                        <m:r>
                          <a:rPr lang="en-US" altLang="zh-CN" sz="20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𝐸𝑟𝑟𝑜𝑟</m:t>
                        </m:r>
                      </m:num>
                      <m:den>
                        <m:r>
                          <a:rPr lang="en-US" altLang="zh-CN" sz="20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𝜕</m:t>
                        </m:r>
                        <m:sSub>
                          <m:sSubPr>
                            <m:ctrlPr>
                              <a:rPr lang="en-US" sz="200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2000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𝜔</m:t>
                            </m:r>
                          </m:e>
                          <m:sub>
                            <m:r>
                              <a:rPr lang="en-US" altLang="zh-CN" sz="2000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1</m:t>
                            </m:r>
                          </m:sub>
                        </m:sSub>
                      </m:den>
                    </m:f>
                    <m:r>
                      <a:rPr lang="en-US" altLang="zh-CN" sz="2000" i="1"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en-US" altLang="zh-CN" sz="20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altLang="zh-CN" sz="20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𝜕</m:t>
                        </m:r>
                        <m:f>
                          <m:fPr>
                            <m:ctrlPr>
                              <a:rPr lang="en-US" altLang="zh-CN" sz="2000" i="1">
                                <a:latin typeface="Cambria Math" panose="02040503050406030204" pitchFamily="18" charset="0"/>
                              </a:rPr>
                            </m:ctrlPr>
                          </m:fPr>
                          <m:num>
                            <m:r>
                              <a:rPr lang="en-US" altLang="zh-CN" sz="2000" i="1">
                                <a:latin typeface="Cambria Math" panose="02040503050406030204" pitchFamily="18" charset="0"/>
                              </a:rPr>
                              <m:t>1</m:t>
                            </m:r>
                          </m:num>
                          <m:den>
                            <m:r>
                              <a:rPr lang="en-US" altLang="zh-CN" sz="2000" i="1">
                                <a:latin typeface="Cambria Math" panose="02040503050406030204" pitchFamily="18" charset="0"/>
                              </a:rPr>
                              <m:t>2</m:t>
                            </m:r>
                          </m:den>
                        </m:f>
                        <m:sSup>
                          <m:sSupPr>
                            <m:ctrlPr>
                              <a:rPr lang="en-US" altLang="zh-CN" sz="2000" i="1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US" altLang="zh-CN" sz="2000" i="1">
                                <a:latin typeface="Cambria Math" panose="02040503050406030204" pitchFamily="18" charset="0"/>
                              </a:rPr>
                              <m:t>(</m:t>
                            </m:r>
                            <m:r>
                              <a:rPr lang="en-US" altLang="zh-CN" sz="2000" i="1">
                                <a:latin typeface="Cambria Math" panose="02040503050406030204" pitchFamily="18" charset="0"/>
                              </a:rPr>
                              <m:t>𝑃</m:t>
                            </m:r>
                            <m:r>
                              <m:rPr>
                                <m:sty m:val="p"/>
                              </m:rPr>
                              <a:rPr lang="en-US" altLang="zh-CN" sz="2000" i="1">
                                <a:latin typeface="Cambria Math" panose="02040503050406030204" pitchFamily="18" charset="0"/>
                              </a:rPr>
                              <m:t>re</m:t>
                            </m:r>
                            <m:r>
                              <a:rPr lang="en-US" altLang="zh-CN" sz="2000" i="1">
                                <a:latin typeface="Cambria Math" panose="02040503050406030204" pitchFamily="18" charset="0"/>
                              </a:rPr>
                              <m:t>𝑑𝑖𝑐𝑡𝑖𝑜𝑛</m:t>
                            </m:r>
                            <m:r>
                              <a:rPr lang="zh-CN" altLang="en-US" sz="2000" i="1">
                                <a:latin typeface="Cambria Math" panose="02040503050406030204" pitchFamily="18" charset="0"/>
                              </a:rPr>
                              <m:t> </m:t>
                            </m:r>
                            <m:r>
                              <a:rPr lang="en-US" altLang="zh-CN" sz="2000" i="1">
                                <a:latin typeface="Cambria Math" panose="02040503050406030204" pitchFamily="18" charset="0"/>
                              </a:rPr>
                              <m:t>−</m:t>
                            </m:r>
                            <m:r>
                              <a:rPr lang="en-US" altLang="zh-CN" sz="2000" i="1">
                                <a:latin typeface="Cambria Math" panose="02040503050406030204" pitchFamily="18" charset="0"/>
                              </a:rPr>
                              <m:t>𝐴</m:t>
                            </m:r>
                            <m:r>
                              <m:rPr>
                                <m:sty m:val="p"/>
                              </m:rPr>
                              <a:rPr lang="en-US" altLang="zh-CN" sz="2000" i="1">
                                <a:latin typeface="Cambria Math" panose="02040503050406030204" pitchFamily="18" charset="0"/>
                              </a:rPr>
                              <m:t>c</m:t>
                            </m:r>
                            <m:r>
                              <a:rPr lang="en-US" altLang="zh-CN" sz="2000" i="1">
                                <a:latin typeface="Cambria Math" panose="02040503050406030204" pitchFamily="18" charset="0"/>
                              </a:rPr>
                              <m:t>𝑡𝑢𝑎𝑙</m:t>
                            </m:r>
                            <m:r>
                              <a:rPr lang="en-US" altLang="zh-CN" sz="2000" i="1">
                                <a:latin typeface="Cambria Math" panose="02040503050406030204" pitchFamily="18" charset="0"/>
                              </a:rPr>
                              <m:t>)</m:t>
                            </m:r>
                          </m:e>
                          <m:sup>
                            <m:r>
                              <a:rPr lang="en-US" altLang="zh-CN" sz="2000" i="1">
                                <a:latin typeface="Cambria Math" panose="02040503050406030204" pitchFamily="18" charset="0"/>
                              </a:rPr>
                              <m:t>2</m:t>
                            </m:r>
                          </m:sup>
                        </m:sSup>
                      </m:num>
                      <m:den>
                        <m:r>
                          <a:rPr lang="en-US" altLang="zh-CN" sz="20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𝜕</m:t>
                        </m:r>
                        <m:r>
                          <a:rPr lang="en-US" altLang="zh-CN" sz="20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𝑃𝑟𝑒𝑑𝑖𝑐𝑡𝑖𝑜𝑛</m:t>
                        </m:r>
                      </m:den>
                    </m:f>
                    <m:r>
                      <a:rPr lang="en-US" altLang="zh-CN" sz="2000" i="1" smtClean="0">
                        <a:latin typeface="Cambria Math" panose="02040503050406030204" pitchFamily="18" charset="0"/>
                      </a:rPr>
                      <m:t>∙</m:t>
                    </m:r>
                    <m:f>
                      <m:fPr>
                        <m:ctrlPr>
                          <a:rPr lang="en-US" altLang="zh-CN" sz="20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altLang="zh-CN" sz="200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𝜕</m:t>
                        </m:r>
                        <m:sSub>
                          <m:sSubPr>
                            <m:ctrlPr>
                              <a:rPr lang="en-US" altLang="zh-CN" sz="2000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altLang="zh-CN" sz="2000" i="1">
                                <a:latin typeface="Cambria Math" panose="02040503050406030204" pitchFamily="18" charset="0"/>
                              </a:rPr>
                              <m:t>(</m:t>
                            </m:r>
                            <m:r>
                              <a:rPr lang="en-US" altLang="zh-CN" sz="2000" i="1">
                                <a:latin typeface="Cambria Math" panose="02040503050406030204" pitchFamily="18" charset="0"/>
                              </a:rPr>
                              <m:t>h</m:t>
                            </m:r>
                          </m:e>
                          <m:sub>
                            <m:r>
                              <a:rPr lang="en-US" altLang="zh-CN" sz="2000" i="1">
                                <a:latin typeface="Cambria Math" panose="02040503050406030204" pitchFamily="18" charset="0"/>
                              </a:rPr>
                              <m:t>1</m:t>
                            </m:r>
                          </m:sub>
                        </m:sSub>
                        <m:r>
                          <a:rPr lang="en-US" altLang="zh-CN" sz="2000" i="1">
                            <a:latin typeface="Cambria Math" panose="02040503050406030204" pitchFamily="18" charset="0"/>
                          </a:rPr>
                          <m:t>)</m:t>
                        </m:r>
                        <m:sSub>
                          <m:sSubPr>
                            <m:ctrlPr>
                              <a:rPr lang="en-US" altLang="zh-CN" sz="2000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altLang="zh-CN" sz="2000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𝜔</m:t>
                            </m:r>
                          </m:e>
                          <m:sub>
                            <m:r>
                              <a:rPr lang="en-US" altLang="zh-CN" sz="2000" i="1">
                                <a:latin typeface="Cambria Math" panose="02040503050406030204" pitchFamily="18" charset="0"/>
                              </a:rPr>
                              <m:t>5</m:t>
                            </m:r>
                          </m:sub>
                        </m:sSub>
                        <m:r>
                          <a:rPr lang="en-US" altLang="zh-CN" sz="2000" i="1">
                            <a:latin typeface="Cambria Math" panose="02040503050406030204" pitchFamily="18" charset="0"/>
                          </a:rPr>
                          <m:t>+</m:t>
                        </m:r>
                        <m:sSub>
                          <m:sSubPr>
                            <m:ctrlPr>
                              <a:rPr lang="en-US" altLang="zh-CN" sz="2000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altLang="zh-CN" sz="2000" i="1">
                                <a:latin typeface="Cambria Math" panose="02040503050406030204" pitchFamily="18" charset="0"/>
                              </a:rPr>
                              <m:t>(</m:t>
                            </m:r>
                            <m:r>
                              <a:rPr lang="en-US" altLang="zh-CN" sz="2000" i="1">
                                <a:latin typeface="Cambria Math" panose="02040503050406030204" pitchFamily="18" charset="0"/>
                              </a:rPr>
                              <m:t>h</m:t>
                            </m:r>
                          </m:e>
                          <m:sub>
                            <m:r>
                              <a:rPr lang="en-US" altLang="zh-CN" sz="2000" i="1">
                                <a:latin typeface="Cambria Math" panose="02040503050406030204" pitchFamily="18" charset="0"/>
                              </a:rPr>
                              <m:t>2</m:t>
                            </m:r>
                          </m:sub>
                        </m:sSub>
                        <m:r>
                          <a:rPr lang="en-US" altLang="zh-CN" sz="2000" i="1">
                            <a:latin typeface="Cambria Math" panose="02040503050406030204" pitchFamily="18" charset="0"/>
                          </a:rPr>
                          <m:t>)</m:t>
                        </m:r>
                        <m:sSub>
                          <m:sSubPr>
                            <m:ctrlPr>
                              <a:rPr lang="en-US" altLang="zh-CN" sz="2000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altLang="zh-CN" sz="2000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𝜔</m:t>
                            </m:r>
                          </m:e>
                          <m:sub>
                            <m:r>
                              <a:rPr lang="en-US" altLang="zh-CN" sz="2000" i="1">
                                <a:latin typeface="Cambria Math" panose="02040503050406030204" pitchFamily="18" charset="0"/>
                              </a:rPr>
                              <m:t>6</m:t>
                            </m:r>
                          </m:sub>
                        </m:sSub>
                      </m:num>
                      <m:den>
                        <m:r>
                          <a:rPr lang="en-US" altLang="zh-CN" sz="20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𝜕</m:t>
                        </m:r>
                        <m:sSub>
                          <m:sSubPr>
                            <m:ctrlPr>
                              <a:rPr lang="en-US" sz="2000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altLang="zh-CN" sz="2000" i="1">
                                <a:latin typeface="Cambria Math" panose="02040503050406030204" pitchFamily="18" charset="0"/>
                              </a:rPr>
                              <m:t>h</m:t>
                            </m:r>
                          </m:e>
                          <m:sub>
                            <m:r>
                              <a:rPr lang="en-US" altLang="zh-CN" sz="2000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1</m:t>
                            </m:r>
                          </m:sub>
                        </m:sSub>
                      </m:den>
                    </m:f>
                    <m:r>
                      <a:rPr lang="en-US" altLang="zh-CN" sz="2000" i="1">
                        <a:latin typeface="Cambria Math" panose="02040503050406030204" pitchFamily="18" charset="0"/>
                      </a:rPr>
                      <m:t>∙</m:t>
                    </m:r>
                    <m:f>
                      <m:fPr>
                        <m:ctrlPr>
                          <a:rPr lang="en-US" altLang="zh-CN" sz="20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altLang="zh-CN" sz="20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𝜕</m:t>
                        </m:r>
                        <m:sSub>
                          <m:sSubPr>
                            <m:ctrlPr>
                              <a:rPr lang="en-US" sz="2000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altLang="zh-CN" sz="2000" i="1">
                                <a:latin typeface="Cambria Math" panose="02040503050406030204" pitchFamily="18" charset="0"/>
                              </a:rPr>
                              <m:t>h</m:t>
                            </m:r>
                          </m:e>
                          <m:sub>
                            <m:r>
                              <a:rPr lang="en-US" altLang="zh-CN" sz="2000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1</m:t>
                            </m:r>
                          </m:sub>
                        </m:sSub>
                      </m:num>
                      <m:den>
                        <m:r>
                          <a:rPr lang="en-US" altLang="zh-CN" sz="20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𝜕</m:t>
                        </m:r>
                        <m:sSub>
                          <m:sSubPr>
                            <m:ctrlPr>
                              <a:rPr lang="en-US" sz="2000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2000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𝜔</m:t>
                            </m:r>
                          </m:e>
                          <m:sub>
                            <m:r>
                              <a:rPr lang="en-US" altLang="zh-CN" sz="2000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1</m:t>
                            </m:r>
                          </m:sub>
                        </m:sSub>
                      </m:den>
                    </m:f>
                  </m:oMath>
                </a14:m>
                <a:endParaRPr lang="en-US" sz="2000" dirty="0"/>
              </a:p>
              <a:p>
                <a:pPr marL="285750" indent="-285750">
                  <a:lnSpc>
                    <a:spcPct val="150000"/>
                  </a:lnSpc>
                  <a:buFont typeface="Arial" panose="020B0604020202020204" pitchFamily="34" charset="0"/>
                  <a:buChar char="•"/>
                </a:pPr>
                <a14:m>
                  <m:oMath xmlns:m="http://schemas.openxmlformats.org/officeDocument/2006/math">
                    <m:f>
                      <m:fPr>
                        <m:ctrlPr>
                          <a:rPr lang="en-US" altLang="zh-CN" sz="200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altLang="zh-CN" sz="20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𝜕</m:t>
                        </m:r>
                        <m:r>
                          <a:rPr lang="en-US" altLang="zh-CN" sz="20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𝐸𝑟𝑟𝑜𝑟</m:t>
                        </m:r>
                      </m:num>
                      <m:den>
                        <m:r>
                          <a:rPr lang="en-US" altLang="zh-CN" sz="20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𝜕</m:t>
                        </m:r>
                        <m:sSub>
                          <m:sSubPr>
                            <m:ctrlPr>
                              <a:rPr lang="en-US" sz="2000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2000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𝜔</m:t>
                            </m:r>
                          </m:e>
                          <m:sub>
                            <m:r>
                              <a:rPr lang="en-US" altLang="zh-CN" sz="2000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1</m:t>
                            </m:r>
                          </m:sub>
                        </m:sSub>
                      </m:den>
                    </m:f>
                    <m:r>
                      <a:rPr lang="en-US" altLang="zh-CN" sz="2000" i="1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altLang="zh-CN" sz="2000" b="0" i="1" smtClean="0">
                        <a:latin typeface="Cambria Math" panose="02040503050406030204" pitchFamily="18" charset="0"/>
                      </a:rPr>
                      <m:t>2</m:t>
                    </m:r>
                    <m:r>
                      <a:rPr lang="en-US" altLang="zh-CN" sz="2000" i="1">
                        <a:latin typeface="Cambria Math" panose="02040503050406030204" pitchFamily="18" charset="0"/>
                      </a:rPr>
                      <m:t>∙</m:t>
                    </m:r>
                    <m:r>
                      <a:rPr lang="zh-CN" altLang="en-US" sz="2000" b="0" i="1" smtClean="0">
                        <a:latin typeface="Cambria Math" panose="02040503050406030204" pitchFamily="18" charset="0"/>
                      </a:rPr>
                      <m:t> </m:t>
                    </m:r>
                    <m:f>
                      <m:fPr>
                        <m:ctrlPr>
                          <a:rPr lang="en-US" altLang="zh-CN" sz="2000" b="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altLang="zh-CN" sz="2000" b="0" i="1" smtClean="0">
                            <a:latin typeface="Cambria Math" panose="02040503050406030204" pitchFamily="18" charset="0"/>
                          </a:rPr>
                          <m:t>1</m:t>
                        </m:r>
                      </m:num>
                      <m:den>
                        <m:r>
                          <a:rPr lang="en-US" altLang="zh-CN" sz="2000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den>
                    </m:f>
                    <m:r>
                      <a:rPr lang="en-US" altLang="zh-CN" sz="2000" i="1">
                        <a:latin typeface="Cambria Math" panose="02040503050406030204" pitchFamily="18" charset="0"/>
                      </a:rPr>
                      <m:t>∙</m:t>
                    </m:r>
                    <m:d>
                      <m:dPr>
                        <m:ctrlPr>
                          <a:rPr lang="en-US" altLang="zh-CN" sz="2000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altLang="zh-CN" sz="2000" i="1">
                            <a:latin typeface="Cambria Math" panose="02040503050406030204" pitchFamily="18" charset="0"/>
                          </a:rPr>
                          <m:t>𝑃</m:t>
                        </m:r>
                        <m:r>
                          <m:rPr>
                            <m:sty m:val="p"/>
                          </m:rPr>
                          <a:rPr lang="en-US" altLang="zh-CN" sz="2000" i="1">
                            <a:latin typeface="Cambria Math" panose="02040503050406030204" pitchFamily="18" charset="0"/>
                          </a:rPr>
                          <m:t>re</m:t>
                        </m:r>
                        <m:r>
                          <a:rPr lang="en-US" altLang="zh-CN" sz="2000" i="1">
                            <a:latin typeface="Cambria Math" panose="02040503050406030204" pitchFamily="18" charset="0"/>
                          </a:rPr>
                          <m:t>𝑑𝑖𝑐𝑡𝑖𝑜𝑛</m:t>
                        </m:r>
                        <m:r>
                          <a:rPr lang="zh-CN" altLang="en-US" sz="2000" i="1">
                            <a:latin typeface="Cambria Math" panose="02040503050406030204" pitchFamily="18" charset="0"/>
                          </a:rPr>
                          <m:t> </m:t>
                        </m:r>
                        <m:r>
                          <a:rPr lang="en-US" altLang="zh-CN" sz="2000" i="1">
                            <a:latin typeface="Cambria Math" panose="02040503050406030204" pitchFamily="18" charset="0"/>
                          </a:rPr>
                          <m:t>−</m:t>
                        </m:r>
                        <m:r>
                          <a:rPr lang="en-US" altLang="zh-CN" sz="2000" i="1">
                            <a:latin typeface="Cambria Math" panose="02040503050406030204" pitchFamily="18" charset="0"/>
                          </a:rPr>
                          <m:t>𝐴</m:t>
                        </m:r>
                        <m:r>
                          <m:rPr>
                            <m:sty m:val="p"/>
                          </m:rPr>
                          <a:rPr lang="en-US" altLang="zh-CN" sz="2000" i="1">
                            <a:latin typeface="Cambria Math" panose="02040503050406030204" pitchFamily="18" charset="0"/>
                          </a:rPr>
                          <m:t>c</m:t>
                        </m:r>
                        <m:r>
                          <a:rPr lang="en-US" altLang="zh-CN" sz="2000" i="1">
                            <a:latin typeface="Cambria Math" panose="02040503050406030204" pitchFamily="18" charset="0"/>
                          </a:rPr>
                          <m:t>𝑡𝑢𝑎𝑙</m:t>
                        </m:r>
                      </m:e>
                    </m:d>
                    <m:r>
                      <a:rPr lang="en-US" altLang="zh-CN" sz="2000" i="1" smtClean="0">
                        <a:latin typeface="Cambria Math" panose="02040503050406030204" pitchFamily="18" charset="0"/>
                      </a:rPr>
                      <m:t>∙</m:t>
                    </m:r>
                    <m:sSub>
                      <m:sSubPr>
                        <m:ctrlPr>
                          <a:rPr lang="en-US" sz="20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0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𝜔</m:t>
                        </m:r>
                      </m:e>
                      <m:sub>
                        <m:r>
                          <a:rPr lang="en-US" altLang="zh-CN" sz="20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5</m:t>
                        </m:r>
                      </m:sub>
                    </m:sSub>
                    <m:r>
                      <a:rPr lang="en-US" altLang="zh-CN" sz="2000" i="1">
                        <a:latin typeface="Cambria Math" panose="02040503050406030204" pitchFamily="18" charset="0"/>
                      </a:rPr>
                      <m:t>∙</m:t>
                    </m:r>
                    <m:sSub>
                      <m:sSubPr>
                        <m:ctrlPr>
                          <a:rPr lang="en-US" altLang="zh-CN" sz="200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altLang="zh-CN" sz="2000" b="0" i="1" smtClean="0">
                            <a:latin typeface="Cambria Math" panose="02040503050406030204" pitchFamily="18" charset="0"/>
                          </a:rPr>
                          <m:t>𝑖</m:t>
                        </m:r>
                      </m:e>
                      <m:sub>
                        <m:r>
                          <a:rPr lang="en-US" altLang="zh-CN" sz="2000" b="0" i="1" smtClean="0"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</m:sSub>
                  </m:oMath>
                </a14:m>
                <a:endParaRPr lang="en-US" sz="2000" dirty="0"/>
              </a:p>
              <a:p>
                <a:pPr marL="285750" indent="-285750">
                  <a:lnSpc>
                    <a:spcPct val="150000"/>
                  </a:lnSpc>
                  <a:buFont typeface="Arial" panose="020B0604020202020204" pitchFamily="34" charset="0"/>
                  <a:buChar char="•"/>
                </a:pPr>
                <a14:m>
                  <m:oMath xmlns:m="http://schemas.openxmlformats.org/officeDocument/2006/math">
                    <m:sSubSup>
                      <m:sSubSupPr>
                        <m:ctrlPr>
                          <a:rPr lang="en-US" sz="2000" i="1" smtClean="0">
                            <a:latin typeface="Cambria Math" panose="02040503050406030204" pitchFamily="18" charset="0"/>
                          </a:rPr>
                        </m:ctrlPr>
                      </m:sSubSupPr>
                      <m:e>
                        <m:r>
                          <a:rPr lang="en-US" sz="200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𝜔</m:t>
                        </m:r>
                      </m:e>
                      <m:sub>
                        <m:r>
                          <a:rPr lang="en-US" altLang="zh-CN" sz="2000" b="0" i="1" smtClean="0"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  <m:sup>
                        <m:r>
                          <a:rPr lang="en-US" altLang="zh-CN" sz="2000" b="0" i="1" smtClean="0">
                            <a:latin typeface="Cambria Math" panose="02040503050406030204" pitchFamily="18" charset="0"/>
                          </a:rPr>
                          <m:t>𝑛𝑒𝑤</m:t>
                        </m:r>
                      </m:sup>
                    </m:sSubSup>
                    <m:r>
                      <a:rPr lang="en-US" altLang="zh-CN" sz="2000" b="0" i="0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=</m:t>
                    </m:r>
                    <m:sSub>
                      <m:sSubPr>
                        <m:ctrlPr>
                          <a:rPr lang="en-US" sz="20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0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𝜔</m:t>
                        </m:r>
                      </m:e>
                      <m:sub>
                        <m:r>
                          <a:rPr lang="en-US" altLang="zh-CN" sz="20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1</m:t>
                        </m:r>
                      </m:sub>
                    </m:sSub>
                    <m:r>
                      <a:rPr lang="en-US" altLang="zh-CN" sz="2000" b="0" i="0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−</m:t>
                    </m:r>
                    <m:r>
                      <a:rPr lang="zh-CN" altLang="en-US" sz="2000" b="0" i="0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 </m:t>
                    </m:r>
                    <m:r>
                      <m:rPr>
                        <m:sty m:val="p"/>
                      </m:rPr>
                      <a:rPr lang="el-GR" altLang="zh-CN" sz="20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η</m:t>
                    </m:r>
                    <m:r>
                      <a:rPr lang="en-US" altLang="zh-CN" sz="20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(</m:t>
                    </m:r>
                    <m:r>
                      <a:rPr lang="en-US" altLang="zh-CN" sz="20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∆</m:t>
                    </m:r>
                    <m:sSub>
                      <m:sSubPr>
                        <m:ctrlPr>
                          <a:rPr lang="en-US" sz="20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altLang="zh-CN" sz="2000" i="1">
                            <a:latin typeface="Cambria Math" panose="02040503050406030204" pitchFamily="18" charset="0"/>
                          </a:rPr>
                          <m:t>∙</m:t>
                        </m:r>
                        <m:r>
                          <a:rPr lang="en-US" sz="20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𝜔</m:t>
                        </m:r>
                      </m:e>
                      <m:sub>
                        <m:r>
                          <a:rPr lang="en-US" altLang="zh-CN" sz="20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5</m:t>
                        </m:r>
                      </m:sub>
                    </m:sSub>
                    <m:r>
                      <a:rPr lang="en-US" altLang="zh-CN" sz="2000" i="1">
                        <a:latin typeface="Cambria Math" panose="02040503050406030204" pitchFamily="18" charset="0"/>
                      </a:rPr>
                      <m:t>∙</m:t>
                    </m:r>
                    <m:sSub>
                      <m:sSubPr>
                        <m:ctrlPr>
                          <a:rPr lang="en-US" altLang="zh-CN" sz="20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altLang="zh-CN" sz="2000" i="1">
                            <a:latin typeface="Cambria Math" panose="02040503050406030204" pitchFamily="18" charset="0"/>
                          </a:rPr>
                          <m:t>𝑖</m:t>
                        </m:r>
                      </m:e>
                      <m:sub>
                        <m:r>
                          <a:rPr lang="en-US" altLang="zh-CN" sz="2000" i="1"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</m:sSub>
                    <m:r>
                      <a:rPr lang="en-US" altLang="zh-CN" sz="20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)</m:t>
                    </m:r>
                  </m:oMath>
                </a14:m>
                <a:endParaRPr lang="en-US" sz="2000" dirty="0"/>
              </a:p>
            </p:txBody>
          </p:sp>
        </mc:Choice>
        <mc:Fallback xmlns="">
          <p:sp>
            <p:nvSpPr>
              <p:cNvPr id="4" name="TextBox 3">
                <a:extLst>
                  <a:ext uri="{FF2B5EF4-FFF2-40B4-BE49-F238E27FC236}">
                    <a16:creationId xmlns:a16="http://schemas.microsoft.com/office/drawing/2014/main" id="{1CA1ADCE-71ED-1537-0F6D-AF62FAD75D20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17900" y="3115232"/>
                <a:ext cx="8156223" cy="2830262"/>
              </a:xfrm>
              <a:prstGeom prst="rect">
                <a:avLst/>
              </a:prstGeom>
              <a:blipFill>
                <a:blip r:embed="rId3"/>
                <a:stretch>
                  <a:fillRect l="-1711" b="-178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6" name="Oval 5">
            <a:extLst>
              <a:ext uri="{FF2B5EF4-FFF2-40B4-BE49-F238E27FC236}">
                <a16:creationId xmlns:a16="http://schemas.microsoft.com/office/drawing/2014/main" id="{C2541CD9-7B0D-DD73-A085-BA2A6C59CACC}"/>
              </a:ext>
            </a:extLst>
          </p:cNvPr>
          <p:cNvSpPr/>
          <p:nvPr/>
        </p:nvSpPr>
        <p:spPr>
          <a:xfrm>
            <a:off x="717900" y="1571328"/>
            <a:ext cx="567974" cy="567974"/>
          </a:xfrm>
          <a:prstGeom prst="ellipse">
            <a:avLst/>
          </a:prstGeom>
          <a:solidFill>
            <a:srgbClr val="00B0F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b="1" dirty="0"/>
              <a:t>i</a:t>
            </a:r>
            <a:r>
              <a:rPr lang="en-US" sz="1200" b="1" baseline="-25000" dirty="0"/>
              <a:t>1</a:t>
            </a:r>
          </a:p>
        </p:txBody>
      </p:sp>
      <p:sp>
        <p:nvSpPr>
          <p:cNvPr id="7" name="Oval 6">
            <a:extLst>
              <a:ext uri="{FF2B5EF4-FFF2-40B4-BE49-F238E27FC236}">
                <a16:creationId xmlns:a16="http://schemas.microsoft.com/office/drawing/2014/main" id="{E51E8AF2-4221-7DA0-2A96-6B00923746BF}"/>
              </a:ext>
            </a:extLst>
          </p:cNvPr>
          <p:cNvSpPr/>
          <p:nvPr/>
        </p:nvSpPr>
        <p:spPr>
          <a:xfrm>
            <a:off x="717900" y="2464458"/>
            <a:ext cx="567974" cy="567974"/>
          </a:xfrm>
          <a:prstGeom prst="ellipse">
            <a:avLst/>
          </a:prstGeom>
          <a:solidFill>
            <a:srgbClr val="00B0F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b="1" dirty="0"/>
              <a:t>i</a:t>
            </a:r>
            <a:r>
              <a:rPr lang="en-US" sz="1200" b="1" baseline="-25000" dirty="0"/>
              <a:t>2</a:t>
            </a:r>
          </a:p>
        </p:txBody>
      </p:sp>
      <p:sp>
        <p:nvSpPr>
          <p:cNvPr id="8" name="Oval 7">
            <a:extLst>
              <a:ext uri="{FF2B5EF4-FFF2-40B4-BE49-F238E27FC236}">
                <a16:creationId xmlns:a16="http://schemas.microsoft.com/office/drawing/2014/main" id="{6F41177A-91FF-FCB1-46FA-5B0C066117AE}"/>
              </a:ext>
            </a:extLst>
          </p:cNvPr>
          <p:cNvSpPr/>
          <p:nvPr/>
        </p:nvSpPr>
        <p:spPr>
          <a:xfrm>
            <a:off x="2326567" y="1573093"/>
            <a:ext cx="567974" cy="567974"/>
          </a:xfrm>
          <a:prstGeom prst="ellipse">
            <a:avLst/>
          </a:prstGeom>
          <a:solidFill>
            <a:srgbClr val="92D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b="1" dirty="0"/>
              <a:t>h</a:t>
            </a:r>
            <a:r>
              <a:rPr lang="en-US" sz="1200" b="1" baseline="-25000" dirty="0"/>
              <a:t>1</a:t>
            </a:r>
          </a:p>
        </p:txBody>
      </p:sp>
      <p:sp>
        <p:nvSpPr>
          <p:cNvPr id="9" name="Oval 8">
            <a:extLst>
              <a:ext uri="{FF2B5EF4-FFF2-40B4-BE49-F238E27FC236}">
                <a16:creationId xmlns:a16="http://schemas.microsoft.com/office/drawing/2014/main" id="{49864016-9D5C-13A7-A493-5B966A76AC07}"/>
              </a:ext>
            </a:extLst>
          </p:cNvPr>
          <p:cNvSpPr/>
          <p:nvPr/>
        </p:nvSpPr>
        <p:spPr>
          <a:xfrm>
            <a:off x="2326567" y="2466223"/>
            <a:ext cx="567974" cy="567974"/>
          </a:xfrm>
          <a:prstGeom prst="ellipse">
            <a:avLst/>
          </a:prstGeom>
          <a:solidFill>
            <a:srgbClr val="92D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b="1" dirty="0"/>
              <a:t>h</a:t>
            </a:r>
            <a:r>
              <a:rPr lang="en-US" sz="1200" b="1" baseline="-25000" dirty="0"/>
              <a:t>2</a:t>
            </a:r>
          </a:p>
        </p:txBody>
      </p:sp>
      <p:sp>
        <p:nvSpPr>
          <p:cNvPr id="10" name="Oval 9">
            <a:extLst>
              <a:ext uri="{FF2B5EF4-FFF2-40B4-BE49-F238E27FC236}">
                <a16:creationId xmlns:a16="http://schemas.microsoft.com/office/drawing/2014/main" id="{0CBE46B5-FD5D-FD85-82CF-8F327738A971}"/>
              </a:ext>
            </a:extLst>
          </p:cNvPr>
          <p:cNvSpPr/>
          <p:nvPr/>
        </p:nvSpPr>
        <p:spPr>
          <a:xfrm>
            <a:off x="3935234" y="1991342"/>
            <a:ext cx="567974" cy="567974"/>
          </a:xfrm>
          <a:prstGeom prst="ellipse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900" b="1" dirty="0"/>
              <a:t>OUT</a:t>
            </a:r>
            <a:endParaRPr lang="en-US" sz="900" b="1" baseline="-25000" dirty="0"/>
          </a:p>
        </p:txBody>
      </p:sp>
      <p:cxnSp>
        <p:nvCxnSpPr>
          <p:cNvPr id="11" name="Straight Arrow Connector 10">
            <a:extLst>
              <a:ext uri="{FF2B5EF4-FFF2-40B4-BE49-F238E27FC236}">
                <a16:creationId xmlns:a16="http://schemas.microsoft.com/office/drawing/2014/main" id="{03FCD0B5-5892-2CF7-1B74-4E2D1AC252E3}"/>
              </a:ext>
            </a:extLst>
          </p:cNvPr>
          <p:cNvCxnSpPr>
            <a:stCxn id="6" idx="6"/>
            <a:endCxn id="8" idx="2"/>
          </p:cNvCxnSpPr>
          <p:nvPr/>
        </p:nvCxnSpPr>
        <p:spPr>
          <a:xfrm>
            <a:off x="1285874" y="1855315"/>
            <a:ext cx="1040693" cy="1765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Straight Arrow Connector 11">
            <a:extLst>
              <a:ext uri="{FF2B5EF4-FFF2-40B4-BE49-F238E27FC236}">
                <a16:creationId xmlns:a16="http://schemas.microsoft.com/office/drawing/2014/main" id="{00B6A015-E539-193F-1B85-7C486A9C33D9}"/>
              </a:ext>
            </a:extLst>
          </p:cNvPr>
          <p:cNvCxnSpPr>
            <a:cxnSpLocks/>
            <a:stCxn id="6" idx="6"/>
            <a:endCxn id="9" idx="2"/>
          </p:cNvCxnSpPr>
          <p:nvPr/>
        </p:nvCxnSpPr>
        <p:spPr>
          <a:xfrm>
            <a:off x="1285874" y="1855315"/>
            <a:ext cx="1040693" cy="894895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Arrow Connector 12">
            <a:extLst>
              <a:ext uri="{FF2B5EF4-FFF2-40B4-BE49-F238E27FC236}">
                <a16:creationId xmlns:a16="http://schemas.microsoft.com/office/drawing/2014/main" id="{C40556E4-4DFB-0532-0A08-B5AB0EC3679D}"/>
              </a:ext>
            </a:extLst>
          </p:cNvPr>
          <p:cNvCxnSpPr>
            <a:cxnSpLocks/>
            <a:stCxn id="7" idx="6"/>
            <a:endCxn id="8" idx="2"/>
          </p:cNvCxnSpPr>
          <p:nvPr/>
        </p:nvCxnSpPr>
        <p:spPr>
          <a:xfrm flipV="1">
            <a:off x="1285874" y="1857080"/>
            <a:ext cx="1040693" cy="891365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Straight Arrow Connector 13">
            <a:extLst>
              <a:ext uri="{FF2B5EF4-FFF2-40B4-BE49-F238E27FC236}">
                <a16:creationId xmlns:a16="http://schemas.microsoft.com/office/drawing/2014/main" id="{E42E2E65-03A5-885E-252B-87FB036714FA}"/>
              </a:ext>
            </a:extLst>
          </p:cNvPr>
          <p:cNvCxnSpPr/>
          <p:nvPr/>
        </p:nvCxnSpPr>
        <p:spPr>
          <a:xfrm>
            <a:off x="1285874" y="2751876"/>
            <a:ext cx="1040693" cy="1765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Straight Arrow Connector 14">
            <a:extLst>
              <a:ext uri="{FF2B5EF4-FFF2-40B4-BE49-F238E27FC236}">
                <a16:creationId xmlns:a16="http://schemas.microsoft.com/office/drawing/2014/main" id="{1A8D9EEA-CED1-EF0B-B945-05F2FA9843D5}"/>
              </a:ext>
            </a:extLst>
          </p:cNvPr>
          <p:cNvCxnSpPr>
            <a:cxnSpLocks/>
            <a:stCxn id="8" idx="6"/>
            <a:endCxn id="10" idx="2"/>
          </p:cNvCxnSpPr>
          <p:nvPr/>
        </p:nvCxnSpPr>
        <p:spPr>
          <a:xfrm>
            <a:off x="2894541" y="1857080"/>
            <a:ext cx="1040693" cy="418249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Straight Arrow Connector 15">
            <a:extLst>
              <a:ext uri="{FF2B5EF4-FFF2-40B4-BE49-F238E27FC236}">
                <a16:creationId xmlns:a16="http://schemas.microsoft.com/office/drawing/2014/main" id="{610AA4CC-D24A-43B5-3230-AE6A15FC842E}"/>
              </a:ext>
            </a:extLst>
          </p:cNvPr>
          <p:cNvCxnSpPr>
            <a:cxnSpLocks/>
            <a:stCxn id="9" idx="6"/>
            <a:endCxn id="10" idx="2"/>
          </p:cNvCxnSpPr>
          <p:nvPr/>
        </p:nvCxnSpPr>
        <p:spPr>
          <a:xfrm flipV="1">
            <a:off x="2894541" y="2275329"/>
            <a:ext cx="1040693" cy="474881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Rounded Rectangle 16">
            <a:extLst>
              <a:ext uri="{FF2B5EF4-FFF2-40B4-BE49-F238E27FC236}">
                <a16:creationId xmlns:a16="http://schemas.microsoft.com/office/drawing/2014/main" id="{CF23692A-803D-98D5-FD0D-D33E671370F3}"/>
              </a:ext>
            </a:extLst>
          </p:cNvPr>
          <p:cNvSpPr/>
          <p:nvPr/>
        </p:nvSpPr>
        <p:spPr>
          <a:xfrm>
            <a:off x="1584673" y="1518196"/>
            <a:ext cx="417689" cy="303812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dirty="0"/>
              <a:t>W</a:t>
            </a:r>
            <a:r>
              <a:rPr lang="en-US" sz="1200" baseline="-25000" dirty="0"/>
              <a:t>1</a:t>
            </a:r>
          </a:p>
        </p:txBody>
      </p:sp>
      <p:sp>
        <p:nvSpPr>
          <p:cNvPr id="18" name="Rounded Rectangle 17">
            <a:extLst>
              <a:ext uri="{FF2B5EF4-FFF2-40B4-BE49-F238E27FC236}">
                <a16:creationId xmlns:a16="http://schemas.microsoft.com/office/drawing/2014/main" id="{6DFF2539-C00B-D0A9-4F10-5BD25FBB9A6A}"/>
              </a:ext>
            </a:extLst>
          </p:cNvPr>
          <p:cNvSpPr/>
          <p:nvPr/>
        </p:nvSpPr>
        <p:spPr>
          <a:xfrm>
            <a:off x="1584673" y="1914298"/>
            <a:ext cx="417689" cy="303812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dirty="0"/>
              <a:t>W</a:t>
            </a:r>
            <a:r>
              <a:rPr lang="en-US" sz="1200" baseline="-25000" dirty="0"/>
              <a:t>2</a:t>
            </a:r>
          </a:p>
        </p:txBody>
      </p:sp>
      <p:sp>
        <p:nvSpPr>
          <p:cNvPr id="19" name="Rounded Rectangle 18">
            <a:extLst>
              <a:ext uri="{FF2B5EF4-FFF2-40B4-BE49-F238E27FC236}">
                <a16:creationId xmlns:a16="http://schemas.microsoft.com/office/drawing/2014/main" id="{205A0F34-AE22-F3C7-D73D-2D92190C3F8E}"/>
              </a:ext>
            </a:extLst>
          </p:cNvPr>
          <p:cNvSpPr/>
          <p:nvPr/>
        </p:nvSpPr>
        <p:spPr>
          <a:xfrm>
            <a:off x="1584673" y="2435022"/>
            <a:ext cx="417689" cy="303812"/>
          </a:xfrm>
          <a:prstGeom prst="roundRect">
            <a:avLst/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dirty="0"/>
              <a:t>W</a:t>
            </a:r>
            <a:r>
              <a:rPr lang="en-US" sz="1200" baseline="-25000" dirty="0"/>
              <a:t>3</a:t>
            </a:r>
          </a:p>
        </p:txBody>
      </p:sp>
      <p:sp>
        <p:nvSpPr>
          <p:cNvPr id="20" name="Rounded Rectangle 19">
            <a:extLst>
              <a:ext uri="{FF2B5EF4-FFF2-40B4-BE49-F238E27FC236}">
                <a16:creationId xmlns:a16="http://schemas.microsoft.com/office/drawing/2014/main" id="{880AC04C-1832-7626-3F46-CAAE0E89E29D}"/>
              </a:ext>
            </a:extLst>
          </p:cNvPr>
          <p:cNvSpPr/>
          <p:nvPr/>
        </p:nvSpPr>
        <p:spPr>
          <a:xfrm>
            <a:off x="1584316" y="2811420"/>
            <a:ext cx="417689" cy="303812"/>
          </a:xfrm>
          <a:prstGeom prst="roundRect">
            <a:avLst/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dirty="0"/>
              <a:t>W</a:t>
            </a:r>
            <a:r>
              <a:rPr lang="en-US" sz="1200" baseline="-25000" dirty="0"/>
              <a:t>4</a:t>
            </a:r>
          </a:p>
        </p:txBody>
      </p:sp>
      <p:sp>
        <p:nvSpPr>
          <p:cNvPr id="21" name="Rounded Rectangle 20">
            <a:extLst>
              <a:ext uri="{FF2B5EF4-FFF2-40B4-BE49-F238E27FC236}">
                <a16:creationId xmlns:a16="http://schemas.microsoft.com/office/drawing/2014/main" id="{AC3B5EDB-C082-E4A5-9123-D17B40451BD9}"/>
              </a:ext>
            </a:extLst>
          </p:cNvPr>
          <p:cNvSpPr/>
          <p:nvPr/>
        </p:nvSpPr>
        <p:spPr>
          <a:xfrm>
            <a:off x="3205864" y="1930453"/>
            <a:ext cx="417689" cy="303812"/>
          </a:xfrm>
          <a:prstGeom prst="roundRect">
            <a:avLst/>
          </a:prstGeom>
          <a:solidFill>
            <a:schemeClr val="bg1">
              <a:lumMod val="6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dirty="0"/>
              <a:t>W</a:t>
            </a:r>
            <a:r>
              <a:rPr lang="en-US" sz="1200" baseline="-25000" dirty="0"/>
              <a:t>5</a:t>
            </a:r>
          </a:p>
        </p:txBody>
      </p:sp>
      <p:sp>
        <p:nvSpPr>
          <p:cNvPr id="22" name="Rounded Rectangle 21">
            <a:extLst>
              <a:ext uri="{FF2B5EF4-FFF2-40B4-BE49-F238E27FC236}">
                <a16:creationId xmlns:a16="http://schemas.microsoft.com/office/drawing/2014/main" id="{CE21CD29-04B6-5242-ECE5-C82BF08C4FAA}"/>
              </a:ext>
            </a:extLst>
          </p:cNvPr>
          <p:cNvSpPr/>
          <p:nvPr/>
        </p:nvSpPr>
        <p:spPr>
          <a:xfrm>
            <a:off x="3205507" y="2306851"/>
            <a:ext cx="417689" cy="303812"/>
          </a:xfrm>
          <a:prstGeom prst="roundRect">
            <a:avLst/>
          </a:prstGeom>
          <a:solidFill>
            <a:schemeClr val="bg1">
              <a:lumMod val="6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dirty="0"/>
              <a:t>W</a:t>
            </a:r>
            <a:r>
              <a:rPr lang="en-US" sz="1200" baseline="-25000" dirty="0"/>
              <a:t>6</a:t>
            </a:r>
          </a:p>
        </p:txBody>
      </p:sp>
    </p:spTree>
    <p:extLst>
      <p:ext uri="{BB962C8B-B14F-4D97-AF65-F5344CB8AC3E}">
        <p14:creationId xmlns:p14="http://schemas.microsoft.com/office/powerpoint/2010/main" val="4254298179"/>
      </p:ext>
    </p:extLst>
  </p:cSld>
  <p:clrMapOvr>
    <a:masterClrMapping/>
  </p:clrMapOvr>
  <p:transition spd="med"/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5" name="Neural Networks"/>
          <p:cNvSpPr txBox="1">
            <a:spLocks noGrp="1"/>
          </p:cNvSpPr>
          <p:nvPr>
            <p:ph type="title"/>
          </p:nvPr>
        </p:nvSpPr>
        <p:spPr>
          <a:xfrm>
            <a:off x="628648" y="630870"/>
            <a:ext cx="8334729" cy="1009332"/>
          </a:xfrm>
          <a:prstGeom prst="rect">
            <a:avLst/>
          </a:prstGeom>
        </p:spPr>
        <p:txBody>
          <a:bodyPr/>
          <a:lstStyle/>
          <a:p>
            <a:r>
              <a:rPr lang="en-US" altLang="zh-CN" dirty="0"/>
              <a:t>2.3 Backward propagation</a:t>
            </a:r>
            <a:endParaRPr dirty="0"/>
          </a:p>
        </p:txBody>
      </p:sp>
      <p:sp>
        <p:nvSpPr>
          <p:cNvPr id="27" name="Slide Number">
            <a:extLst>
              <a:ext uri="{FF2B5EF4-FFF2-40B4-BE49-F238E27FC236}">
                <a16:creationId xmlns:a16="http://schemas.microsoft.com/office/drawing/2014/main" id="{2E0309AA-19D3-3D4A-BF32-8EFF4543C33B}"/>
              </a:ext>
            </a:extLst>
          </p:cNvPr>
          <p:cNvSpPr txBox="1">
            <a:spLocks/>
          </p:cNvSpPr>
          <p:nvPr/>
        </p:nvSpPr>
        <p:spPr>
          <a:xfrm>
            <a:off x="6457950" y="6356351"/>
            <a:ext cx="2057400" cy="365125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900" kern="1200">
                <a:solidFill>
                  <a:schemeClr val="tx1">
                    <a:tint val="75000"/>
                  </a:schemeClr>
                </a:solidFill>
                <a:latin typeface="Helvetica" pitchFamily="2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86CB4B4D-7CA3-9044-876B-883B54F8677D}" type="slidenum">
              <a:rPr lang="en-US" smtClean="0"/>
              <a:pPr/>
              <a:t>35</a:t>
            </a:fld>
            <a:endParaRPr lang="en-US"/>
          </a:p>
        </p:txBody>
      </p:sp>
      <p:sp>
        <p:nvSpPr>
          <p:cNvPr id="2" name="Slide Number">
            <a:extLst>
              <a:ext uri="{FF2B5EF4-FFF2-40B4-BE49-F238E27FC236}">
                <a16:creationId xmlns:a16="http://schemas.microsoft.com/office/drawing/2014/main" id="{9650EDEB-43BC-F3B1-B002-617E9FEBCED4}"/>
              </a:ext>
            </a:extLst>
          </p:cNvPr>
          <p:cNvSpPr txBox="1">
            <a:spLocks/>
          </p:cNvSpPr>
          <p:nvPr/>
        </p:nvSpPr>
        <p:spPr>
          <a:xfrm>
            <a:off x="6457950" y="6356351"/>
            <a:ext cx="2057400" cy="365125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900" kern="1200">
                <a:solidFill>
                  <a:schemeClr val="tx1">
                    <a:tint val="75000"/>
                  </a:schemeClr>
                </a:solidFill>
                <a:latin typeface="Helvetica" pitchFamily="2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86CB4B4D-7CA3-9044-876B-883B54F8677D}" type="slidenum">
              <a:rPr lang="en-US" smtClean="0"/>
              <a:pPr/>
              <a:t>35</a:t>
            </a:fld>
            <a:endParaRPr lang="en-US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" name="TextBox 3">
                <a:extLst>
                  <a:ext uri="{FF2B5EF4-FFF2-40B4-BE49-F238E27FC236}">
                    <a16:creationId xmlns:a16="http://schemas.microsoft.com/office/drawing/2014/main" id="{1CA1ADCE-71ED-1537-0F6D-AF62FAD75D20}"/>
                  </a:ext>
                </a:extLst>
              </p:cNvPr>
              <p:cNvSpPr txBox="1"/>
              <p:nvPr/>
            </p:nvSpPr>
            <p:spPr>
              <a:xfrm>
                <a:off x="717900" y="3429000"/>
                <a:ext cx="8156223" cy="2721514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 marL="285750" indent="-285750">
                  <a:lnSpc>
                    <a:spcPct val="150000"/>
                  </a:lnSpc>
                  <a:buFont typeface="Arial" panose="020B0604020202020204" pitchFamily="34" charset="0"/>
                  <a:buChar char="•"/>
                </a:pPr>
                <a14:m>
                  <m:oMath xmlns:m="http://schemas.openxmlformats.org/officeDocument/2006/math">
                    <m:sSubSup>
                      <m:sSubSupPr>
                        <m:ctrlPr>
                          <a:rPr lang="en-US" sz="2000" i="1" smtClean="0">
                            <a:latin typeface="Cambria Math" panose="02040503050406030204" pitchFamily="18" charset="0"/>
                          </a:rPr>
                        </m:ctrlPr>
                      </m:sSubSupPr>
                      <m:e>
                        <m:r>
                          <a:rPr lang="en-US" sz="20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𝜔</m:t>
                        </m:r>
                      </m:e>
                      <m:sub>
                        <m:r>
                          <a:rPr lang="en-US" altLang="zh-CN" sz="2000" i="1">
                            <a:latin typeface="Cambria Math" panose="02040503050406030204" pitchFamily="18" charset="0"/>
                          </a:rPr>
                          <m:t>6</m:t>
                        </m:r>
                      </m:sub>
                      <m:sup>
                        <m:r>
                          <a:rPr lang="en-US" altLang="zh-CN" sz="2000" i="1">
                            <a:latin typeface="Cambria Math" panose="02040503050406030204" pitchFamily="18" charset="0"/>
                          </a:rPr>
                          <m:t>𝑛𝑒𝑤</m:t>
                        </m:r>
                      </m:sup>
                    </m:sSubSup>
                    <m:r>
                      <a:rPr lang="en-US" altLang="zh-CN" sz="200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=</m:t>
                    </m:r>
                    <m:sSub>
                      <m:sSubPr>
                        <m:ctrlPr>
                          <a:rPr lang="en-US" sz="20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0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𝜔</m:t>
                        </m:r>
                      </m:e>
                      <m:sub>
                        <m:r>
                          <a:rPr lang="en-US" altLang="zh-CN" sz="20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6</m:t>
                        </m:r>
                      </m:sub>
                    </m:sSub>
                    <m:r>
                      <a:rPr lang="en-US" altLang="zh-CN" sz="200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−</m:t>
                    </m:r>
                    <m:r>
                      <a:rPr lang="zh-CN" altLang="en-US" sz="200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 </m:t>
                    </m:r>
                    <m:r>
                      <m:rPr>
                        <m:sty m:val="p"/>
                      </m:rPr>
                      <a:rPr lang="el-GR" altLang="zh-CN" sz="20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η</m:t>
                    </m:r>
                    <m:r>
                      <a:rPr lang="en-US" altLang="zh-CN" sz="20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(∆</m:t>
                    </m:r>
                    <m:r>
                      <a:rPr lang="en-US" altLang="zh-CN" sz="2000" i="1">
                        <a:latin typeface="Cambria Math" panose="02040503050406030204" pitchFamily="18" charset="0"/>
                      </a:rPr>
                      <m:t>∙</m:t>
                    </m:r>
                    <m:sSub>
                      <m:sSubPr>
                        <m:ctrlPr>
                          <a:rPr lang="en-US" altLang="zh-CN" sz="20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altLang="zh-CN" sz="20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h</m:t>
                        </m:r>
                      </m:e>
                      <m:sub>
                        <m:r>
                          <a:rPr lang="en-US" altLang="zh-CN" sz="20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2</m:t>
                        </m:r>
                      </m:sub>
                    </m:sSub>
                    <m:r>
                      <a:rPr lang="en-US" altLang="zh-CN" sz="200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)</m:t>
                    </m:r>
                  </m:oMath>
                </a14:m>
                <a:endParaRPr lang="en-US" sz="2000" dirty="0"/>
              </a:p>
              <a:p>
                <a:pPr marL="285750" indent="-285750">
                  <a:lnSpc>
                    <a:spcPct val="150000"/>
                  </a:lnSpc>
                  <a:buFont typeface="Arial" panose="020B0604020202020204" pitchFamily="34" charset="0"/>
                  <a:buChar char="•"/>
                </a:pPr>
                <a14:m>
                  <m:oMath xmlns:m="http://schemas.openxmlformats.org/officeDocument/2006/math">
                    <m:sSubSup>
                      <m:sSubSupPr>
                        <m:ctrlPr>
                          <a:rPr lang="en-US" sz="2000" i="1" smtClean="0">
                            <a:latin typeface="Cambria Math" panose="02040503050406030204" pitchFamily="18" charset="0"/>
                          </a:rPr>
                        </m:ctrlPr>
                      </m:sSubSupPr>
                      <m:e>
                        <m:r>
                          <a:rPr lang="en-US" sz="20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𝜔</m:t>
                        </m:r>
                      </m:e>
                      <m:sub>
                        <m:r>
                          <a:rPr lang="en-US" altLang="zh-CN" sz="20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5</m:t>
                        </m:r>
                      </m:sub>
                      <m:sup>
                        <m:r>
                          <a:rPr lang="en-US" altLang="zh-CN" sz="2000" i="1">
                            <a:latin typeface="Cambria Math" panose="02040503050406030204" pitchFamily="18" charset="0"/>
                          </a:rPr>
                          <m:t>𝑛𝑒𝑤</m:t>
                        </m:r>
                      </m:sup>
                    </m:sSubSup>
                    <m:r>
                      <a:rPr lang="en-US" altLang="zh-CN" sz="200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=</m:t>
                    </m:r>
                    <m:sSub>
                      <m:sSubPr>
                        <m:ctrlPr>
                          <a:rPr lang="en-US" sz="20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0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𝜔</m:t>
                        </m:r>
                      </m:e>
                      <m:sub>
                        <m:r>
                          <a:rPr lang="en-US" altLang="zh-CN" sz="20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5</m:t>
                        </m:r>
                      </m:sub>
                    </m:sSub>
                    <m:r>
                      <a:rPr lang="en-US" altLang="zh-CN" sz="200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−</m:t>
                    </m:r>
                    <m:r>
                      <a:rPr lang="zh-CN" altLang="en-US" sz="200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 </m:t>
                    </m:r>
                    <m:r>
                      <m:rPr>
                        <m:sty m:val="p"/>
                      </m:rPr>
                      <a:rPr lang="el-GR" altLang="zh-CN" sz="20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η</m:t>
                    </m:r>
                    <m:r>
                      <a:rPr lang="en-US" altLang="zh-CN" sz="20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(∆</m:t>
                    </m:r>
                    <m:r>
                      <a:rPr lang="en-US" altLang="zh-CN" sz="2000" i="1">
                        <a:latin typeface="Cambria Math" panose="02040503050406030204" pitchFamily="18" charset="0"/>
                      </a:rPr>
                      <m:t>∙</m:t>
                    </m:r>
                    <m:sSub>
                      <m:sSubPr>
                        <m:ctrlPr>
                          <a:rPr lang="en-US" altLang="zh-CN" sz="20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altLang="zh-CN" sz="20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h</m:t>
                        </m:r>
                      </m:e>
                      <m:sub>
                        <m:r>
                          <a:rPr lang="en-US" altLang="zh-CN" sz="20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1</m:t>
                        </m:r>
                      </m:sub>
                    </m:sSub>
                    <m:r>
                      <a:rPr lang="en-US" altLang="zh-CN" sz="200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)</m:t>
                    </m:r>
                  </m:oMath>
                </a14:m>
                <a:endParaRPr lang="en-US" sz="2000" dirty="0"/>
              </a:p>
              <a:p>
                <a:pPr marL="285750" indent="-285750">
                  <a:lnSpc>
                    <a:spcPct val="150000"/>
                  </a:lnSpc>
                  <a:buFont typeface="Arial" panose="020B0604020202020204" pitchFamily="34" charset="0"/>
                  <a:buChar char="•"/>
                </a:pPr>
                <a14:m>
                  <m:oMath xmlns:m="http://schemas.openxmlformats.org/officeDocument/2006/math">
                    <m:sSubSup>
                      <m:sSubSupPr>
                        <m:ctrlPr>
                          <a:rPr lang="en-US" sz="2000" i="1" smtClean="0">
                            <a:latin typeface="Cambria Math" panose="02040503050406030204" pitchFamily="18" charset="0"/>
                          </a:rPr>
                        </m:ctrlPr>
                      </m:sSubSupPr>
                      <m:e>
                        <m:r>
                          <a:rPr lang="en-US" sz="200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𝜔</m:t>
                        </m:r>
                      </m:e>
                      <m:sub>
                        <m:r>
                          <a:rPr lang="en-US" altLang="zh-CN" sz="20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4</m:t>
                        </m:r>
                      </m:sub>
                      <m:sup>
                        <m:r>
                          <a:rPr lang="en-US" altLang="zh-CN" sz="2000" b="0" i="1" smtClean="0">
                            <a:latin typeface="Cambria Math" panose="02040503050406030204" pitchFamily="18" charset="0"/>
                          </a:rPr>
                          <m:t>𝑛𝑒𝑤</m:t>
                        </m:r>
                      </m:sup>
                    </m:sSubSup>
                    <m:r>
                      <a:rPr lang="en-US" altLang="zh-CN" sz="2000" b="0" i="0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=</m:t>
                    </m:r>
                    <m:sSub>
                      <m:sSubPr>
                        <m:ctrlPr>
                          <a:rPr lang="en-US" sz="20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0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𝜔</m:t>
                        </m:r>
                      </m:e>
                      <m:sub>
                        <m:r>
                          <a:rPr lang="en-US" altLang="zh-CN" sz="20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4</m:t>
                        </m:r>
                      </m:sub>
                    </m:sSub>
                    <m:r>
                      <a:rPr lang="en-US" altLang="zh-CN" sz="2000" b="0" i="0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−</m:t>
                    </m:r>
                    <m:r>
                      <a:rPr lang="zh-CN" altLang="en-US" sz="2000" b="0" i="0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 </m:t>
                    </m:r>
                    <m:r>
                      <m:rPr>
                        <m:sty m:val="p"/>
                      </m:rPr>
                      <a:rPr lang="el-GR" altLang="zh-CN" sz="20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η</m:t>
                    </m:r>
                    <m:r>
                      <a:rPr lang="en-US" altLang="zh-CN" sz="20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(</m:t>
                    </m:r>
                    <m:r>
                      <a:rPr lang="en-US" altLang="zh-CN" sz="20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∆</m:t>
                    </m:r>
                    <m:sSub>
                      <m:sSubPr>
                        <m:ctrlPr>
                          <a:rPr lang="en-US" sz="20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altLang="zh-CN" sz="2000" i="1">
                            <a:latin typeface="Cambria Math" panose="02040503050406030204" pitchFamily="18" charset="0"/>
                          </a:rPr>
                          <m:t>∙</m:t>
                        </m:r>
                        <m:r>
                          <a:rPr lang="en-US" sz="20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𝜔</m:t>
                        </m:r>
                      </m:e>
                      <m:sub>
                        <m:r>
                          <a:rPr lang="en-US" altLang="zh-CN" sz="20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6</m:t>
                        </m:r>
                      </m:sub>
                    </m:sSub>
                    <m:r>
                      <a:rPr lang="en-US" altLang="zh-CN" sz="2000" i="1">
                        <a:latin typeface="Cambria Math" panose="02040503050406030204" pitchFamily="18" charset="0"/>
                      </a:rPr>
                      <m:t>∙</m:t>
                    </m:r>
                    <m:sSub>
                      <m:sSubPr>
                        <m:ctrlPr>
                          <a:rPr lang="en-US" altLang="zh-CN" sz="20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altLang="zh-CN" sz="2000" i="1">
                            <a:latin typeface="Cambria Math" panose="02040503050406030204" pitchFamily="18" charset="0"/>
                          </a:rPr>
                          <m:t>𝑖</m:t>
                        </m:r>
                      </m:e>
                      <m:sub>
                        <m:r>
                          <a:rPr lang="en-US" altLang="zh-CN" sz="2000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sub>
                    </m:sSub>
                    <m:r>
                      <a:rPr lang="en-US" altLang="zh-CN" sz="20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)</m:t>
                    </m:r>
                  </m:oMath>
                </a14:m>
                <a:endParaRPr lang="en-US" sz="2000" dirty="0"/>
              </a:p>
              <a:p>
                <a:pPr marL="285750" indent="-285750">
                  <a:lnSpc>
                    <a:spcPct val="150000"/>
                  </a:lnSpc>
                  <a:buFont typeface="Arial" panose="020B0604020202020204" pitchFamily="34" charset="0"/>
                  <a:buChar char="•"/>
                </a:pPr>
                <a14:m>
                  <m:oMath xmlns:m="http://schemas.openxmlformats.org/officeDocument/2006/math">
                    <m:sSubSup>
                      <m:sSubSupPr>
                        <m:ctrlPr>
                          <a:rPr lang="en-US" sz="2000" i="1" smtClean="0">
                            <a:latin typeface="Cambria Math" panose="02040503050406030204" pitchFamily="18" charset="0"/>
                          </a:rPr>
                        </m:ctrlPr>
                      </m:sSubSupPr>
                      <m:e>
                        <m:r>
                          <a:rPr lang="en-US" sz="200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𝜔</m:t>
                        </m:r>
                      </m:e>
                      <m:sub>
                        <m:r>
                          <a:rPr lang="en-US" altLang="zh-CN" sz="20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3</m:t>
                        </m:r>
                      </m:sub>
                      <m:sup>
                        <m:r>
                          <a:rPr lang="en-US" altLang="zh-CN" sz="2000" b="0" i="1" smtClean="0">
                            <a:latin typeface="Cambria Math" panose="02040503050406030204" pitchFamily="18" charset="0"/>
                          </a:rPr>
                          <m:t>𝑛𝑒𝑤</m:t>
                        </m:r>
                      </m:sup>
                    </m:sSubSup>
                    <m:r>
                      <a:rPr lang="en-US" altLang="zh-CN" sz="2000" b="0" i="0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=</m:t>
                    </m:r>
                    <m:sSub>
                      <m:sSubPr>
                        <m:ctrlPr>
                          <a:rPr lang="en-US" sz="20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0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𝜔</m:t>
                        </m:r>
                      </m:e>
                      <m:sub>
                        <m:r>
                          <a:rPr lang="en-US" altLang="zh-CN" sz="20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3</m:t>
                        </m:r>
                      </m:sub>
                    </m:sSub>
                    <m:r>
                      <a:rPr lang="en-US" altLang="zh-CN" sz="2000" b="0" i="0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−</m:t>
                    </m:r>
                    <m:r>
                      <a:rPr lang="zh-CN" altLang="en-US" sz="2000" b="0" i="0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 </m:t>
                    </m:r>
                    <m:r>
                      <m:rPr>
                        <m:sty m:val="p"/>
                      </m:rPr>
                      <a:rPr lang="el-GR" altLang="zh-CN" sz="20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η</m:t>
                    </m:r>
                    <m:r>
                      <a:rPr lang="en-US" altLang="zh-CN" sz="20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(</m:t>
                    </m:r>
                    <m:r>
                      <a:rPr lang="en-US" altLang="zh-CN" sz="20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∆</m:t>
                    </m:r>
                    <m:sSub>
                      <m:sSubPr>
                        <m:ctrlPr>
                          <a:rPr lang="en-US" sz="20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altLang="zh-CN" sz="2000" i="1">
                            <a:latin typeface="Cambria Math" panose="02040503050406030204" pitchFamily="18" charset="0"/>
                          </a:rPr>
                          <m:t>∙</m:t>
                        </m:r>
                        <m:r>
                          <a:rPr lang="en-US" sz="20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𝜔</m:t>
                        </m:r>
                      </m:e>
                      <m:sub>
                        <m:r>
                          <a:rPr lang="en-US" altLang="zh-CN" sz="20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6</m:t>
                        </m:r>
                      </m:sub>
                    </m:sSub>
                    <m:r>
                      <a:rPr lang="en-US" altLang="zh-CN" sz="2000" i="1">
                        <a:latin typeface="Cambria Math" panose="02040503050406030204" pitchFamily="18" charset="0"/>
                      </a:rPr>
                      <m:t>∙</m:t>
                    </m:r>
                    <m:sSub>
                      <m:sSubPr>
                        <m:ctrlPr>
                          <a:rPr lang="en-US" altLang="zh-CN" sz="20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altLang="zh-CN" sz="2000" i="1">
                            <a:latin typeface="Cambria Math" panose="02040503050406030204" pitchFamily="18" charset="0"/>
                          </a:rPr>
                          <m:t>𝑖</m:t>
                        </m:r>
                      </m:e>
                      <m:sub>
                        <m:r>
                          <a:rPr lang="en-US" altLang="zh-CN" sz="2000" i="1"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</m:sSub>
                    <m:r>
                      <a:rPr lang="en-US" altLang="zh-CN" sz="20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)</m:t>
                    </m:r>
                  </m:oMath>
                </a14:m>
                <a:endParaRPr lang="en-US" sz="2000" dirty="0"/>
              </a:p>
              <a:p>
                <a:pPr marL="285750" indent="-285750">
                  <a:lnSpc>
                    <a:spcPct val="150000"/>
                  </a:lnSpc>
                  <a:buFont typeface="Arial" panose="020B0604020202020204" pitchFamily="34" charset="0"/>
                  <a:buChar char="•"/>
                </a:pPr>
                <a14:m>
                  <m:oMath xmlns:m="http://schemas.openxmlformats.org/officeDocument/2006/math">
                    <m:sSubSup>
                      <m:sSubSupPr>
                        <m:ctrlPr>
                          <a:rPr lang="en-US" sz="2000" i="1" smtClean="0">
                            <a:latin typeface="Cambria Math" panose="02040503050406030204" pitchFamily="18" charset="0"/>
                          </a:rPr>
                        </m:ctrlPr>
                      </m:sSubSupPr>
                      <m:e>
                        <m:r>
                          <a:rPr lang="en-US" sz="200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𝜔</m:t>
                        </m:r>
                      </m:e>
                      <m:sub>
                        <m:r>
                          <a:rPr lang="en-US" altLang="zh-CN" sz="20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2</m:t>
                        </m:r>
                      </m:sub>
                      <m:sup>
                        <m:r>
                          <a:rPr lang="en-US" altLang="zh-CN" sz="2000" b="0" i="1" smtClean="0">
                            <a:latin typeface="Cambria Math" panose="02040503050406030204" pitchFamily="18" charset="0"/>
                          </a:rPr>
                          <m:t>𝑛𝑒𝑤</m:t>
                        </m:r>
                      </m:sup>
                    </m:sSubSup>
                    <m:r>
                      <a:rPr lang="en-US" altLang="zh-CN" sz="2000" b="0" i="0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=</m:t>
                    </m:r>
                    <m:sSub>
                      <m:sSubPr>
                        <m:ctrlPr>
                          <a:rPr lang="en-US" sz="20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0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𝜔</m:t>
                        </m:r>
                      </m:e>
                      <m:sub>
                        <m:r>
                          <a:rPr lang="en-US" altLang="zh-CN" sz="20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2</m:t>
                        </m:r>
                      </m:sub>
                    </m:sSub>
                    <m:r>
                      <a:rPr lang="en-US" altLang="zh-CN" sz="2000" b="0" i="0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−</m:t>
                    </m:r>
                    <m:r>
                      <a:rPr lang="zh-CN" altLang="en-US" sz="2000" b="0" i="0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 </m:t>
                    </m:r>
                    <m:r>
                      <m:rPr>
                        <m:sty m:val="p"/>
                      </m:rPr>
                      <a:rPr lang="el-GR" altLang="zh-CN" sz="20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η</m:t>
                    </m:r>
                    <m:r>
                      <a:rPr lang="en-US" altLang="zh-CN" sz="20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(</m:t>
                    </m:r>
                    <m:r>
                      <a:rPr lang="en-US" altLang="zh-CN" sz="20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∆</m:t>
                    </m:r>
                    <m:sSub>
                      <m:sSubPr>
                        <m:ctrlPr>
                          <a:rPr lang="en-US" sz="20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altLang="zh-CN" sz="2000" i="1">
                            <a:latin typeface="Cambria Math" panose="02040503050406030204" pitchFamily="18" charset="0"/>
                          </a:rPr>
                          <m:t>∙</m:t>
                        </m:r>
                        <m:r>
                          <a:rPr lang="en-US" sz="20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𝜔</m:t>
                        </m:r>
                      </m:e>
                      <m:sub>
                        <m:r>
                          <a:rPr lang="en-US" altLang="zh-CN" sz="20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5</m:t>
                        </m:r>
                      </m:sub>
                    </m:sSub>
                    <m:r>
                      <a:rPr lang="en-US" altLang="zh-CN" sz="2000" i="1">
                        <a:latin typeface="Cambria Math" panose="02040503050406030204" pitchFamily="18" charset="0"/>
                      </a:rPr>
                      <m:t>∙</m:t>
                    </m:r>
                    <m:sSub>
                      <m:sSubPr>
                        <m:ctrlPr>
                          <a:rPr lang="en-US" altLang="zh-CN" sz="20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altLang="zh-CN" sz="2000" i="1">
                            <a:latin typeface="Cambria Math" panose="02040503050406030204" pitchFamily="18" charset="0"/>
                          </a:rPr>
                          <m:t>𝑖</m:t>
                        </m:r>
                      </m:e>
                      <m:sub>
                        <m:r>
                          <a:rPr lang="en-US" altLang="zh-CN" sz="2000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sub>
                    </m:sSub>
                    <m:r>
                      <a:rPr lang="en-US" altLang="zh-CN" sz="20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)</m:t>
                    </m:r>
                  </m:oMath>
                </a14:m>
                <a:endParaRPr lang="en-US" sz="2000" dirty="0"/>
              </a:p>
              <a:p>
                <a:pPr marL="285750" indent="-285750">
                  <a:lnSpc>
                    <a:spcPct val="150000"/>
                  </a:lnSpc>
                  <a:buFont typeface="Arial" panose="020B0604020202020204" pitchFamily="34" charset="0"/>
                  <a:buChar char="•"/>
                </a:pPr>
                <a14:m>
                  <m:oMath xmlns:m="http://schemas.openxmlformats.org/officeDocument/2006/math">
                    <m:sSubSup>
                      <m:sSubSupPr>
                        <m:ctrlPr>
                          <a:rPr lang="en-US" sz="2000" i="1" smtClean="0">
                            <a:latin typeface="Cambria Math" panose="02040503050406030204" pitchFamily="18" charset="0"/>
                          </a:rPr>
                        </m:ctrlPr>
                      </m:sSubSupPr>
                      <m:e>
                        <m:r>
                          <a:rPr lang="en-US" sz="200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𝜔</m:t>
                        </m:r>
                      </m:e>
                      <m:sub>
                        <m:r>
                          <a:rPr lang="en-US" altLang="zh-CN" sz="2000" b="0" i="1" smtClean="0"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  <m:sup>
                        <m:r>
                          <a:rPr lang="en-US" altLang="zh-CN" sz="2000" b="0" i="1" smtClean="0">
                            <a:latin typeface="Cambria Math" panose="02040503050406030204" pitchFamily="18" charset="0"/>
                          </a:rPr>
                          <m:t>𝑛𝑒𝑤</m:t>
                        </m:r>
                      </m:sup>
                    </m:sSubSup>
                    <m:r>
                      <a:rPr lang="en-US" altLang="zh-CN" sz="2000" b="0" i="0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=</m:t>
                    </m:r>
                    <m:sSub>
                      <m:sSubPr>
                        <m:ctrlPr>
                          <a:rPr lang="en-US" sz="20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0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𝜔</m:t>
                        </m:r>
                      </m:e>
                      <m:sub>
                        <m:r>
                          <a:rPr lang="en-US" altLang="zh-CN" sz="20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1</m:t>
                        </m:r>
                      </m:sub>
                    </m:sSub>
                    <m:r>
                      <a:rPr lang="en-US" altLang="zh-CN" sz="2000" b="0" i="0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−</m:t>
                    </m:r>
                    <m:r>
                      <a:rPr lang="zh-CN" altLang="en-US" sz="2000" b="0" i="0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 </m:t>
                    </m:r>
                    <m:r>
                      <m:rPr>
                        <m:sty m:val="p"/>
                      </m:rPr>
                      <a:rPr lang="el-GR" altLang="zh-CN" sz="20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η</m:t>
                    </m:r>
                    <m:r>
                      <a:rPr lang="en-US" altLang="zh-CN" sz="20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(</m:t>
                    </m:r>
                    <m:r>
                      <a:rPr lang="en-US" altLang="zh-CN" sz="20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∆</m:t>
                    </m:r>
                    <m:sSub>
                      <m:sSubPr>
                        <m:ctrlPr>
                          <a:rPr lang="en-US" sz="20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altLang="zh-CN" sz="2000" i="1">
                            <a:latin typeface="Cambria Math" panose="02040503050406030204" pitchFamily="18" charset="0"/>
                          </a:rPr>
                          <m:t>∙</m:t>
                        </m:r>
                        <m:r>
                          <a:rPr lang="en-US" sz="20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𝜔</m:t>
                        </m:r>
                      </m:e>
                      <m:sub>
                        <m:r>
                          <a:rPr lang="en-US" altLang="zh-CN" sz="20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5</m:t>
                        </m:r>
                      </m:sub>
                    </m:sSub>
                    <m:r>
                      <a:rPr lang="en-US" altLang="zh-CN" sz="2000" i="1">
                        <a:latin typeface="Cambria Math" panose="02040503050406030204" pitchFamily="18" charset="0"/>
                      </a:rPr>
                      <m:t>∙</m:t>
                    </m:r>
                    <m:sSub>
                      <m:sSubPr>
                        <m:ctrlPr>
                          <a:rPr lang="en-US" altLang="zh-CN" sz="20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altLang="zh-CN" sz="2000" i="1">
                            <a:latin typeface="Cambria Math" panose="02040503050406030204" pitchFamily="18" charset="0"/>
                          </a:rPr>
                          <m:t>𝑖</m:t>
                        </m:r>
                      </m:e>
                      <m:sub>
                        <m:r>
                          <a:rPr lang="en-US" altLang="zh-CN" sz="2000" i="1"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</m:sSub>
                    <m:r>
                      <a:rPr lang="en-US" altLang="zh-CN" sz="20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)</m:t>
                    </m:r>
                  </m:oMath>
                </a14:m>
                <a:endParaRPr lang="en-US" sz="2000" dirty="0"/>
              </a:p>
            </p:txBody>
          </p:sp>
        </mc:Choice>
        <mc:Fallback xmlns="">
          <p:sp>
            <p:nvSpPr>
              <p:cNvPr id="4" name="TextBox 3">
                <a:extLst>
                  <a:ext uri="{FF2B5EF4-FFF2-40B4-BE49-F238E27FC236}">
                    <a16:creationId xmlns:a16="http://schemas.microsoft.com/office/drawing/2014/main" id="{1CA1ADCE-71ED-1537-0F6D-AF62FAD75D20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17900" y="3429000"/>
                <a:ext cx="8156223" cy="2721514"/>
              </a:xfrm>
              <a:prstGeom prst="rect">
                <a:avLst/>
              </a:prstGeom>
              <a:blipFill>
                <a:blip r:embed="rId3"/>
                <a:stretch>
                  <a:fillRect l="-1711" b="-372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6" name="Oval 5">
            <a:extLst>
              <a:ext uri="{FF2B5EF4-FFF2-40B4-BE49-F238E27FC236}">
                <a16:creationId xmlns:a16="http://schemas.microsoft.com/office/drawing/2014/main" id="{C2541CD9-7B0D-DD73-A085-BA2A6C59CACC}"/>
              </a:ext>
            </a:extLst>
          </p:cNvPr>
          <p:cNvSpPr/>
          <p:nvPr/>
        </p:nvSpPr>
        <p:spPr>
          <a:xfrm>
            <a:off x="717900" y="1571328"/>
            <a:ext cx="567974" cy="567974"/>
          </a:xfrm>
          <a:prstGeom prst="ellipse">
            <a:avLst/>
          </a:prstGeom>
          <a:solidFill>
            <a:srgbClr val="00B0F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b="1" dirty="0"/>
              <a:t>i</a:t>
            </a:r>
            <a:r>
              <a:rPr lang="en-US" sz="1200" b="1" baseline="-25000" dirty="0"/>
              <a:t>1</a:t>
            </a:r>
          </a:p>
        </p:txBody>
      </p:sp>
      <p:sp>
        <p:nvSpPr>
          <p:cNvPr id="7" name="Oval 6">
            <a:extLst>
              <a:ext uri="{FF2B5EF4-FFF2-40B4-BE49-F238E27FC236}">
                <a16:creationId xmlns:a16="http://schemas.microsoft.com/office/drawing/2014/main" id="{E51E8AF2-4221-7DA0-2A96-6B00923746BF}"/>
              </a:ext>
            </a:extLst>
          </p:cNvPr>
          <p:cNvSpPr/>
          <p:nvPr/>
        </p:nvSpPr>
        <p:spPr>
          <a:xfrm>
            <a:off x="717900" y="2464458"/>
            <a:ext cx="567974" cy="567974"/>
          </a:xfrm>
          <a:prstGeom prst="ellipse">
            <a:avLst/>
          </a:prstGeom>
          <a:solidFill>
            <a:srgbClr val="00B0F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b="1" dirty="0"/>
              <a:t>i</a:t>
            </a:r>
            <a:r>
              <a:rPr lang="en-US" sz="1200" b="1" baseline="-25000" dirty="0"/>
              <a:t>2</a:t>
            </a:r>
          </a:p>
        </p:txBody>
      </p:sp>
      <p:sp>
        <p:nvSpPr>
          <p:cNvPr id="8" name="Oval 7">
            <a:extLst>
              <a:ext uri="{FF2B5EF4-FFF2-40B4-BE49-F238E27FC236}">
                <a16:creationId xmlns:a16="http://schemas.microsoft.com/office/drawing/2014/main" id="{6F41177A-91FF-FCB1-46FA-5B0C066117AE}"/>
              </a:ext>
            </a:extLst>
          </p:cNvPr>
          <p:cNvSpPr/>
          <p:nvPr/>
        </p:nvSpPr>
        <p:spPr>
          <a:xfrm>
            <a:off x="2326567" y="1573093"/>
            <a:ext cx="567974" cy="567974"/>
          </a:xfrm>
          <a:prstGeom prst="ellipse">
            <a:avLst/>
          </a:prstGeom>
          <a:solidFill>
            <a:srgbClr val="92D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b="1" dirty="0"/>
              <a:t>h</a:t>
            </a:r>
            <a:r>
              <a:rPr lang="en-US" sz="1200" b="1" baseline="-25000" dirty="0"/>
              <a:t>1</a:t>
            </a:r>
          </a:p>
        </p:txBody>
      </p:sp>
      <p:sp>
        <p:nvSpPr>
          <p:cNvPr id="9" name="Oval 8">
            <a:extLst>
              <a:ext uri="{FF2B5EF4-FFF2-40B4-BE49-F238E27FC236}">
                <a16:creationId xmlns:a16="http://schemas.microsoft.com/office/drawing/2014/main" id="{49864016-9D5C-13A7-A493-5B966A76AC07}"/>
              </a:ext>
            </a:extLst>
          </p:cNvPr>
          <p:cNvSpPr/>
          <p:nvPr/>
        </p:nvSpPr>
        <p:spPr>
          <a:xfrm>
            <a:off x="2326567" y="2466223"/>
            <a:ext cx="567974" cy="567974"/>
          </a:xfrm>
          <a:prstGeom prst="ellipse">
            <a:avLst/>
          </a:prstGeom>
          <a:solidFill>
            <a:srgbClr val="92D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b="1" dirty="0"/>
              <a:t>h</a:t>
            </a:r>
            <a:r>
              <a:rPr lang="en-US" sz="1200" b="1" baseline="-25000" dirty="0"/>
              <a:t>2</a:t>
            </a:r>
          </a:p>
        </p:txBody>
      </p:sp>
      <p:sp>
        <p:nvSpPr>
          <p:cNvPr id="10" name="Oval 9">
            <a:extLst>
              <a:ext uri="{FF2B5EF4-FFF2-40B4-BE49-F238E27FC236}">
                <a16:creationId xmlns:a16="http://schemas.microsoft.com/office/drawing/2014/main" id="{0CBE46B5-FD5D-FD85-82CF-8F327738A971}"/>
              </a:ext>
            </a:extLst>
          </p:cNvPr>
          <p:cNvSpPr/>
          <p:nvPr/>
        </p:nvSpPr>
        <p:spPr>
          <a:xfrm>
            <a:off x="3935234" y="1991342"/>
            <a:ext cx="567974" cy="567974"/>
          </a:xfrm>
          <a:prstGeom prst="ellipse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900" b="1" dirty="0"/>
              <a:t>OUT</a:t>
            </a:r>
            <a:endParaRPr lang="en-US" sz="900" b="1" baseline="-25000" dirty="0"/>
          </a:p>
        </p:txBody>
      </p:sp>
      <p:cxnSp>
        <p:nvCxnSpPr>
          <p:cNvPr id="11" name="Straight Arrow Connector 10">
            <a:extLst>
              <a:ext uri="{FF2B5EF4-FFF2-40B4-BE49-F238E27FC236}">
                <a16:creationId xmlns:a16="http://schemas.microsoft.com/office/drawing/2014/main" id="{03FCD0B5-5892-2CF7-1B74-4E2D1AC252E3}"/>
              </a:ext>
            </a:extLst>
          </p:cNvPr>
          <p:cNvCxnSpPr>
            <a:stCxn id="6" idx="6"/>
            <a:endCxn id="8" idx="2"/>
          </p:cNvCxnSpPr>
          <p:nvPr/>
        </p:nvCxnSpPr>
        <p:spPr>
          <a:xfrm>
            <a:off x="1285874" y="1855315"/>
            <a:ext cx="1040693" cy="1765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Straight Arrow Connector 11">
            <a:extLst>
              <a:ext uri="{FF2B5EF4-FFF2-40B4-BE49-F238E27FC236}">
                <a16:creationId xmlns:a16="http://schemas.microsoft.com/office/drawing/2014/main" id="{00B6A015-E539-193F-1B85-7C486A9C33D9}"/>
              </a:ext>
            </a:extLst>
          </p:cNvPr>
          <p:cNvCxnSpPr>
            <a:cxnSpLocks/>
            <a:stCxn id="6" idx="6"/>
            <a:endCxn id="9" idx="2"/>
          </p:cNvCxnSpPr>
          <p:nvPr/>
        </p:nvCxnSpPr>
        <p:spPr>
          <a:xfrm>
            <a:off x="1285874" y="1855315"/>
            <a:ext cx="1040693" cy="894895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Arrow Connector 12">
            <a:extLst>
              <a:ext uri="{FF2B5EF4-FFF2-40B4-BE49-F238E27FC236}">
                <a16:creationId xmlns:a16="http://schemas.microsoft.com/office/drawing/2014/main" id="{C40556E4-4DFB-0532-0A08-B5AB0EC3679D}"/>
              </a:ext>
            </a:extLst>
          </p:cNvPr>
          <p:cNvCxnSpPr>
            <a:cxnSpLocks/>
            <a:stCxn id="7" idx="6"/>
            <a:endCxn id="8" idx="2"/>
          </p:cNvCxnSpPr>
          <p:nvPr/>
        </p:nvCxnSpPr>
        <p:spPr>
          <a:xfrm flipV="1">
            <a:off x="1285874" y="1857080"/>
            <a:ext cx="1040693" cy="891365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Straight Arrow Connector 13">
            <a:extLst>
              <a:ext uri="{FF2B5EF4-FFF2-40B4-BE49-F238E27FC236}">
                <a16:creationId xmlns:a16="http://schemas.microsoft.com/office/drawing/2014/main" id="{E42E2E65-03A5-885E-252B-87FB036714FA}"/>
              </a:ext>
            </a:extLst>
          </p:cNvPr>
          <p:cNvCxnSpPr/>
          <p:nvPr/>
        </p:nvCxnSpPr>
        <p:spPr>
          <a:xfrm>
            <a:off x="1285874" y="2751876"/>
            <a:ext cx="1040693" cy="1765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Straight Arrow Connector 14">
            <a:extLst>
              <a:ext uri="{FF2B5EF4-FFF2-40B4-BE49-F238E27FC236}">
                <a16:creationId xmlns:a16="http://schemas.microsoft.com/office/drawing/2014/main" id="{1A8D9EEA-CED1-EF0B-B945-05F2FA9843D5}"/>
              </a:ext>
            </a:extLst>
          </p:cNvPr>
          <p:cNvCxnSpPr>
            <a:cxnSpLocks/>
            <a:stCxn id="8" idx="6"/>
            <a:endCxn id="10" idx="2"/>
          </p:cNvCxnSpPr>
          <p:nvPr/>
        </p:nvCxnSpPr>
        <p:spPr>
          <a:xfrm>
            <a:off x="2894541" y="1857080"/>
            <a:ext cx="1040693" cy="418249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Straight Arrow Connector 15">
            <a:extLst>
              <a:ext uri="{FF2B5EF4-FFF2-40B4-BE49-F238E27FC236}">
                <a16:creationId xmlns:a16="http://schemas.microsoft.com/office/drawing/2014/main" id="{610AA4CC-D24A-43B5-3230-AE6A15FC842E}"/>
              </a:ext>
            </a:extLst>
          </p:cNvPr>
          <p:cNvCxnSpPr>
            <a:cxnSpLocks/>
            <a:stCxn id="9" idx="6"/>
            <a:endCxn id="10" idx="2"/>
          </p:cNvCxnSpPr>
          <p:nvPr/>
        </p:nvCxnSpPr>
        <p:spPr>
          <a:xfrm flipV="1">
            <a:off x="2894541" y="2275329"/>
            <a:ext cx="1040693" cy="474881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Rounded Rectangle 16">
            <a:extLst>
              <a:ext uri="{FF2B5EF4-FFF2-40B4-BE49-F238E27FC236}">
                <a16:creationId xmlns:a16="http://schemas.microsoft.com/office/drawing/2014/main" id="{CF23692A-803D-98D5-FD0D-D33E671370F3}"/>
              </a:ext>
            </a:extLst>
          </p:cNvPr>
          <p:cNvSpPr/>
          <p:nvPr/>
        </p:nvSpPr>
        <p:spPr>
          <a:xfrm>
            <a:off x="1584673" y="1518196"/>
            <a:ext cx="417689" cy="303812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dirty="0"/>
              <a:t>W</a:t>
            </a:r>
            <a:r>
              <a:rPr lang="en-US" sz="1200" baseline="-25000" dirty="0"/>
              <a:t>1</a:t>
            </a:r>
          </a:p>
        </p:txBody>
      </p:sp>
      <p:sp>
        <p:nvSpPr>
          <p:cNvPr id="18" name="Rounded Rectangle 17">
            <a:extLst>
              <a:ext uri="{FF2B5EF4-FFF2-40B4-BE49-F238E27FC236}">
                <a16:creationId xmlns:a16="http://schemas.microsoft.com/office/drawing/2014/main" id="{6DFF2539-C00B-D0A9-4F10-5BD25FBB9A6A}"/>
              </a:ext>
            </a:extLst>
          </p:cNvPr>
          <p:cNvSpPr/>
          <p:nvPr/>
        </p:nvSpPr>
        <p:spPr>
          <a:xfrm>
            <a:off x="1584673" y="1914298"/>
            <a:ext cx="417689" cy="303812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dirty="0"/>
              <a:t>W</a:t>
            </a:r>
            <a:r>
              <a:rPr lang="en-US" sz="1200" baseline="-25000" dirty="0"/>
              <a:t>2</a:t>
            </a:r>
          </a:p>
        </p:txBody>
      </p:sp>
      <p:sp>
        <p:nvSpPr>
          <p:cNvPr id="19" name="Rounded Rectangle 18">
            <a:extLst>
              <a:ext uri="{FF2B5EF4-FFF2-40B4-BE49-F238E27FC236}">
                <a16:creationId xmlns:a16="http://schemas.microsoft.com/office/drawing/2014/main" id="{205A0F34-AE22-F3C7-D73D-2D92190C3F8E}"/>
              </a:ext>
            </a:extLst>
          </p:cNvPr>
          <p:cNvSpPr/>
          <p:nvPr/>
        </p:nvSpPr>
        <p:spPr>
          <a:xfrm>
            <a:off x="1584673" y="2435022"/>
            <a:ext cx="417689" cy="303812"/>
          </a:xfrm>
          <a:prstGeom prst="roundRect">
            <a:avLst/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dirty="0"/>
              <a:t>W</a:t>
            </a:r>
            <a:r>
              <a:rPr lang="en-US" sz="1200" baseline="-25000" dirty="0"/>
              <a:t>3</a:t>
            </a:r>
          </a:p>
        </p:txBody>
      </p:sp>
      <p:sp>
        <p:nvSpPr>
          <p:cNvPr id="20" name="Rounded Rectangle 19">
            <a:extLst>
              <a:ext uri="{FF2B5EF4-FFF2-40B4-BE49-F238E27FC236}">
                <a16:creationId xmlns:a16="http://schemas.microsoft.com/office/drawing/2014/main" id="{880AC04C-1832-7626-3F46-CAAE0E89E29D}"/>
              </a:ext>
            </a:extLst>
          </p:cNvPr>
          <p:cNvSpPr/>
          <p:nvPr/>
        </p:nvSpPr>
        <p:spPr>
          <a:xfrm>
            <a:off x="1584316" y="2811420"/>
            <a:ext cx="417689" cy="303812"/>
          </a:xfrm>
          <a:prstGeom prst="roundRect">
            <a:avLst/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dirty="0"/>
              <a:t>W</a:t>
            </a:r>
            <a:r>
              <a:rPr lang="en-US" sz="1200" baseline="-25000" dirty="0"/>
              <a:t>4</a:t>
            </a:r>
          </a:p>
        </p:txBody>
      </p:sp>
      <p:sp>
        <p:nvSpPr>
          <p:cNvPr id="21" name="Rounded Rectangle 20">
            <a:extLst>
              <a:ext uri="{FF2B5EF4-FFF2-40B4-BE49-F238E27FC236}">
                <a16:creationId xmlns:a16="http://schemas.microsoft.com/office/drawing/2014/main" id="{AC3B5EDB-C082-E4A5-9123-D17B40451BD9}"/>
              </a:ext>
            </a:extLst>
          </p:cNvPr>
          <p:cNvSpPr/>
          <p:nvPr/>
        </p:nvSpPr>
        <p:spPr>
          <a:xfrm>
            <a:off x="3205864" y="1930453"/>
            <a:ext cx="417689" cy="303812"/>
          </a:xfrm>
          <a:prstGeom prst="roundRect">
            <a:avLst/>
          </a:prstGeom>
          <a:solidFill>
            <a:schemeClr val="bg1">
              <a:lumMod val="6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dirty="0"/>
              <a:t>W</a:t>
            </a:r>
            <a:r>
              <a:rPr lang="en-US" sz="1200" baseline="-25000" dirty="0"/>
              <a:t>5</a:t>
            </a:r>
          </a:p>
        </p:txBody>
      </p:sp>
      <p:sp>
        <p:nvSpPr>
          <p:cNvPr id="22" name="Rounded Rectangle 21">
            <a:extLst>
              <a:ext uri="{FF2B5EF4-FFF2-40B4-BE49-F238E27FC236}">
                <a16:creationId xmlns:a16="http://schemas.microsoft.com/office/drawing/2014/main" id="{CE21CD29-04B6-5242-ECE5-C82BF08C4FAA}"/>
              </a:ext>
            </a:extLst>
          </p:cNvPr>
          <p:cNvSpPr/>
          <p:nvPr/>
        </p:nvSpPr>
        <p:spPr>
          <a:xfrm>
            <a:off x="3205507" y="2306851"/>
            <a:ext cx="417689" cy="303812"/>
          </a:xfrm>
          <a:prstGeom prst="roundRect">
            <a:avLst/>
          </a:prstGeom>
          <a:solidFill>
            <a:schemeClr val="bg1">
              <a:lumMod val="6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dirty="0"/>
              <a:t>W</a:t>
            </a:r>
            <a:r>
              <a:rPr lang="en-US" sz="1200" baseline="-25000" dirty="0"/>
              <a:t>6</a:t>
            </a:r>
          </a:p>
        </p:txBody>
      </p:sp>
    </p:spTree>
    <p:extLst>
      <p:ext uri="{BB962C8B-B14F-4D97-AF65-F5344CB8AC3E}">
        <p14:creationId xmlns:p14="http://schemas.microsoft.com/office/powerpoint/2010/main" val="3312763438"/>
      </p:ext>
    </p:extLst>
  </p:cSld>
  <p:clrMapOvr>
    <a:masterClrMapping/>
  </p:clrMapOvr>
  <p:transition spd="med"/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5" name="Neural Networks"/>
          <p:cNvSpPr txBox="1">
            <a:spLocks noGrp="1"/>
          </p:cNvSpPr>
          <p:nvPr>
            <p:ph type="title"/>
          </p:nvPr>
        </p:nvSpPr>
        <p:spPr>
          <a:xfrm>
            <a:off x="628648" y="630870"/>
            <a:ext cx="8334729" cy="1009332"/>
          </a:xfrm>
          <a:prstGeom prst="rect">
            <a:avLst/>
          </a:prstGeom>
        </p:spPr>
        <p:txBody>
          <a:bodyPr/>
          <a:lstStyle/>
          <a:p>
            <a:r>
              <a:rPr lang="en-US" altLang="zh-CN" dirty="0"/>
              <a:t>2.3 Backward propagation</a:t>
            </a:r>
            <a:endParaRPr dirty="0"/>
          </a:p>
        </p:txBody>
      </p:sp>
      <p:sp>
        <p:nvSpPr>
          <p:cNvPr id="27" name="Slide Number">
            <a:extLst>
              <a:ext uri="{FF2B5EF4-FFF2-40B4-BE49-F238E27FC236}">
                <a16:creationId xmlns:a16="http://schemas.microsoft.com/office/drawing/2014/main" id="{2E0309AA-19D3-3D4A-BF32-8EFF4543C33B}"/>
              </a:ext>
            </a:extLst>
          </p:cNvPr>
          <p:cNvSpPr txBox="1">
            <a:spLocks/>
          </p:cNvSpPr>
          <p:nvPr/>
        </p:nvSpPr>
        <p:spPr>
          <a:xfrm>
            <a:off x="6457950" y="6356351"/>
            <a:ext cx="2057400" cy="365125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900" kern="1200">
                <a:solidFill>
                  <a:schemeClr val="tx1">
                    <a:tint val="75000"/>
                  </a:schemeClr>
                </a:solidFill>
                <a:latin typeface="Helvetica" pitchFamily="2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86CB4B4D-7CA3-9044-876B-883B54F8677D}" type="slidenum">
              <a:rPr lang="en-US" smtClean="0"/>
              <a:pPr/>
              <a:t>36</a:t>
            </a:fld>
            <a:endParaRPr lang="en-US"/>
          </a:p>
        </p:txBody>
      </p:sp>
      <p:sp>
        <p:nvSpPr>
          <p:cNvPr id="2" name="Slide Number">
            <a:extLst>
              <a:ext uri="{FF2B5EF4-FFF2-40B4-BE49-F238E27FC236}">
                <a16:creationId xmlns:a16="http://schemas.microsoft.com/office/drawing/2014/main" id="{9650EDEB-43BC-F3B1-B002-617E9FEBCED4}"/>
              </a:ext>
            </a:extLst>
          </p:cNvPr>
          <p:cNvSpPr txBox="1">
            <a:spLocks/>
          </p:cNvSpPr>
          <p:nvPr/>
        </p:nvSpPr>
        <p:spPr>
          <a:xfrm>
            <a:off x="6457950" y="6356351"/>
            <a:ext cx="2057400" cy="365125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900" kern="1200">
                <a:solidFill>
                  <a:schemeClr val="tx1">
                    <a:tint val="75000"/>
                  </a:schemeClr>
                </a:solidFill>
                <a:latin typeface="Helvetica" pitchFamily="2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86CB4B4D-7CA3-9044-876B-883B54F8677D}" type="slidenum">
              <a:rPr lang="en-US" smtClean="0"/>
              <a:pPr/>
              <a:t>36</a:t>
            </a:fld>
            <a:endParaRPr lang="en-US"/>
          </a:p>
        </p:txBody>
      </p:sp>
      <p:pic>
        <p:nvPicPr>
          <p:cNvPr id="3" name="Picture 2" descr="A math equation with numbers and symbols&#10;&#10;Description automatically generated">
            <a:extLst>
              <a:ext uri="{FF2B5EF4-FFF2-40B4-BE49-F238E27FC236}">
                <a16:creationId xmlns:a16="http://schemas.microsoft.com/office/drawing/2014/main" id="{A3745691-EED3-171F-3953-9F973C3E267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11200" y="4011089"/>
            <a:ext cx="5803900" cy="812800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92E31404-F25A-1688-1764-3CBABAFA72C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42950" y="4823889"/>
            <a:ext cx="7772400" cy="653053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7" name="TextBox 6">
                <a:extLst>
                  <a:ext uri="{FF2B5EF4-FFF2-40B4-BE49-F238E27FC236}">
                    <a16:creationId xmlns:a16="http://schemas.microsoft.com/office/drawing/2014/main" id="{A2DA1A5D-90F6-7446-BA08-1C3311259F86}"/>
                  </a:ext>
                </a:extLst>
              </p:cNvPr>
              <p:cNvSpPr txBox="1"/>
              <p:nvPr/>
            </p:nvSpPr>
            <p:spPr>
              <a:xfrm>
                <a:off x="57150" y="3563860"/>
                <a:ext cx="4572000" cy="369332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m:rPr>
                          <m:sty m:val="p"/>
                        </m:rPr>
                        <a:rPr lang="el-GR" altLang="zh-CN" sz="18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η</m:t>
                      </m:r>
                      <m:r>
                        <a:rPr lang="en-US" altLang="zh-CN" sz="18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=0.05;</m:t>
                      </m:r>
                      <m:r>
                        <a:rPr lang="zh-CN" altLang="en-US" sz="18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 </m:t>
                      </m:r>
                      <m:r>
                        <a:rPr lang="en-US" altLang="zh-CN" sz="18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∆</m:t>
                      </m:r>
                      <m:r>
                        <a:rPr lang="en-US" altLang="zh-CN" sz="18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=0.19−1=−0.81</m:t>
                      </m:r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7" name="TextBox 6">
                <a:extLst>
                  <a:ext uri="{FF2B5EF4-FFF2-40B4-BE49-F238E27FC236}">
                    <a16:creationId xmlns:a16="http://schemas.microsoft.com/office/drawing/2014/main" id="{A2DA1A5D-90F6-7446-BA08-1C3311259F8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7150" y="3563860"/>
                <a:ext cx="4572000" cy="369332"/>
              </a:xfrm>
              <a:prstGeom prst="rect">
                <a:avLst/>
              </a:prstGeom>
              <a:blipFill>
                <a:blip r:embed="rId5"/>
                <a:stretch>
                  <a:fillRect b="-1666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8" name="Oval 7">
            <a:extLst>
              <a:ext uri="{FF2B5EF4-FFF2-40B4-BE49-F238E27FC236}">
                <a16:creationId xmlns:a16="http://schemas.microsoft.com/office/drawing/2014/main" id="{8311F6C0-6143-F635-8723-4DA0E5B3C3FF}"/>
              </a:ext>
            </a:extLst>
          </p:cNvPr>
          <p:cNvSpPr/>
          <p:nvPr/>
        </p:nvSpPr>
        <p:spPr>
          <a:xfrm>
            <a:off x="717900" y="1571328"/>
            <a:ext cx="567974" cy="567974"/>
          </a:xfrm>
          <a:prstGeom prst="ellipse">
            <a:avLst/>
          </a:prstGeom>
          <a:solidFill>
            <a:srgbClr val="00B0F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b="1" dirty="0"/>
              <a:t>i</a:t>
            </a:r>
            <a:r>
              <a:rPr lang="en-US" sz="1200" b="1" baseline="-25000" dirty="0"/>
              <a:t>1</a:t>
            </a:r>
          </a:p>
        </p:txBody>
      </p:sp>
      <p:sp>
        <p:nvSpPr>
          <p:cNvPr id="9" name="Oval 8">
            <a:extLst>
              <a:ext uri="{FF2B5EF4-FFF2-40B4-BE49-F238E27FC236}">
                <a16:creationId xmlns:a16="http://schemas.microsoft.com/office/drawing/2014/main" id="{95E3A446-9E27-46D4-BCB9-758F1D1D42AA}"/>
              </a:ext>
            </a:extLst>
          </p:cNvPr>
          <p:cNvSpPr/>
          <p:nvPr/>
        </p:nvSpPr>
        <p:spPr>
          <a:xfrm>
            <a:off x="717900" y="2464458"/>
            <a:ext cx="567974" cy="567974"/>
          </a:xfrm>
          <a:prstGeom prst="ellipse">
            <a:avLst/>
          </a:prstGeom>
          <a:solidFill>
            <a:srgbClr val="00B0F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b="1" dirty="0"/>
              <a:t>i</a:t>
            </a:r>
            <a:r>
              <a:rPr lang="en-US" sz="1200" b="1" baseline="-25000" dirty="0"/>
              <a:t>2</a:t>
            </a:r>
          </a:p>
        </p:txBody>
      </p:sp>
      <p:sp>
        <p:nvSpPr>
          <p:cNvPr id="10" name="Oval 9">
            <a:extLst>
              <a:ext uri="{FF2B5EF4-FFF2-40B4-BE49-F238E27FC236}">
                <a16:creationId xmlns:a16="http://schemas.microsoft.com/office/drawing/2014/main" id="{D0E6CE13-4FB2-28B3-7FC0-AC6303558D5D}"/>
              </a:ext>
            </a:extLst>
          </p:cNvPr>
          <p:cNvSpPr/>
          <p:nvPr/>
        </p:nvSpPr>
        <p:spPr>
          <a:xfrm>
            <a:off x="2326567" y="1573093"/>
            <a:ext cx="567974" cy="567974"/>
          </a:xfrm>
          <a:prstGeom prst="ellipse">
            <a:avLst/>
          </a:prstGeom>
          <a:solidFill>
            <a:srgbClr val="92D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b="1" dirty="0"/>
              <a:t>h</a:t>
            </a:r>
            <a:r>
              <a:rPr lang="en-US" sz="1200" b="1" baseline="-25000" dirty="0"/>
              <a:t>1</a:t>
            </a:r>
          </a:p>
        </p:txBody>
      </p:sp>
      <p:sp>
        <p:nvSpPr>
          <p:cNvPr id="11" name="Oval 10">
            <a:extLst>
              <a:ext uri="{FF2B5EF4-FFF2-40B4-BE49-F238E27FC236}">
                <a16:creationId xmlns:a16="http://schemas.microsoft.com/office/drawing/2014/main" id="{75F44C89-093D-53D5-0358-614B3615D287}"/>
              </a:ext>
            </a:extLst>
          </p:cNvPr>
          <p:cNvSpPr/>
          <p:nvPr/>
        </p:nvSpPr>
        <p:spPr>
          <a:xfrm>
            <a:off x="2326567" y="2466223"/>
            <a:ext cx="567974" cy="567974"/>
          </a:xfrm>
          <a:prstGeom prst="ellipse">
            <a:avLst/>
          </a:prstGeom>
          <a:solidFill>
            <a:srgbClr val="92D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b="1" dirty="0"/>
              <a:t>h</a:t>
            </a:r>
            <a:r>
              <a:rPr lang="en-US" sz="1200" b="1" baseline="-25000" dirty="0"/>
              <a:t>2</a:t>
            </a:r>
          </a:p>
        </p:txBody>
      </p:sp>
      <p:sp>
        <p:nvSpPr>
          <p:cNvPr id="12" name="Oval 11">
            <a:extLst>
              <a:ext uri="{FF2B5EF4-FFF2-40B4-BE49-F238E27FC236}">
                <a16:creationId xmlns:a16="http://schemas.microsoft.com/office/drawing/2014/main" id="{6F80CF2D-7EF8-DEDD-47ED-8773B04516A3}"/>
              </a:ext>
            </a:extLst>
          </p:cNvPr>
          <p:cNvSpPr/>
          <p:nvPr/>
        </p:nvSpPr>
        <p:spPr>
          <a:xfrm>
            <a:off x="3935234" y="1991342"/>
            <a:ext cx="567974" cy="567974"/>
          </a:xfrm>
          <a:prstGeom prst="ellipse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900" b="1" dirty="0"/>
              <a:t>OUT</a:t>
            </a:r>
            <a:endParaRPr lang="en-US" sz="900" b="1" baseline="-25000" dirty="0"/>
          </a:p>
        </p:txBody>
      </p:sp>
      <p:cxnSp>
        <p:nvCxnSpPr>
          <p:cNvPr id="13" name="Straight Arrow Connector 12">
            <a:extLst>
              <a:ext uri="{FF2B5EF4-FFF2-40B4-BE49-F238E27FC236}">
                <a16:creationId xmlns:a16="http://schemas.microsoft.com/office/drawing/2014/main" id="{0BC75142-FB08-3019-7C6A-1D32DE692AF1}"/>
              </a:ext>
            </a:extLst>
          </p:cNvPr>
          <p:cNvCxnSpPr>
            <a:stCxn id="8" idx="6"/>
            <a:endCxn id="10" idx="2"/>
          </p:cNvCxnSpPr>
          <p:nvPr/>
        </p:nvCxnSpPr>
        <p:spPr>
          <a:xfrm>
            <a:off x="1285874" y="1855315"/>
            <a:ext cx="1040693" cy="1765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Straight Arrow Connector 13">
            <a:extLst>
              <a:ext uri="{FF2B5EF4-FFF2-40B4-BE49-F238E27FC236}">
                <a16:creationId xmlns:a16="http://schemas.microsoft.com/office/drawing/2014/main" id="{CA3B95C7-6A83-81DA-EB73-EF41F8420CBD}"/>
              </a:ext>
            </a:extLst>
          </p:cNvPr>
          <p:cNvCxnSpPr>
            <a:cxnSpLocks/>
            <a:stCxn id="8" idx="6"/>
            <a:endCxn id="11" idx="2"/>
          </p:cNvCxnSpPr>
          <p:nvPr/>
        </p:nvCxnSpPr>
        <p:spPr>
          <a:xfrm>
            <a:off x="1285874" y="1855315"/>
            <a:ext cx="1040693" cy="894895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Straight Arrow Connector 14">
            <a:extLst>
              <a:ext uri="{FF2B5EF4-FFF2-40B4-BE49-F238E27FC236}">
                <a16:creationId xmlns:a16="http://schemas.microsoft.com/office/drawing/2014/main" id="{663106FD-9B97-F2A2-F38D-D1B0C52A4BA9}"/>
              </a:ext>
            </a:extLst>
          </p:cNvPr>
          <p:cNvCxnSpPr>
            <a:cxnSpLocks/>
            <a:stCxn id="9" idx="6"/>
            <a:endCxn id="10" idx="2"/>
          </p:cNvCxnSpPr>
          <p:nvPr/>
        </p:nvCxnSpPr>
        <p:spPr>
          <a:xfrm flipV="1">
            <a:off x="1285874" y="1857080"/>
            <a:ext cx="1040693" cy="891365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Straight Arrow Connector 15">
            <a:extLst>
              <a:ext uri="{FF2B5EF4-FFF2-40B4-BE49-F238E27FC236}">
                <a16:creationId xmlns:a16="http://schemas.microsoft.com/office/drawing/2014/main" id="{21700879-2B5C-E84D-A7CD-C265CC7EAF6C}"/>
              </a:ext>
            </a:extLst>
          </p:cNvPr>
          <p:cNvCxnSpPr/>
          <p:nvPr/>
        </p:nvCxnSpPr>
        <p:spPr>
          <a:xfrm>
            <a:off x="1285874" y="2751876"/>
            <a:ext cx="1040693" cy="1765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Straight Arrow Connector 16">
            <a:extLst>
              <a:ext uri="{FF2B5EF4-FFF2-40B4-BE49-F238E27FC236}">
                <a16:creationId xmlns:a16="http://schemas.microsoft.com/office/drawing/2014/main" id="{278AE9AA-82D3-FE62-773C-D7D0D9866C99}"/>
              </a:ext>
            </a:extLst>
          </p:cNvPr>
          <p:cNvCxnSpPr>
            <a:cxnSpLocks/>
            <a:stCxn id="10" idx="6"/>
            <a:endCxn id="12" idx="2"/>
          </p:cNvCxnSpPr>
          <p:nvPr/>
        </p:nvCxnSpPr>
        <p:spPr>
          <a:xfrm>
            <a:off x="2894541" y="1857080"/>
            <a:ext cx="1040693" cy="418249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Straight Arrow Connector 17">
            <a:extLst>
              <a:ext uri="{FF2B5EF4-FFF2-40B4-BE49-F238E27FC236}">
                <a16:creationId xmlns:a16="http://schemas.microsoft.com/office/drawing/2014/main" id="{DB2D3DAB-10CE-1AF6-CCD1-64172AB239DE}"/>
              </a:ext>
            </a:extLst>
          </p:cNvPr>
          <p:cNvCxnSpPr>
            <a:cxnSpLocks/>
            <a:stCxn id="11" idx="6"/>
            <a:endCxn id="12" idx="2"/>
          </p:cNvCxnSpPr>
          <p:nvPr/>
        </p:nvCxnSpPr>
        <p:spPr>
          <a:xfrm flipV="1">
            <a:off x="2894541" y="2275329"/>
            <a:ext cx="1040693" cy="474881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Rounded Rectangle 18">
            <a:extLst>
              <a:ext uri="{FF2B5EF4-FFF2-40B4-BE49-F238E27FC236}">
                <a16:creationId xmlns:a16="http://schemas.microsoft.com/office/drawing/2014/main" id="{D857CBD6-8B06-E347-DCD1-DAD77917D3D2}"/>
              </a:ext>
            </a:extLst>
          </p:cNvPr>
          <p:cNvSpPr/>
          <p:nvPr/>
        </p:nvSpPr>
        <p:spPr>
          <a:xfrm>
            <a:off x="1584673" y="1518196"/>
            <a:ext cx="417689" cy="303812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dirty="0"/>
              <a:t>W</a:t>
            </a:r>
            <a:r>
              <a:rPr lang="en-US" sz="1200" baseline="-25000" dirty="0"/>
              <a:t>1</a:t>
            </a:r>
          </a:p>
        </p:txBody>
      </p:sp>
      <p:sp>
        <p:nvSpPr>
          <p:cNvPr id="20" name="Rounded Rectangle 19">
            <a:extLst>
              <a:ext uri="{FF2B5EF4-FFF2-40B4-BE49-F238E27FC236}">
                <a16:creationId xmlns:a16="http://schemas.microsoft.com/office/drawing/2014/main" id="{ACE980BB-711B-960A-3E23-8C5824655F3E}"/>
              </a:ext>
            </a:extLst>
          </p:cNvPr>
          <p:cNvSpPr/>
          <p:nvPr/>
        </p:nvSpPr>
        <p:spPr>
          <a:xfrm>
            <a:off x="1584673" y="1914298"/>
            <a:ext cx="417689" cy="303812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dirty="0"/>
              <a:t>W</a:t>
            </a:r>
            <a:r>
              <a:rPr lang="en-US" sz="1200" baseline="-25000" dirty="0"/>
              <a:t>2</a:t>
            </a:r>
          </a:p>
        </p:txBody>
      </p:sp>
      <p:sp>
        <p:nvSpPr>
          <p:cNvPr id="21" name="Rounded Rectangle 20">
            <a:extLst>
              <a:ext uri="{FF2B5EF4-FFF2-40B4-BE49-F238E27FC236}">
                <a16:creationId xmlns:a16="http://schemas.microsoft.com/office/drawing/2014/main" id="{73FFD869-B50A-F6CC-755C-3F7522DAD10E}"/>
              </a:ext>
            </a:extLst>
          </p:cNvPr>
          <p:cNvSpPr/>
          <p:nvPr/>
        </p:nvSpPr>
        <p:spPr>
          <a:xfrm>
            <a:off x="1584673" y="2435022"/>
            <a:ext cx="417689" cy="303812"/>
          </a:xfrm>
          <a:prstGeom prst="roundRect">
            <a:avLst/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dirty="0"/>
              <a:t>W</a:t>
            </a:r>
            <a:r>
              <a:rPr lang="en-US" sz="1200" baseline="-25000" dirty="0"/>
              <a:t>3</a:t>
            </a:r>
          </a:p>
        </p:txBody>
      </p:sp>
      <p:sp>
        <p:nvSpPr>
          <p:cNvPr id="22" name="Rounded Rectangle 21">
            <a:extLst>
              <a:ext uri="{FF2B5EF4-FFF2-40B4-BE49-F238E27FC236}">
                <a16:creationId xmlns:a16="http://schemas.microsoft.com/office/drawing/2014/main" id="{2A14630E-2CA7-7A74-308C-0696483D1C97}"/>
              </a:ext>
            </a:extLst>
          </p:cNvPr>
          <p:cNvSpPr/>
          <p:nvPr/>
        </p:nvSpPr>
        <p:spPr>
          <a:xfrm>
            <a:off x="1584316" y="2811420"/>
            <a:ext cx="417689" cy="303812"/>
          </a:xfrm>
          <a:prstGeom prst="roundRect">
            <a:avLst/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dirty="0"/>
              <a:t>W</a:t>
            </a:r>
            <a:r>
              <a:rPr lang="en-US" sz="1200" baseline="-25000" dirty="0"/>
              <a:t>4</a:t>
            </a:r>
          </a:p>
        </p:txBody>
      </p:sp>
      <p:sp>
        <p:nvSpPr>
          <p:cNvPr id="23" name="Rounded Rectangle 22">
            <a:extLst>
              <a:ext uri="{FF2B5EF4-FFF2-40B4-BE49-F238E27FC236}">
                <a16:creationId xmlns:a16="http://schemas.microsoft.com/office/drawing/2014/main" id="{816EAAAD-6D6C-D15E-515B-33868DACB66B}"/>
              </a:ext>
            </a:extLst>
          </p:cNvPr>
          <p:cNvSpPr/>
          <p:nvPr/>
        </p:nvSpPr>
        <p:spPr>
          <a:xfrm>
            <a:off x="3205864" y="1930453"/>
            <a:ext cx="417689" cy="303812"/>
          </a:xfrm>
          <a:prstGeom prst="roundRect">
            <a:avLst/>
          </a:prstGeom>
          <a:solidFill>
            <a:schemeClr val="bg1">
              <a:lumMod val="6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dirty="0"/>
              <a:t>W</a:t>
            </a:r>
            <a:r>
              <a:rPr lang="en-US" sz="1200" baseline="-25000" dirty="0"/>
              <a:t>5</a:t>
            </a:r>
          </a:p>
        </p:txBody>
      </p:sp>
      <p:sp>
        <p:nvSpPr>
          <p:cNvPr id="24" name="Rounded Rectangle 23">
            <a:extLst>
              <a:ext uri="{FF2B5EF4-FFF2-40B4-BE49-F238E27FC236}">
                <a16:creationId xmlns:a16="http://schemas.microsoft.com/office/drawing/2014/main" id="{FFCE1BF1-FF93-7B65-6F58-241EC8AB8D01}"/>
              </a:ext>
            </a:extLst>
          </p:cNvPr>
          <p:cNvSpPr/>
          <p:nvPr/>
        </p:nvSpPr>
        <p:spPr>
          <a:xfrm>
            <a:off x="3205507" y="2306851"/>
            <a:ext cx="417689" cy="303812"/>
          </a:xfrm>
          <a:prstGeom prst="roundRect">
            <a:avLst/>
          </a:prstGeom>
          <a:solidFill>
            <a:schemeClr val="bg1">
              <a:lumMod val="6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dirty="0"/>
              <a:t>W</a:t>
            </a:r>
            <a:r>
              <a:rPr lang="en-US" sz="1200" baseline="-25000" dirty="0"/>
              <a:t>6</a:t>
            </a:r>
          </a:p>
        </p:txBody>
      </p:sp>
    </p:spTree>
    <p:extLst>
      <p:ext uri="{BB962C8B-B14F-4D97-AF65-F5344CB8AC3E}">
        <p14:creationId xmlns:p14="http://schemas.microsoft.com/office/powerpoint/2010/main" val="2492317015"/>
      </p:ext>
    </p:extLst>
  </p:cSld>
  <p:clrMapOvr>
    <a:masterClrMapping/>
  </p:clrMapOvr>
  <p:transition spd="med"/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5" name="Neural Networks"/>
          <p:cNvSpPr txBox="1">
            <a:spLocks noGrp="1"/>
          </p:cNvSpPr>
          <p:nvPr>
            <p:ph type="title"/>
          </p:nvPr>
        </p:nvSpPr>
        <p:spPr>
          <a:xfrm>
            <a:off x="628648" y="630870"/>
            <a:ext cx="8334729" cy="1009332"/>
          </a:xfrm>
          <a:prstGeom prst="rect">
            <a:avLst/>
          </a:prstGeom>
        </p:spPr>
        <p:txBody>
          <a:bodyPr/>
          <a:lstStyle/>
          <a:p>
            <a:r>
              <a:rPr lang="en-US" altLang="zh-CN" dirty="0"/>
              <a:t>2.3 Backward propagation</a:t>
            </a:r>
            <a:endParaRPr dirty="0"/>
          </a:p>
        </p:txBody>
      </p:sp>
      <p:sp>
        <p:nvSpPr>
          <p:cNvPr id="27" name="Slide Number">
            <a:extLst>
              <a:ext uri="{FF2B5EF4-FFF2-40B4-BE49-F238E27FC236}">
                <a16:creationId xmlns:a16="http://schemas.microsoft.com/office/drawing/2014/main" id="{2E0309AA-19D3-3D4A-BF32-8EFF4543C33B}"/>
              </a:ext>
            </a:extLst>
          </p:cNvPr>
          <p:cNvSpPr txBox="1">
            <a:spLocks/>
          </p:cNvSpPr>
          <p:nvPr/>
        </p:nvSpPr>
        <p:spPr>
          <a:xfrm>
            <a:off x="6457950" y="6356351"/>
            <a:ext cx="2057400" cy="365125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900" kern="1200">
                <a:solidFill>
                  <a:schemeClr val="tx1">
                    <a:tint val="75000"/>
                  </a:schemeClr>
                </a:solidFill>
                <a:latin typeface="Helvetica" pitchFamily="2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86CB4B4D-7CA3-9044-876B-883B54F8677D}" type="slidenum">
              <a:rPr lang="en-US" smtClean="0"/>
              <a:pPr/>
              <a:t>37</a:t>
            </a:fld>
            <a:endParaRPr lang="en-US"/>
          </a:p>
        </p:txBody>
      </p:sp>
      <p:sp>
        <p:nvSpPr>
          <p:cNvPr id="2" name="Slide Number">
            <a:extLst>
              <a:ext uri="{FF2B5EF4-FFF2-40B4-BE49-F238E27FC236}">
                <a16:creationId xmlns:a16="http://schemas.microsoft.com/office/drawing/2014/main" id="{9650EDEB-43BC-F3B1-B002-617E9FEBCED4}"/>
              </a:ext>
            </a:extLst>
          </p:cNvPr>
          <p:cNvSpPr txBox="1">
            <a:spLocks/>
          </p:cNvSpPr>
          <p:nvPr/>
        </p:nvSpPr>
        <p:spPr>
          <a:xfrm>
            <a:off x="6457950" y="6356351"/>
            <a:ext cx="2057400" cy="365125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900" kern="1200">
                <a:solidFill>
                  <a:schemeClr val="tx1">
                    <a:tint val="75000"/>
                  </a:schemeClr>
                </a:solidFill>
                <a:latin typeface="Helvetica" pitchFamily="2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86CB4B4D-7CA3-9044-876B-883B54F8677D}" type="slidenum">
              <a:rPr lang="en-US" smtClean="0"/>
              <a:pPr/>
              <a:t>37</a:t>
            </a:fld>
            <a:endParaRPr lang="en-US"/>
          </a:p>
        </p:txBody>
      </p:sp>
      <p:pic>
        <p:nvPicPr>
          <p:cNvPr id="43" name="Graphic 42">
            <a:extLst>
              <a:ext uri="{FF2B5EF4-FFF2-40B4-BE49-F238E27FC236}">
                <a16:creationId xmlns:a16="http://schemas.microsoft.com/office/drawing/2014/main" id="{E409F596-4A2D-5398-A7B3-AE609F6CF49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628648" y="1763785"/>
            <a:ext cx="5715000" cy="2451100"/>
          </a:xfrm>
          <a:prstGeom prst="rect">
            <a:avLst/>
          </a:prstGeom>
        </p:spPr>
      </p:pic>
      <p:sp>
        <p:nvSpPr>
          <p:cNvPr id="53" name="Oval 52">
            <a:extLst>
              <a:ext uri="{FF2B5EF4-FFF2-40B4-BE49-F238E27FC236}">
                <a16:creationId xmlns:a16="http://schemas.microsoft.com/office/drawing/2014/main" id="{A661A7F5-42BF-6902-E86F-4F7719A9FC73}"/>
              </a:ext>
            </a:extLst>
          </p:cNvPr>
          <p:cNvSpPr/>
          <p:nvPr/>
        </p:nvSpPr>
        <p:spPr>
          <a:xfrm>
            <a:off x="6939137" y="2506132"/>
            <a:ext cx="871381" cy="871381"/>
          </a:xfrm>
          <a:prstGeom prst="ellipse">
            <a:avLst/>
          </a:prstGeom>
          <a:solidFill>
            <a:srgbClr val="7030A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/>
              <a:t>1</a:t>
            </a:r>
          </a:p>
        </p:txBody>
      </p:sp>
      <p:cxnSp>
        <p:nvCxnSpPr>
          <p:cNvPr id="55" name="Straight Connector 54">
            <a:extLst>
              <a:ext uri="{FF2B5EF4-FFF2-40B4-BE49-F238E27FC236}">
                <a16:creationId xmlns:a16="http://schemas.microsoft.com/office/drawing/2014/main" id="{51E831D6-5054-0530-2525-0273EB3E030F}"/>
              </a:ext>
            </a:extLst>
          </p:cNvPr>
          <p:cNvCxnSpPr/>
          <p:nvPr/>
        </p:nvCxnSpPr>
        <p:spPr>
          <a:xfrm>
            <a:off x="6660444" y="1763785"/>
            <a:ext cx="0" cy="2451100"/>
          </a:xfrm>
          <a:prstGeom prst="line">
            <a:avLst/>
          </a:prstGeom>
          <a:ln w="19050"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6" name="Neural Networks">
            <a:extLst>
              <a:ext uri="{FF2B5EF4-FFF2-40B4-BE49-F238E27FC236}">
                <a16:creationId xmlns:a16="http://schemas.microsoft.com/office/drawing/2014/main" id="{4A367740-88DB-072A-DB80-F90D0D17EC09}"/>
              </a:ext>
            </a:extLst>
          </p:cNvPr>
          <p:cNvSpPr txBox="1">
            <a:spLocks/>
          </p:cNvSpPr>
          <p:nvPr/>
        </p:nvSpPr>
        <p:spPr>
          <a:xfrm>
            <a:off x="6873619" y="3429000"/>
            <a:ext cx="1002416" cy="45949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300" kern="1200">
                <a:solidFill>
                  <a:srgbClr val="00356B"/>
                </a:solidFill>
                <a:latin typeface="Helvetica" pitchFamily="2" charset="0"/>
                <a:ea typeface="+mj-ea"/>
                <a:cs typeface="+mj-cs"/>
              </a:defRPr>
            </a:lvl1pPr>
          </a:lstStyle>
          <a:p>
            <a:pPr algn="ctr"/>
            <a:r>
              <a:rPr lang="en-US" sz="1600" dirty="0"/>
              <a:t>Actual </a:t>
            </a:r>
          </a:p>
        </p:txBody>
      </p:sp>
      <p:sp>
        <p:nvSpPr>
          <p:cNvPr id="57" name="Neural Networks">
            <a:extLst>
              <a:ext uri="{FF2B5EF4-FFF2-40B4-BE49-F238E27FC236}">
                <a16:creationId xmlns:a16="http://schemas.microsoft.com/office/drawing/2014/main" id="{403A34BF-7D8F-2445-D78D-A426508F47F4}"/>
              </a:ext>
            </a:extLst>
          </p:cNvPr>
          <p:cNvSpPr txBox="1">
            <a:spLocks/>
          </p:cNvSpPr>
          <p:nvPr/>
        </p:nvSpPr>
        <p:spPr>
          <a:xfrm>
            <a:off x="5314580" y="3429000"/>
            <a:ext cx="1187466" cy="45949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300" kern="1200">
                <a:solidFill>
                  <a:srgbClr val="00356B"/>
                </a:solidFill>
                <a:latin typeface="Helvetica" pitchFamily="2" charset="0"/>
                <a:ea typeface="+mj-ea"/>
                <a:cs typeface="+mj-cs"/>
              </a:defRPr>
            </a:lvl1pPr>
          </a:lstStyle>
          <a:p>
            <a:pPr algn="ctr"/>
            <a:r>
              <a:rPr lang="en-US" altLang="zh-CN" sz="1600" dirty="0"/>
              <a:t>P</a:t>
            </a:r>
            <a:r>
              <a:rPr lang="en-US" sz="1600" dirty="0"/>
              <a:t>rediction</a:t>
            </a:r>
            <a:r>
              <a:rPr lang="zh-CN" altLang="en-US" sz="1600" dirty="0"/>
              <a:t> </a:t>
            </a:r>
            <a:endParaRPr lang="en-US" sz="1600" dirty="0"/>
          </a:p>
        </p:txBody>
      </p:sp>
    </p:spTree>
    <p:extLst>
      <p:ext uri="{BB962C8B-B14F-4D97-AF65-F5344CB8AC3E}">
        <p14:creationId xmlns:p14="http://schemas.microsoft.com/office/powerpoint/2010/main" val="4286662424"/>
      </p:ext>
    </p:extLst>
  </p:cSld>
  <p:clrMapOvr>
    <a:masterClrMapping/>
  </p:clrMapOvr>
  <p:transition spd="med"/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5" name="Neural Networks"/>
          <p:cNvSpPr txBox="1">
            <a:spLocks noGrp="1"/>
          </p:cNvSpPr>
          <p:nvPr>
            <p:ph type="title"/>
          </p:nvPr>
        </p:nvSpPr>
        <p:spPr>
          <a:xfrm>
            <a:off x="628648" y="630870"/>
            <a:ext cx="8334729" cy="1009332"/>
          </a:xfrm>
          <a:prstGeom prst="rect">
            <a:avLst/>
          </a:prstGeom>
        </p:spPr>
        <p:txBody>
          <a:bodyPr/>
          <a:lstStyle/>
          <a:p>
            <a:r>
              <a:rPr lang="en-US" altLang="zh-CN" dirty="0"/>
              <a:t>2.3 Backward propagation</a:t>
            </a:r>
            <a:endParaRPr dirty="0"/>
          </a:p>
        </p:txBody>
      </p:sp>
      <p:sp>
        <p:nvSpPr>
          <p:cNvPr id="27" name="Slide Number">
            <a:extLst>
              <a:ext uri="{FF2B5EF4-FFF2-40B4-BE49-F238E27FC236}">
                <a16:creationId xmlns:a16="http://schemas.microsoft.com/office/drawing/2014/main" id="{2E0309AA-19D3-3D4A-BF32-8EFF4543C33B}"/>
              </a:ext>
            </a:extLst>
          </p:cNvPr>
          <p:cNvSpPr txBox="1">
            <a:spLocks/>
          </p:cNvSpPr>
          <p:nvPr/>
        </p:nvSpPr>
        <p:spPr>
          <a:xfrm>
            <a:off x="6457950" y="6356351"/>
            <a:ext cx="2057400" cy="365125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900" kern="1200">
                <a:solidFill>
                  <a:schemeClr val="tx1">
                    <a:tint val="75000"/>
                  </a:schemeClr>
                </a:solidFill>
                <a:latin typeface="Helvetica" pitchFamily="2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86CB4B4D-7CA3-9044-876B-883B54F8677D}" type="slidenum">
              <a:rPr lang="en-US" smtClean="0"/>
              <a:pPr/>
              <a:t>38</a:t>
            </a:fld>
            <a:endParaRPr lang="en-US"/>
          </a:p>
        </p:txBody>
      </p:sp>
      <p:sp>
        <p:nvSpPr>
          <p:cNvPr id="2" name="Slide Number">
            <a:extLst>
              <a:ext uri="{FF2B5EF4-FFF2-40B4-BE49-F238E27FC236}">
                <a16:creationId xmlns:a16="http://schemas.microsoft.com/office/drawing/2014/main" id="{9650EDEB-43BC-F3B1-B002-617E9FEBCED4}"/>
              </a:ext>
            </a:extLst>
          </p:cNvPr>
          <p:cNvSpPr txBox="1">
            <a:spLocks/>
          </p:cNvSpPr>
          <p:nvPr/>
        </p:nvSpPr>
        <p:spPr>
          <a:xfrm>
            <a:off x="6457950" y="6356351"/>
            <a:ext cx="2057400" cy="365125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900" kern="1200">
                <a:solidFill>
                  <a:schemeClr val="tx1">
                    <a:tint val="75000"/>
                  </a:schemeClr>
                </a:solidFill>
                <a:latin typeface="Helvetica" pitchFamily="2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86CB4B4D-7CA3-9044-876B-883B54F8677D}" type="slidenum">
              <a:rPr lang="en-US" smtClean="0"/>
              <a:pPr/>
              <a:t>38</a:t>
            </a:fld>
            <a:endParaRPr lang="en-US"/>
          </a:p>
        </p:txBody>
      </p:sp>
      <p:pic>
        <p:nvPicPr>
          <p:cNvPr id="4" name="Graphic 3">
            <a:extLst>
              <a:ext uri="{FF2B5EF4-FFF2-40B4-BE49-F238E27FC236}">
                <a16:creationId xmlns:a16="http://schemas.microsoft.com/office/drawing/2014/main" id="{88D1A842-6EA5-0D04-DB9D-F27C254F999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628648" y="1812671"/>
            <a:ext cx="5715000" cy="2451100"/>
          </a:xfrm>
          <a:prstGeom prst="rect">
            <a:avLst/>
          </a:prstGeom>
        </p:spPr>
      </p:pic>
      <p:pic>
        <p:nvPicPr>
          <p:cNvPr id="6" name="Picture 5" descr="A black text on a white background&#10;&#10;Description automatically generated">
            <a:extLst>
              <a:ext uri="{FF2B5EF4-FFF2-40B4-BE49-F238E27FC236}">
                <a16:creationId xmlns:a16="http://schemas.microsoft.com/office/drawing/2014/main" id="{9F1F0B94-1153-37A5-AAAF-34AA23E5C580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r="31937"/>
          <a:stretch/>
        </p:blipFill>
        <p:spPr>
          <a:xfrm>
            <a:off x="628648" y="4701823"/>
            <a:ext cx="3198285" cy="660400"/>
          </a:xfrm>
          <a:prstGeom prst="rect">
            <a:avLst/>
          </a:prstGeom>
        </p:spPr>
      </p:pic>
      <p:sp>
        <p:nvSpPr>
          <p:cNvPr id="26" name="Oval 25">
            <a:extLst>
              <a:ext uri="{FF2B5EF4-FFF2-40B4-BE49-F238E27FC236}">
                <a16:creationId xmlns:a16="http://schemas.microsoft.com/office/drawing/2014/main" id="{95E78C69-F299-9579-330D-D2A7F68C1393}"/>
              </a:ext>
            </a:extLst>
          </p:cNvPr>
          <p:cNvSpPr/>
          <p:nvPr/>
        </p:nvSpPr>
        <p:spPr>
          <a:xfrm>
            <a:off x="6939137" y="2506132"/>
            <a:ext cx="871381" cy="871381"/>
          </a:xfrm>
          <a:prstGeom prst="ellipse">
            <a:avLst/>
          </a:prstGeom>
          <a:solidFill>
            <a:srgbClr val="7030A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/>
              <a:t>1</a:t>
            </a:r>
          </a:p>
        </p:txBody>
      </p:sp>
      <p:cxnSp>
        <p:nvCxnSpPr>
          <p:cNvPr id="28" name="Straight Connector 27">
            <a:extLst>
              <a:ext uri="{FF2B5EF4-FFF2-40B4-BE49-F238E27FC236}">
                <a16:creationId xmlns:a16="http://schemas.microsoft.com/office/drawing/2014/main" id="{80F374E3-4440-E9FD-BAA7-EC7243180887}"/>
              </a:ext>
            </a:extLst>
          </p:cNvPr>
          <p:cNvCxnSpPr/>
          <p:nvPr/>
        </p:nvCxnSpPr>
        <p:spPr>
          <a:xfrm>
            <a:off x="6660444" y="1763785"/>
            <a:ext cx="0" cy="2451100"/>
          </a:xfrm>
          <a:prstGeom prst="line">
            <a:avLst/>
          </a:prstGeom>
          <a:ln w="19050"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9" name="Neural Networks">
            <a:extLst>
              <a:ext uri="{FF2B5EF4-FFF2-40B4-BE49-F238E27FC236}">
                <a16:creationId xmlns:a16="http://schemas.microsoft.com/office/drawing/2014/main" id="{8E14E9EB-AA12-6AFA-E696-3D0DF57AB1F5}"/>
              </a:ext>
            </a:extLst>
          </p:cNvPr>
          <p:cNvSpPr txBox="1">
            <a:spLocks/>
          </p:cNvSpPr>
          <p:nvPr/>
        </p:nvSpPr>
        <p:spPr>
          <a:xfrm>
            <a:off x="6873619" y="3429000"/>
            <a:ext cx="1002416" cy="45949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300" kern="1200">
                <a:solidFill>
                  <a:srgbClr val="00356B"/>
                </a:solidFill>
                <a:latin typeface="Helvetica" pitchFamily="2" charset="0"/>
                <a:ea typeface="+mj-ea"/>
                <a:cs typeface="+mj-cs"/>
              </a:defRPr>
            </a:lvl1pPr>
          </a:lstStyle>
          <a:p>
            <a:pPr algn="ctr"/>
            <a:r>
              <a:rPr lang="en-US" sz="1600" dirty="0"/>
              <a:t>Actual </a:t>
            </a:r>
          </a:p>
        </p:txBody>
      </p:sp>
      <p:sp>
        <p:nvSpPr>
          <p:cNvPr id="30" name="Neural Networks">
            <a:extLst>
              <a:ext uri="{FF2B5EF4-FFF2-40B4-BE49-F238E27FC236}">
                <a16:creationId xmlns:a16="http://schemas.microsoft.com/office/drawing/2014/main" id="{6974BFAF-A0C0-8888-42E9-7A167B676C67}"/>
              </a:ext>
            </a:extLst>
          </p:cNvPr>
          <p:cNvSpPr txBox="1">
            <a:spLocks/>
          </p:cNvSpPr>
          <p:nvPr/>
        </p:nvSpPr>
        <p:spPr>
          <a:xfrm>
            <a:off x="5314580" y="3429000"/>
            <a:ext cx="1187466" cy="45949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300" kern="1200">
                <a:solidFill>
                  <a:srgbClr val="00356B"/>
                </a:solidFill>
                <a:latin typeface="Helvetica" pitchFamily="2" charset="0"/>
                <a:ea typeface="+mj-ea"/>
                <a:cs typeface="+mj-cs"/>
              </a:defRPr>
            </a:lvl1pPr>
          </a:lstStyle>
          <a:p>
            <a:pPr algn="ctr"/>
            <a:r>
              <a:rPr lang="en-US" altLang="zh-CN" sz="1600" dirty="0"/>
              <a:t>P</a:t>
            </a:r>
            <a:r>
              <a:rPr lang="en-US" sz="1600" dirty="0"/>
              <a:t>rediction</a:t>
            </a:r>
            <a:r>
              <a:rPr lang="zh-CN" altLang="en-US" sz="1600" dirty="0"/>
              <a:t> </a:t>
            </a:r>
            <a:endParaRPr lang="en-US" sz="1600" dirty="0"/>
          </a:p>
        </p:txBody>
      </p:sp>
      <p:pic>
        <p:nvPicPr>
          <p:cNvPr id="3" name="Picture 2" descr="A black text on a white background&#10;&#10;Description automatically generated">
            <a:extLst>
              <a:ext uri="{FF2B5EF4-FFF2-40B4-BE49-F238E27FC236}">
                <a16:creationId xmlns:a16="http://schemas.microsoft.com/office/drawing/2014/main" id="{85653CA9-D739-D29F-CF23-82D74A208AC2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l="44557"/>
          <a:stretch/>
        </p:blipFill>
        <p:spPr>
          <a:xfrm>
            <a:off x="699909" y="5551917"/>
            <a:ext cx="2605247" cy="660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99123943"/>
      </p:ext>
    </p:extLst>
  </p:cSld>
  <p:clrMapOvr>
    <a:masterClrMapping/>
  </p:clrMapOvr>
  <p:transition spd="med"/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5" name="Neural Networks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rPr lang="en-US" altLang="zh-CN" dirty="0"/>
              <a:t>2.3 Activation Function</a:t>
            </a:r>
            <a:endParaRPr dirty="0"/>
          </a:p>
        </p:txBody>
      </p:sp>
      <p:sp>
        <p:nvSpPr>
          <p:cNvPr id="27" name="Slide Number">
            <a:extLst>
              <a:ext uri="{FF2B5EF4-FFF2-40B4-BE49-F238E27FC236}">
                <a16:creationId xmlns:a16="http://schemas.microsoft.com/office/drawing/2014/main" id="{2E0309AA-19D3-3D4A-BF32-8EFF4543C33B}"/>
              </a:ext>
            </a:extLst>
          </p:cNvPr>
          <p:cNvSpPr txBox="1">
            <a:spLocks/>
          </p:cNvSpPr>
          <p:nvPr/>
        </p:nvSpPr>
        <p:spPr>
          <a:xfrm>
            <a:off x="6457950" y="6356351"/>
            <a:ext cx="2057400" cy="365125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900" kern="1200">
                <a:solidFill>
                  <a:schemeClr val="tx1">
                    <a:tint val="75000"/>
                  </a:schemeClr>
                </a:solidFill>
                <a:latin typeface="Helvetica" pitchFamily="2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86CB4B4D-7CA3-9044-876B-883B54F8677D}" type="slidenum">
              <a:rPr lang="en-US" smtClean="0"/>
              <a:pPr/>
              <a:t>39</a:t>
            </a:fld>
            <a:endParaRPr lang="en-US"/>
          </a:p>
        </p:txBody>
      </p:sp>
      <p:sp>
        <p:nvSpPr>
          <p:cNvPr id="2" name="Slide Number">
            <a:extLst>
              <a:ext uri="{FF2B5EF4-FFF2-40B4-BE49-F238E27FC236}">
                <a16:creationId xmlns:a16="http://schemas.microsoft.com/office/drawing/2014/main" id="{9650EDEB-43BC-F3B1-B002-617E9FEBCED4}"/>
              </a:ext>
            </a:extLst>
          </p:cNvPr>
          <p:cNvSpPr txBox="1">
            <a:spLocks/>
          </p:cNvSpPr>
          <p:nvPr/>
        </p:nvSpPr>
        <p:spPr>
          <a:xfrm>
            <a:off x="6457950" y="6356351"/>
            <a:ext cx="2057400" cy="365125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900" kern="1200">
                <a:solidFill>
                  <a:schemeClr val="tx1">
                    <a:tint val="75000"/>
                  </a:schemeClr>
                </a:solidFill>
                <a:latin typeface="Helvetica" pitchFamily="2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86CB4B4D-7CA3-9044-876B-883B54F8677D}" type="slidenum">
              <a:rPr lang="en-US" smtClean="0"/>
              <a:pPr/>
              <a:t>39</a:t>
            </a:fld>
            <a:endParaRPr lang="en-US"/>
          </a:p>
        </p:txBody>
      </p:sp>
      <p:pic>
        <p:nvPicPr>
          <p:cNvPr id="12" name="Image" descr="Image">
            <a:extLst>
              <a:ext uri="{FF2B5EF4-FFF2-40B4-BE49-F238E27FC236}">
                <a16:creationId xmlns:a16="http://schemas.microsoft.com/office/drawing/2014/main" id="{49A31FA0-3410-197D-1A60-4F6DAE1C589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82076" y="1504132"/>
            <a:ext cx="2332647" cy="1836960"/>
          </a:xfrm>
          <a:prstGeom prst="rect">
            <a:avLst/>
          </a:prstGeom>
          <a:ln w="12700">
            <a:miter lim="400000"/>
          </a:ln>
        </p:spPr>
      </p:pic>
      <p:pic>
        <p:nvPicPr>
          <p:cNvPr id="14" name="Image" descr="Image">
            <a:extLst>
              <a:ext uri="{FF2B5EF4-FFF2-40B4-BE49-F238E27FC236}">
                <a16:creationId xmlns:a16="http://schemas.microsoft.com/office/drawing/2014/main" id="{914BD2D9-F2D9-6269-7A11-CC26B7659E7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069325" y="1511311"/>
            <a:ext cx="2314413" cy="1822601"/>
          </a:xfrm>
          <a:prstGeom prst="rect">
            <a:avLst/>
          </a:prstGeom>
          <a:ln w="12700">
            <a:miter lim="400000"/>
          </a:ln>
        </p:spPr>
      </p:pic>
      <p:sp>
        <p:nvSpPr>
          <p:cNvPr id="17" name="step function">
            <a:extLst>
              <a:ext uri="{FF2B5EF4-FFF2-40B4-BE49-F238E27FC236}">
                <a16:creationId xmlns:a16="http://schemas.microsoft.com/office/drawing/2014/main" id="{F33E84EC-C461-2CBC-D7C8-0EFE4ED27A39}"/>
              </a:ext>
            </a:extLst>
          </p:cNvPr>
          <p:cNvSpPr txBox="1"/>
          <p:nvPr/>
        </p:nvSpPr>
        <p:spPr>
          <a:xfrm>
            <a:off x="1847669" y="3399051"/>
            <a:ext cx="1205459" cy="28847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35719" tIns="35719" rIns="35719" bIns="35719" anchor="ctr">
            <a:spAutoFit/>
          </a:bodyPr>
          <a:lstStyle>
            <a:lvl1pPr>
              <a:defRPr sz="2000" b="1">
                <a:latin typeface="Helvetica"/>
                <a:ea typeface="Helvetica"/>
                <a:cs typeface="Helvetica"/>
                <a:sym typeface="Helvetica"/>
              </a:defRPr>
            </a:lvl1pPr>
          </a:lstStyle>
          <a:p>
            <a:r>
              <a:rPr sz="1406"/>
              <a:t>step function</a:t>
            </a:r>
          </a:p>
        </p:txBody>
      </p:sp>
      <p:sp>
        <p:nvSpPr>
          <p:cNvPr id="18" name="sigmoid function">
            <a:extLst>
              <a:ext uri="{FF2B5EF4-FFF2-40B4-BE49-F238E27FC236}">
                <a16:creationId xmlns:a16="http://schemas.microsoft.com/office/drawing/2014/main" id="{AAEE59E5-DC0F-6984-C224-47352299F9C4}"/>
              </a:ext>
            </a:extLst>
          </p:cNvPr>
          <p:cNvSpPr txBox="1"/>
          <p:nvPr/>
        </p:nvSpPr>
        <p:spPr>
          <a:xfrm>
            <a:off x="4467114" y="3395408"/>
            <a:ext cx="1526060" cy="28847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35719" tIns="35719" rIns="35719" bIns="35719" anchor="ctr">
            <a:spAutoFit/>
          </a:bodyPr>
          <a:lstStyle>
            <a:lvl1pPr>
              <a:defRPr sz="2000" b="1">
                <a:latin typeface="Helvetica"/>
                <a:ea typeface="Helvetica"/>
                <a:cs typeface="Helvetica"/>
                <a:sym typeface="Helvetica"/>
              </a:defRPr>
            </a:lvl1pPr>
          </a:lstStyle>
          <a:p>
            <a:r>
              <a:rPr sz="1406"/>
              <a:t>sigmoid function</a:t>
            </a:r>
          </a:p>
        </p:txBody>
      </p:sp>
      <p:sp>
        <p:nvSpPr>
          <p:cNvPr id="19" name="https://en.wikipedia.org/wiki/Activation_function">
            <a:extLst>
              <a:ext uri="{FF2B5EF4-FFF2-40B4-BE49-F238E27FC236}">
                <a16:creationId xmlns:a16="http://schemas.microsoft.com/office/drawing/2014/main" id="{3A69DB72-1C22-7D28-7077-E920431E3799}"/>
              </a:ext>
            </a:extLst>
          </p:cNvPr>
          <p:cNvSpPr txBox="1"/>
          <p:nvPr/>
        </p:nvSpPr>
        <p:spPr>
          <a:xfrm>
            <a:off x="648358" y="6513478"/>
            <a:ext cx="4075386" cy="28847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35719" tIns="35719" rIns="35719" bIns="35719" anchor="ctr">
            <a:spAutoFit/>
          </a:bodyPr>
          <a:lstStyle>
            <a:lvl1pPr>
              <a:defRPr sz="2000" u="sng">
                <a:hlinkClick r:id="" action="ppaction://noaction"/>
              </a:defRPr>
            </a:lvl1pPr>
          </a:lstStyle>
          <a:p>
            <a:pPr>
              <a:defRPr u="none"/>
            </a:pPr>
            <a:r>
              <a:rPr sz="1406" dirty="0"/>
              <a:t>https://</a:t>
            </a:r>
            <a:r>
              <a:rPr sz="1406" dirty="0" err="1"/>
              <a:t>en.wikipedia.org</a:t>
            </a:r>
            <a:r>
              <a:rPr sz="1406" dirty="0"/>
              <a:t>/wiki/</a:t>
            </a:r>
            <a:r>
              <a:rPr sz="1406" dirty="0" err="1"/>
              <a:t>Activation_function</a:t>
            </a:r>
            <a:endParaRPr sz="1406" dirty="0"/>
          </a:p>
        </p:txBody>
      </p:sp>
      <p:pic>
        <p:nvPicPr>
          <p:cNvPr id="21" name="Image" descr="Image">
            <a:extLst>
              <a:ext uri="{FF2B5EF4-FFF2-40B4-BE49-F238E27FC236}">
                <a16:creationId xmlns:a16="http://schemas.microsoft.com/office/drawing/2014/main" id="{6F02DC8F-33B7-2CF6-F2AC-385C0ABB5772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838391" y="2230623"/>
            <a:ext cx="1178719" cy="383977"/>
          </a:xfrm>
          <a:prstGeom prst="rect">
            <a:avLst/>
          </a:prstGeom>
          <a:ln w="12700">
            <a:miter lim="400000"/>
          </a:ln>
        </p:spPr>
      </p:pic>
      <p:sp>
        <p:nvSpPr>
          <p:cNvPr id="25" name="TextBox 24">
            <a:extLst>
              <a:ext uri="{FF2B5EF4-FFF2-40B4-BE49-F238E27FC236}">
                <a16:creationId xmlns:a16="http://schemas.microsoft.com/office/drawing/2014/main" id="{A2C1D525-CB35-8587-A42E-F41055D971CD}"/>
              </a:ext>
            </a:extLst>
          </p:cNvPr>
          <p:cNvSpPr txBox="1"/>
          <p:nvPr/>
        </p:nvSpPr>
        <p:spPr>
          <a:xfrm>
            <a:off x="304797" y="4093957"/>
            <a:ext cx="8534404" cy="200580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628650" lvl="1" indent="-285750" defTabSz="685800">
              <a:lnSpc>
                <a:spcPct val="15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/>
            </a:pPr>
            <a:r>
              <a:rPr lang="en-US" sz="1600" dirty="0">
                <a:solidFill>
                  <a:srgbClr val="00356B"/>
                </a:solidFill>
                <a:latin typeface="Helvetica" pitchFamily="2" charset="0"/>
              </a:rPr>
              <a:t>In artificial neural networks, the </a:t>
            </a:r>
            <a:r>
              <a:rPr lang="en-US" sz="1600" b="1" dirty="0">
                <a:solidFill>
                  <a:srgbClr val="00356B"/>
                </a:solidFill>
                <a:latin typeface="Helvetica" pitchFamily="2" charset="0"/>
              </a:rPr>
              <a:t>activation function </a:t>
            </a:r>
            <a:r>
              <a:rPr lang="en-US" sz="1600" dirty="0">
                <a:solidFill>
                  <a:srgbClr val="00356B"/>
                </a:solidFill>
                <a:latin typeface="Helvetica" pitchFamily="2" charset="0"/>
              </a:rPr>
              <a:t>abstracts the rate of action potential firing in a neuron. </a:t>
            </a:r>
          </a:p>
          <a:p>
            <a:pPr marL="628650" lvl="1" indent="-285750" defTabSz="685800">
              <a:lnSpc>
                <a:spcPct val="15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/>
            </a:pPr>
            <a:r>
              <a:rPr lang="en-US" sz="1600" dirty="0">
                <a:solidFill>
                  <a:srgbClr val="00356B"/>
                </a:solidFill>
                <a:latin typeface="Helvetica" pitchFamily="2" charset="0"/>
              </a:rPr>
              <a:t>The simplest activation function is </a:t>
            </a:r>
            <a:r>
              <a:rPr lang="en-US" sz="1600" b="1" dirty="0">
                <a:solidFill>
                  <a:srgbClr val="00356B"/>
                </a:solidFill>
                <a:latin typeface="Helvetica" pitchFamily="2" charset="0"/>
              </a:rPr>
              <a:t>binary</a:t>
            </a:r>
            <a:r>
              <a:rPr lang="en-US" sz="1600" dirty="0">
                <a:solidFill>
                  <a:srgbClr val="00356B"/>
                </a:solidFill>
                <a:latin typeface="Helvetica" pitchFamily="2" charset="0"/>
              </a:rPr>
              <a:t>: the neuron either fires or doesn’t.</a:t>
            </a:r>
          </a:p>
          <a:p>
            <a:pPr marL="628650" lvl="1" indent="-285750" defTabSz="685800">
              <a:lnSpc>
                <a:spcPct val="15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/>
            </a:pPr>
            <a:r>
              <a:rPr lang="en-US" sz="1600" dirty="0">
                <a:solidFill>
                  <a:srgbClr val="00356B"/>
                </a:solidFill>
                <a:latin typeface="Helvetica" pitchFamily="2" charset="0"/>
              </a:rPr>
              <a:t>Modern activation functions, like the </a:t>
            </a:r>
            <a:r>
              <a:rPr lang="en-US" sz="1600" b="1" dirty="0">
                <a:solidFill>
                  <a:srgbClr val="00356B"/>
                </a:solidFill>
                <a:latin typeface="Helvetica" pitchFamily="2" charset="0"/>
              </a:rPr>
              <a:t>sigmoid</a:t>
            </a:r>
            <a:r>
              <a:rPr lang="en-US" sz="1600" dirty="0">
                <a:solidFill>
                  <a:srgbClr val="00356B"/>
                </a:solidFill>
                <a:latin typeface="Helvetica" pitchFamily="2" charset="0"/>
              </a:rPr>
              <a:t>, introduce a region of uncertainty and are </a:t>
            </a:r>
            <a:r>
              <a:rPr lang="en-US" sz="1600" b="1" dirty="0">
                <a:solidFill>
                  <a:srgbClr val="00356B"/>
                </a:solidFill>
                <a:latin typeface="Helvetica" pitchFamily="2" charset="0"/>
              </a:rPr>
              <a:t>differentiable</a:t>
            </a:r>
            <a:r>
              <a:rPr lang="en-US" sz="1600" dirty="0">
                <a:solidFill>
                  <a:srgbClr val="00356B"/>
                </a:solidFill>
                <a:latin typeface="Helvetica" pitchFamily="2" charset="0"/>
              </a:rPr>
              <a:t>, enabling efficient optimization using gradient-based methods. </a:t>
            </a:r>
            <a:endParaRPr lang="en-US" sz="1600" b="1" dirty="0">
              <a:solidFill>
                <a:srgbClr val="00356B"/>
              </a:solidFill>
              <a:latin typeface="Helvetica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6438188"/>
      </p:ext>
    </p:extLst>
  </p:cSld>
  <p:clrMapOvr>
    <a:masterClrMapping/>
  </p:clrMapOvr>
  <p:transition spd="med"/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5" name="Neural Networks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rPr lang="en-US" altLang="zh-CN" dirty="0"/>
              <a:t>1.1</a:t>
            </a:r>
            <a:r>
              <a:rPr lang="zh-CN" altLang="en-US" dirty="0"/>
              <a:t> </a:t>
            </a:r>
            <a:r>
              <a:rPr lang="en-US" dirty="0"/>
              <a:t>McCulloch–Pitts neuron (1943)</a:t>
            </a:r>
            <a:endParaRPr dirty="0"/>
          </a:p>
        </p:txBody>
      </p:sp>
      <p:sp>
        <p:nvSpPr>
          <p:cNvPr id="27" name="Slide Number">
            <a:extLst>
              <a:ext uri="{FF2B5EF4-FFF2-40B4-BE49-F238E27FC236}">
                <a16:creationId xmlns:a16="http://schemas.microsoft.com/office/drawing/2014/main" id="{2E0309AA-19D3-3D4A-BF32-8EFF4543C33B}"/>
              </a:ext>
            </a:extLst>
          </p:cNvPr>
          <p:cNvSpPr txBox="1">
            <a:spLocks/>
          </p:cNvSpPr>
          <p:nvPr/>
        </p:nvSpPr>
        <p:spPr>
          <a:xfrm>
            <a:off x="6457950" y="6356351"/>
            <a:ext cx="2057400" cy="365125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900" kern="1200">
                <a:solidFill>
                  <a:schemeClr val="tx1">
                    <a:tint val="75000"/>
                  </a:schemeClr>
                </a:solidFill>
                <a:latin typeface="Helvetica" pitchFamily="2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86CB4B4D-7CA3-9044-876B-883B54F8677D}" type="slidenum">
              <a:rPr lang="en-US" smtClean="0"/>
              <a:pPr/>
              <a:t>40</a:t>
            </a:fld>
            <a:endParaRPr lang="en-US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4336D102-19FF-45C1-C6CB-E64EB39C759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2165105"/>
            <a:ext cx="9144000" cy="2316480"/>
          </a:xfrm>
          <a:prstGeom prst="rect">
            <a:avLst/>
          </a:prstGeom>
        </p:spPr>
      </p:pic>
      <p:cxnSp>
        <p:nvCxnSpPr>
          <p:cNvPr id="5" name="Straight Arrow Connector 4">
            <a:extLst>
              <a:ext uri="{FF2B5EF4-FFF2-40B4-BE49-F238E27FC236}">
                <a16:creationId xmlns:a16="http://schemas.microsoft.com/office/drawing/2014/main" id="{07AB2637-D6F1-F9A8-52DB-E4D2BBD69EC9}"/>
              </a:ext>
            </a:extLst>
          </p:cNvPr>
          <p:cNvCxnSpPr>
            <a:cxnSpLocks/>
          </p:cNvCxnSpPr>
          <p:nvPr/>
        </p:nvCxnSpPr>
        <p:spPr>
          <a:xfrm>
            <a:off x="5926667" y="3715697"/>
            <a:ext cx="1546577" cy="0"/>
          </a:xfrm>
          <a:prstGeom prst="straightConnector1">
            <a:avLst/>
          </a:prstGeom>
          <a:ln w="5715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TextBox 5">
            <a:extLst>
              <a:ext uri="{FF2B5EF4-FFF2-40B4-BE49-F238E27FC236}">
                <a16:creationId xmlns:a16="http://schemas.microsoft.com/office/drawing/2014/main" id="{13B2B08B-F3D2-3C96-2B54-461AC5B8E27E}"/>
              </a:ext>
            </a:extLst>
          </p:cNvPr>
          <p:cNvSpPr txBox="1"/>
          <p:nvPr/>
        </p:nvSpPr>
        <p:spPr>
          <a:xfrm>
            <a:off x="7635381" y="3531031"/>
            <a:ext cx="1021433" cy="369332"/>
          </a:xfrm>
          <a:prstGeom prst="rect">
            <a:avLst/>
          </a:prstGeom>
          <a:noFill/>
          <a:ln w="28575">
            <a:solidFill>
              <a:schemeClr val="accent1"/>
            </a:solidFill>
          </a:ln>
        </p:spPr>
        <p:txBody>
          <a:bodyPr wrap="none" rtlCol="0">
            <a:spAutoFit/>
          </a:bodyPr>
          <a:lstStyle/>
          <a:p>
            <a:r>
              <a:rPr lang="en-US" altLang="zh-CN" dirty="0"/>
              <a:t>Output</a:t>
            </a:r>
            <a:r>
              <a:rPr lang="zh-CN" altLang="en-US" dirty="0"/>
              <a:t> </a:t>
            </a:r>
            <a:r>
              <a:rPr lang="en-US" altLang="zh-CN" dirty="0"/>
              <a:t>Y</a:t>
            </a:r>
            <a:endParaRPr lang="en-US" dirty="0"/>
          </a:p>
        </p:txBody>
      </p:sp>
      <p:cxnSp>
        <p:nvCxnSpPr>
          <p:cNvPr id="7" name="Straight Arrow Connector 6">
            <a:extLst>
              <a:ext uri="{FF2B5EF4-FFF2-40B4-BE49-F238E27FC236}">
                <a16:creationId xmlns:a16="http://schemas.microsoft.com/office/drawing/2014/main" id="{05E67302-3A0A-5360-5EF9-2897011F74FD}"/>
              </a:ext>
            </a:extLst>
          </p:cNvPr>
          <p:cNvCxnSpPr>
            <a:cxnSpLocks/>
          </p:cNvCxnSpPr>
          <p:nvPr/>
        </p:nvCxnSpPr>
        <p:spPr>
          <a:xfrm flipV="1">
            <a:off x="1998133" y="3556714"/>
            <a:ext cx="1240106" cy="81653"/>
          </a:xfrm>
          <a:prstGeom prst="straightConnector1">
            <a:avLst/>
          </a:prstGeom>
          <a:ln w="5715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Straight Arrow Connector 7">
            <a:extLst>
              <a:ext uri="{FF2B5EF4-FFF2-40B4-BE49-F238E27FC236}">
                <a16:creationId xmlns:a16="http://schemas.microsoft.com/office/drawing/2014/main" id="{7836DE27-518C-52DC-4F53-E2E13496A48E}"/>
              </a:ext>
            </a:extLst>
          </p:cNvPr>
          <p:cNvCxnSpPr>
            <a:cxnSpLocks/>
          </p:cNvCxnSpPr>
          <p:nvPr/>
        </p:nvCxnSpPr>
        <p:spPr>
          <a:xfrm>
            <a:off x="1998133" y="2392898"/>
            <a:ext cx="1240106" cy="228664"/>
          </a:xfrm>
          <a:prstGeom prst="straightConnector1">
            <a:avLst/>
          </a:prstGeom>
          <a:ln w="5715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TextBox 8">
            <a:extLst>
              <a:ext uri="{FF2B5EF4-FFF2-40B4-BE49-F238E27FC236}">
                <a16:creationId xmlns:a16="http://schemas.microsoft.com/office/drawing/2014/main" id="{CCF600F0-26FA-B03D-35F8-42E0E251D109}"/>
              </a:ext>
            </a:extLst>
          </p:cNvPr>
          <p:cNvSpPr txBox="1"/>
          <p:nvPr/>
        </p:nvSpPr>
        <p:spPr>
          <a:xfrm>
            <a:off x="867051" y="2215310"/>
            <a:ext cx="936475" cy="369332"/>
          </a:xfrm>
          <a:prstGeom prst="rect">
            <a:avLst/>
          </a:prstGeom>
          <a:noFill/>
          <a:ln w="28575">
            <a:solidFill>
              <a:schemeClr val="accent1"/>
            </a:solidFill>
          </a:ln>
        </p:spPr>
        <p:txBody>
          <a:bodyPr wrap="none" rtlCol="0">
            <a:spAutoFit/>
          </a:bodyPr>
          <a:lstStyle/>
          <a:p>
            <a:r>
              <a:rPr lang="en-US" altLang="zh-CN" dirty="0"/>
              <a:t>Input</a:t>
            </a:r>
            <a:r>
              <a:rPr lang="zh-CN" altLang="en-US" dirty="0"/>
              <a:t> </a:t>
            </a:r>
            <a:r>
              <a:rPr lang="en-US" altLang="zh-CN" dirty="0"/>
              <a:t>X</a:t>
            </a:r>
            <a:r>
              <a:rPr lang="en-US" altLang="zh-CN" baseline="-25000" dirty="0"/>
              <a:t>1</a:t>
            </a:r>
            <a:endParaRPr lang="en-US" baseline="-25000" dirty="0"/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403F6881-5927-B7E0-2FDE-73161A374801}"/>
              </a:ext>
            </a:extLst>
          </p:cNvPr>
          <p:cNvSpPr txBox="1"/>
          <p:nvPr/>
        </p:nvSpPr>
        <p:spPr>
          <a:xfrm>
            <a:off x="867051" y="2817390"/>
            <a:ext cx="936475" cy="369332"/>
          </a:xfrm>
          <a:prstGeom prst="rect">
            <a:avLst/>
          </a:prstGeom>
          <a:noFill/>
          <a:ln w="28575">
            <a:solidFill>
              <a:schemeClr val="accent1"/>
            </a:solidFill>
          </a:ln>
        </p:spPr>
        <p:txBody>
          <a:bodyPr wrap="none" rtlCol="0">
            <a:spAutoFit/>
          </a:bodyPr>
          <a:lstStyle/>
          <a:p>
            <a:r>
              <a:rPr lang="en-US" altLang="zh-CN" dirty="0"/>
              <a:t>Input</a:t>
            </a:r>
            <a:r>
              <a:rPr lang="zh-CN" altLang="en-US" dirty="0"/>
              <a:t> </a:t>
            </a:r>
            <a:r>
              <a:rPr lang="en-US" altLang="zh-CN" dirty="0"/>
              <a:t>X</a:t>
            </a:r>
            <a:r>
              <a:rPr lang="en-US" altLang="zh-CN" baseline="-25000" dirty="0"/>
              <a:t>2</a:t>
            </a:r>
            <a:endParaRPr lang="en-US" baseline="-25000" dirty="0"/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F7B517E5-6129-F431-11DC-70C6801FCFD0}"/>
              </a:ext>
            </a:extLst>
          </p:cNvPr>
          <p:cNvSpPr txBox="1"/>
          <p:nvPr/>
        </p:nvSpPr>
        <p:spPr>
          <a:xfrm>
            <a:off x="867051" y="3453701"/>
            <a:ext cx="936475" cy="369332"/>
          </a:xfrm>
          <a:prstGeom prst="rect">
            <a:avLst/>
          </a:prstGeom>
          <a:noFill/>
          <a:ln w="28575">
            <a:solidFill>
              <a:schemeClr val="accent1"/>
            </a:solidFill>
          </a:ln>
        </p:spPr>
        <p:txBody>
          <a:bodyPr wrap="none" rtlCol="0">
            <a:spAutoFit/>
          </a:bodyPr>
          <a:lstStyle/>
          <a:p>
            <a:r>
              <a:rPr lang="en-US" altLang="zh-CN" dirty="0"/>
              <a:t>Input</a:t>
            </a:r>
            <a:r>
              <a:rPr lang="zh-CN" altLang="en-US" dirty="0"/>
              <a:t> </a:t>
            </a:r>
            <a:r>
              <a:rPr lang="en-US" altLang="zh-CN" dirty="0"/>
              <a:t>X</a:t>
            </a:r>
            <a:r>
              <a:rPr lang="en-US" altLang="zh-CN" baseline="-25000" dirty="0"/>
              <a:t>3</a:t>
            </a:r>
            <a:endParaRPr lang="en-US" baseline="-25000" dirty="0"/>
          </a:p>
        </p:txBody>
      </p:sp>
      <p:cxnSp>
        <p:nvCxnSpPr>
          <p:cNvPr id="13" name="Straight Arrow Connector 12">
            <a:extLst>
              <a:ext uri="{FF2B5EF4-FFF2-40B4-BE49-F238E27FC236}">
                <a16:creationId xmlns:a16="http://schemas.microsoft.com/office/drawing/2014/main" id="{E92233C0-3146-60BE-025D-6411D5C5C935}"/>
              </a:ext>
            </a:extLst>
          </p:cNvPr>
          <p:cNvCxnSpPr>
            <a:cxnSpLocks/>
          </p:cNvCxnSpPr>
          <p:nvPr/>
        </p:nvCxnSpPr>
        <p:spPr>
          <a:xfrm>
            <a:off x="1998133" y="2975737"/>
            <a:ext cx="1240106" cy="94304"/>
          </a:xfrm>
          <a:prstGeom prst="straightConnector1">
            <a:avLst/>
          </a:prstGeom>
          <a:ln w="5715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TextBox 14">
            <a:extLst>
              <a:ext uri="{FF2B5EF4-FFF2-40B4-BE49-F238E27FC236}">
                <a16:creationId xmlns:a16="http://schemas.microsoft.com/office/drawing/2014/main" id="{26EF0F65-AFF7-BEE1-1225-86E9D4FD2E7D}"/>
              </a:ext>
            </a:extLst>
          </p:cNvPr>
          <p:cNvSpPr txBox="1"/>
          <p:nvPr/>
        </p:nvSpPr>
        <p:spPr>
          <a:xfrm>
            <a:off x="867051" y="4278493"/>
            <a:ext cx="938077" cy="369332"/>
          </a:xfrm>
          <a:prstGeom prst="rect">
            <a:avLst/>
          </a:prstGeom>
          <a:noFill/>
          <a:ln w="28575">
            <a:solidFill>
              <a:schemeClr val="accent1"/>
            </a:solidFill>
          </a:ln>
        </p:spPr>
        <p:txBody>
          <a:bodyPr wrap="none" rtlCol="0">
            <a:spAutoFit/>
          </a:bodyPr>
          <a:lstStyle/>
          <a:p>
            <a:r>
              <a:rPr lang="en-US" altLang="zh-CN" dirty="0"/>
              <a:t>Input</a:t>
            </a:r>
            <a:r>
              <a:rPr lang="zh-CN" altLang="en-US" dirty="0"/>
              <a:t> </a:t>
            </a:r>
            <a:r>
              <a:rPr lang="en-US" altLang="zh-CN" dirty="0" err="1"/>
              <a:t>X</a:t>
            </a:r>
            <a:r>
              <a:rPr lang="en-US" altLang="zh-CN" baseline="-25000" dirty="0" err="1"/>
              <a:t>n</a:t>
            </a:r>
            <a:endParaRPr lang="en-US" baseline="-25000" dirty="0"/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D2B38089-6F62-6EF3-424A-DA82E1DAF6E4}"/>
              </a:ext>
            </a:extLst>
          </p:cNvPr>
          <p:cNvSpPr txBox="1"/>
          <p:nvPr/>
        </p:nvSpPr>
        <p:spPr>
          <a:xfrm>
            <a:off x="867051" y="3809761"/>
            <a:ext cx="470255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zh-CN" b="1" dirty="0"/>
              <a:t>…</a:t>
            </a:r>
            <a:endParaRPr lang="en-US" b="1" dirty="0"/>
          </a:p>
        </p:txBody>
      </p:sp>
      <p:cxnSp>
        <p:nvCxnSpPr>
          <p:cNvPr id="20" name="Straight Arrow Connector 19">
            <a:extLst>
              <a:ext uri="{FF2B5EF4-FFF2-40B4-BE49-F238E27FC236}">
                <a16:creationId xmlns:a16="http://schemas.microsoft.com/office/drawing/2014/main" id="{347A826A-7D62-BE64-3DA5-D2D6B59EF08F}"/>
              </a:ext>
            </a:extLst>
          </p:cNvPr>
          <p:cNvCxnSpPr>
            <a:cxnSpLocks/>
          </p:cNvCxnSpPr>
          <p:nvPr/>
        </p:nvCxnSpPr>
        <p:spPr>
          <a:xfrm flipV="1">
            <a:off x="1998133" y="4062412"/>
            <a:ext cx="1240106" cy="400747"/>
          </a:xfrm>
          <a:prstGeom prst="straightConnector1">
            <a:avLst/>
          </a:prstGeom>
          <a:ln w="5715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3" name="Rectangle 22">
            <a:extLst>
              <a:ext uri="{FF2B5EF4-FFF2-40B4-BE49-F238E27FC236}">
                <a16:creationId xmlns:a16="http://schemas.microsoft.com/office/drawing/2014/main" id="{6B2405D6-C88B-7EA3-B537-D6FD69803888}"/>
              </a:ext>
            </a:extLst>
          </p:cNvPr>
          <p:cNvSpPr/>
          <p:nvPr/>
        </p:nvSpPr>
        <p:spPr>
          <a:xfrm rot="5400000">
            <a:off x="7245311" y="3830508"/>
            <a:ext cx="3395481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400" b="1" dirty="0">
                <a:latin typeface="Helvetica" pitchFamily="2" charset="0"/>
              </a:rPr>
              <a:t>Daniel </a:t>
            </a:r>
            <a:r>
              <a:rPr lang="en-US" sz="1400" b="1" dirty="0" err="1">
                <a:latin typeface="Helvetica" pitchFamily="2" charset="0"/>
              </a:rPr>
              <a:t>Shiffman</a:t>
            </a:r>
            <a:r>
              <a:rPr lang="en-US" sz="1400" b="1" dirty="0">
                <a:latin typeface="Helvetica" pitchFamily="2" charset="0"/>
              </a:rPr>
              <a:t> - The Nature of Code </a:t>
            </a:r>
            <a:endParaRPr lang="en-US" sz="1400" b="1" dirty="0">
              <a:effectLst/>
            </a:endParaRPr>
          </a:p>
        </p:txBody>
      </p:sp>
      <p:sp>
        <p:nvSpPr>
          <p:cNvPr id="34" name="Neural Networks">
            <a:extLst>
              <a:ext uri="{FF2B5EF4-FFF2-40B4-BE49-F238E27FC236}">
                <a16:creationId xmlns:a16="http://schemas.microsoft.com/office/drawing/2014/main" id="{25BC6BDD-0550-A915-99D8-DFC543C336D3}"/>
              </a:ext>
            </a:extLst>
          </p:cNvPr>
          <p:cNvSpPr txBox="1">
            <a:spLocks/>
          </p:cNvSpPr>
          <p:nvPr/>
        </p:nvSpPr>
        <p:spPr>
          <a:xfrm>
            <a:off x="458281" y="5133242"/>
            <a:ext cx="1421318" cy="41833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300" kern="1200">
                <a:solidFill>
                  <a:srgbClr val="00356B"/>
                </a:solidFill>
                <a:latin typeface="Helvetica" pitchFamily="2" charset="0"/>
                <a:ea typeface="+mj-ea"/>
                <a:cs typeface="+mj-cs"/>
              </a:defRPr>
            </a:lvl1pPr>
          </a:lstStyle>
          <a:p>
            <a:r>
              <a:rPr lang="en-US" altLang="zh-CN" sz="1600" dirty="0"/>
              <a:t>Receive</a:t>
            </a:r>
            <a:r>
              <a:rPr lang="zh-CN" altLang="en-US" sz="1600" dirty="0"/>
              <a:t> </a:t>
            </a:r>
            <a:r>
              <a:rPr lang="en-US" altLang="zh-CN" sz="1600" dirty="0"/>
              <a:t>input</a:t>
            </a:r>
            <a:r>
              <a:rPr lang="zh-CN" altLang="en-US" sz="1600" dirty="0"/>
              <a:t> </a:t>
            </a:r>
            <a:endParaRPr lang="en-US" sz="1600" dirty="0"/>
          </a:p>
        </p:txBody>
      </p:sp>
      <p:cxnSp>
        <p:nvCxnSpPr>
          <p:cNvPr id="35" name="Straight Arrow Connector 34">
            <a:extLst>
              <a:ext uri="{FF2B5EF4-FFF2-40B4-BE49-F238E27FC236}">
                <a16:creationId xmlns:a16="http://schemas.microsoft.com/office/drawing/2014/main" id="{E02176D9-60E9-B966-B070-3000A2986BC5}"/>
              </a:ext>
            </a:extLst>
          </p:cNvPr>
          <p:cNvCxnSpPr>
            <a:cxnSpLocks/>
          </p:cNvCxnSpPr>
          <p:nvPr/>
        </p:nvCxnSpPr>
        <p:spPr>
          <a:xfrm>
            <a:off x="1946748" y="5345765"/>
            <a:ext cx="448828" cy="0"/>
          </a:xfrm>
          <a:prstGeom prst="straightConnector1">
            <a:avLst/>
          </a:prstGeom>
          <a:ln w="5715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6" name="Neural Networks">
            <a:extLst>
              <a:ext uri="{FF2B5EF4-FFF2-40B4-BE49-F238E27FC236}">
                <a16:creationId xmlns:a16="http://schemas.microsoft.com/office/drawing/2014/main" id="{228F5DE4-2215-4DC9-63D9-E0CF27929292}"/>
              </a:ext>
            </a:extLst>
          </p:cNvPr>
          <p:cNvSpPr txBox="1">
            <a:spLocks/>
          </p:cNvSpPr>
          <p:nvPr/>
        </p:nvSpPr>
        <p:spPr>
          <a:xfrm>
            <a:off x="2395576" y="5136600"/>
            <a:ext cx="3962050" cy="41833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300" kern="1200">
                <a:solidFill>
                  <a:srgbClr val="00356B"/>
                </a:solidFill>
                <a:latin typeface="Helvetica" pitchFamily="2" charset="0"/>
                <a:ea typeface="+mj-ea"/>
                <a:cs typeface="+mj-cs"/>
              </a:defRPr>
            </a:lvl1pPr>
          </a:lstStyle>
          <a:p>
            <a:r>
              <a:rPr lang="en-US" altLang="zh-CN" sz="1600" dirty="0"/>
              <a:t>Integrate</a:t>
            </a:r>
            <a:r>
              <a:rPr lang="zh-CN" altLang="en-US" sz="1600" dirty="0"/>
              <a:t> </a:t>
            </a:r>
            <a:r>
              <a:rPr lang="en-US" altLang="zh-CN" sz="1600" dirty="0"/>
              <a:t>&amp;</a:t>
            </a:r>
            <a:r>
              <a:rPr lang="zh-CN" altLang="en-US" sz="1600" dirty="0"/>
              <a:t> </a:t>
            </a:r>
            <a:r>
              <a:rPr lang="en-US" altLang="zh-CN" sz="1600" dirty="0"/>
              <a:t>process signals</a:t>
            </a:r>
            <a:r>
              <a:rPr lang="zh-CN" altLang="en-US" sz="1600" dirty="0"/>
              <a:t> </a:t>
            </a:r>
            <a:r>
              <a:rPr lang="en-US" altLang="zh-CN" sz="1600" dirty="0"/>
              <a:t>(activation)</a:t>
            </a:r>
            <a:endParaRPr lang="en-US" sz="1600" dirty="0"/>
          </a:p>
        </p:txBody>
      </p:sp>
      <p:cxnSp>
        <p:nvCxnSpPr>
          <p:cNvPr id="37" name="Straight Arrow Connector 36">
            <a:extLst>
              <a:ext uri="{FF2B5EF4-FFF2-40B4-BE49-F238E27FC236}">
                <a16:creationId xmlns:a16="http://schemas.microsoft.com/office/drawing/2014/main" id="{86C87869-CA27-28CF-2AF3-8D6A649B3B80}"/>
              </a:ext>
            </a:extLst>
          </p:cNvPr>
          <p:cNvCxnSpPr>
            <a:cxnSpLocks/>
          </p:cNvCxnSpPr>
          <p:nvPr/>
        </p:nvCxnSpPr>
        <p:spPr>
          <a:xfrm>
            <a:off x="6133212" y="5345765"/>
            <a:ext cx="448828" cy="0"/>
          </a:xfrm>
          <a:prstGeom prst="straightConnector1">
            <a:avLst/>
          </a:prstGeom>
          <a:ln w="5715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8" name="Neural Networks">
            <a:extLst>
              <a:ext uri="{FF2B5EF4-FFF2-40B4-BE49-F238E27FC236}">
                <a16:creationId xmlns:a16="http://schemas.microsoft.com/office/drawing/2014/main" id="{1489CBEC-84A9-9911-9BBB-525BF5B4EB3E}"/>
              </a:ext>
            </a:extLst>
          </p:cNvPr>
          <p:cNvSpPr txBox="1">
            <a:spLocks/>
          </p:cNvSpPr>
          <p:nvPr/>
        </p:nvSpPr>
        <p:spPr>
          <a:xfrm>
            <a:off x="6649189" y="5133242"/>
            <a:ext cx="1681693" cy="41833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300" kern="1200">
                <a:solidFill>
                  <a:srgbClr val="00356B"/>
                </a:solidFill>
                <a:latin typeface="Helvetica" pitchFamily="2" charset="0"/>
                <a:ea typeface="+mj-ea"/>
                <a:cs typeface="+mj-cs"/>
              </a:defRPr>
            </a:lvl1pPr>
          </a:lstStyle>
          <a:p>
            <a:r>
              <a:rPr lang="en-US" altLang="zh-CN" sz="1600" dirty="0"/>
              <a:t>Generate</a:t>
            </a:r>
            <a:r>
              <a:rPr lang="zh-CN" altLang="en-US" sz="1600" dirty="0"/>
              <a:t> </a:t>
            </a:r>
            <a:r>
              <a:rPr lang="en-US" altLang="zh-CN" sz="1600" dirty="0"/>
              <a:t>output</a:t>
            </a:r>
            <a:endParaRPr lang="en-US" sz="1600" dirty="0"/>
          </a:p>
        </p:txBody>
      </p:sp>
      <p:sp>
        <p:nvSpPr>
          <p:cNvPr id="41" name="TextBox 40">
            <a:extLst>
              <a:ext uri="{FF2B5EF4-FFF2-40B4-BE49-F238E27FC236}">
                <a16:creationId xmlns:a16="http://schemas.microsoft.com/office/drawing/2014/main" id="{A90586D6-F062-4B82-97D1-E9243203F7DF}"/>
              </a:ext>
            </a:extLst>
          </p:cNvPr>
          <p:cNvSpPr txBox="1"/>
          <p:nvPr/>
        </p:nvSpPr>
        <p:spPr>
          <a:xfrm>
            <a:off x="304798" y="6409275"/>
            <a:ext cx="8210551" cy="43088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100" b="0" i="0" dirty="0">
                <a:solidFill>
                  <a:srgbClr val="222222"/>
                </a:solidFill>
                <a:effectLst/>
                <a:latin typeface="Helvetica" pitchFamily="2" charset="0"/>
              </a:rPr>
              <a:t>McCulloch, W. S., &amp; Pitts, W. (1943). A logical calculus of the ideas immanent in nervous activity. </a:t>
            </a:r>
            <a:r>
              <a:rPr lang="en-US" sz="1100" b="0" i="1" dirty="0">
                <a:solidFill>
                  <a:srgbClr val="222222"/>
                </a:solidFill>
                <a:effectLst/>
                <a:latin typeface="Helvetica" pitchFamily="2" charset="0"/>
              </a:rPr>
              <a:t>The bulletin of mathematical biophysics</a:t>
            </a:r>
            <a:r>
              <a:rPr lang="en-US" sz="1100" b="0" i="0" dirty="0">
                <a:solidFill>
                  <a:srgbClr val="222222"/>
                </a:solidFill>
                <a:effectLst/>
                <a:latin typeface="Helvetica" pitchFamily="2" charset="0"/>
              </a:rPr>
              <a:t>, </a:t>
            </a:r>
            <a:r>
              <a:rPr lang="en-US" sz="1100" b="0" i="1" dirty="0">
                <a:solidFill>
                  <a:srgbClr val="222222"/>
                </a:solidFill>
                <a:effectLst/>
                <a:latin typeface="Helvetica" pitchFamily="2" charset="0"/>
              </a:rPr>
              <a:t>5</a:t>
            </a:r>
            <a:r>
              <a:rPr lang="en-US" sz="1100" b="0" i="0" dirty="0">
                <a:solidFill>
                  <a:srgbClr val="222222"/>
                </a:solidFill>
                <a:effectLst/>
                <a:latin typeface="Helvetica" pitchFamily="2" charset="0"/>
              </a:rPr>
              <a:t>, 115-133.</a:t>
            </a:r>
            <a:endParaRPr lang="en-US" sz="1100" dirty="0">
              <a:latin typeface="Helvetica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82138824"/>
      </p:ext>
    </p:extLst>
  </p:cSld>
  <p:clrMapOvr>
    <a:masterClrMapping/>
  </p:clrMapOvr>
  <p:transition spd="med"/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5" name="Neural Networks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rPr lang="en-US" altLang="zh-CN" dirty="0"/>
              <a:t>2.3 Activation Function</a:t>
            </a:r>
            <a:endParaRPr dirty="0"/>
          </a:p>
        </p:txBody>
      </p:sp>
      <p:sp>
        <p:nvSpPr>
          <p:cNvPr id="27" name="Slide Number">
            <a:extLst>
              <a:ext uri="{FF2B5EF4-FFF2-40B4-BE49-F238E27FC236}">
                <a16:creationId xmlns:a16="http://schemas.microsoft.com/office/drawing/2014/main" id="{2E0309AA-19D3-3D4A-BF32-8EFF4543C33B}"/>
              </a:ext>
            </a:extLst>
          </p:cNvPr>
          <p:cNvSpPr txBox="1">
            <a:spLocks/>
          </p:cNvSpPr>
          <p:nvPr/>
        </p:nvSpPr>
        <p:spPr>
          <a:xfrm>
            <a:off x="6457950" y="6356351"/>
            <a:ext cx="2057400" cy="365125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900" kern="1200">
                <a:solidFill>
                  <a:schemeClr val="tx1">
                    <a:tint val="75000"/>
                  </a:schemeClr>
                </a:solidFill>
                <a:latin typeface="Helvetica" pitchFamily="2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86CB4B4D-7CA3-9044-876B-883B54F8677D}" type="slidenum">
              <a:rPr lang="en-US" smtClean="0"/>
              <a:pPr/>
              <a:t>41</a:t>
            </a:fld>
            <a:endParaRPr lang="en-US"/>
          </a:p>
        </p:txBody>
      </p:sp>
      <p:sp>
        <p:nvSpPr>
          <p:cNvPr id="2" name="Slide Number">
            <a:extLst>
              <a:ext uri="{FF2B5EF4-FFF2-40B4-BE49-F238E27FC236}">
                <a16:creationId xmlns:a16="http://schemas.microsoft.com/office/drawing/2014/main" id="{9650EDEB-43BC-F3B1-B002-617E9FEBCED4}"/>
              </a:ext>
            </a:extLst>
          </p:cNvPr>
          <p:cNvSpPr txBox="1">
            <a:spLocks/>
          </p:cNvSpPr>
          <p:nvPr/>
        </p:nvSpPr>
        <p:spPr>
          <a:xfrm>
            <a:off x="6457950" y="6356351"/>
            <a:ext cx="2057400" cy="365125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900" kern="1200">
                <a:solidFill>
                  <a:schemeClr val="tx1">
                    <a:tint val="75000"/>
                  </a:schemeClr>
                </a:solidFill>
                <a:latin typeface="Helvetica" pitchFamily="2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86CB4B4D-7CA3-9044-876B-883B54F8677D}" type="slidenum">
              <a:rPr lang="en-US" smtClean="0"/>
              <a:pPr/>
              <a:t>41</a:t>
            </a:fld>
            <a:endParaRPr lang="en-US"/>
          </a:p>
        </p:txBody>
      </p:sp>
      <p:pic>
        <p:nvPicPr>
          <p:cNvPr id="12" name="Image" descr="Image">
            <a:extLst>
              <a:ext uri="{FF2B5EF4-FFF2-40B4-BE49-F238E27FC236}">
                <a16:creationId xmlns:a16="http://schemas.microsoft.com/office/drawing/2014/main" id="{49A31FA0-3410-197D-1A60-4F6DAE1C589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82076" y="1504132"/>
            <a:ext cx="2332647" cy="1836960"/>
          </a:xfrm>
          <a:prstGeom prst="rect">
            <a:avLst/>
          </a:prstGeom>
          <a:ln w="12700">
            <a:miter lim="400000"/>
          </a:ln>
        </p:spPr>
      </p:pic>
      <p:pic>
        <p:nvPicPr>
          <p:cNvPr id="14" name="Image" descr="Image">
            <a:extLst>
              <a:ext uri="{FF2B5EF4-FFF2-40B4-BE49-F238E27FC236}">
                <a16:creationId xmlns:a16="http://schemas.microsoft.com/office/drawing/2014/main" id="{914BD2D9-F2D9-6269-7A11-CC26B7659E7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069325" y="1511311"/>
            <a:ext cx="2314413" cy="1822601"/>
          </a:xfrm>
          <a:prstGeom prst="rect">
            <a:avLst/>
          </a:prstGeom>
          <a:ln w="12700">
            <a:miter lim="400000"/>
          </a:ln>
        </p:spPr>
      </p:pic>
      <p:sp>
        <p:nvSpPr>
          <p:cNvPr id="17" name="step function">
            <a:extLst>
              <a:ext uri="{FF2B5EF4-FFF2-40B4-BE49-F238E27FC236}">
                <a16:creationId xmlns:a16="http://schemas.microsoft.com/office/drawing/2014/main" id="{F33E84EC-C461-2CBC-D7C8-0EFE4ED27A39}"/>
              </a:ext>
            </a:extLst>
          </p:cNvPr>
          <p:cNvSpPr txBox="1"/>
          <p:nvPr/>
        </p:nvSpPr>
        <p:spPr>
          <a:xfrm>
            <a:off x="1847669" y="3399051"/>
            <a:ext cx="1205459" cy="28847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35719" tIns="35719" rIns="35719" bIns="35719" anchor="ctr">
            <a:spAutoFit/>
          </a:bodyPr>
          <a:lstStyle>
            <a:lvl1pPr>
              <a:defRPr sz="2000" b="1">
                <a:latin typeface="Helvetica"/>
                <a:ea typeface="Helvetica"/>
                <a:cs typeface="Helvetica"/>
                <a:sym typeface="Helvetica"/>
              </a:defRPr>
            </a:lvl1pPr>
          </a:lstStyle>
          <a:p>
            <a:r>
              <a:rPr sz="1406"/>
              <a:t>step function</a:t>
            </a:r>
          </a:p>
        </p:txBody>
      </p:sp>
      <p:sp>
        <p:nvSpPr>
          <p:cNvPr id="18" name="sigmoid function">
            <a:extLst>
              <a:ext uri="{FF2B5EF4-FFF2-40B4-BE49-F238E27FC236}">
                <a16:creationId xmlns:a16="http://schemas.microsoft.com/office/drawing/2014/main" id="{AAEE59E5-DC0F-6984-C224-47352299F9C4}"/>
              </a:ext>
            </a:extLst>
          </p:cNvPr>
          <p:cNvSpPr txBox="1"/>
          <p:nvPr/>
        </p:nvSpPr>
        <p:spPr>
          <a:xfrm>
            <a:off x="4467114" y="3395408"/>
            <a:ext cx="1526060" cy="28847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35719" tIns="35719" rIns="35719" bIns="35719" anchor="ctr">
            <a:spAutoFit/>
          </a:bodyPr>
          <a:lstStyle>
            <a:lvl1pPr>
              <a:defRPr sz="2000" b="1">
                <a:latin typeface="Helvetica"/>
                <a:ea typeface="Helvetica"/>
                <a:cs typeface="Helvetica"/>
                <a:sym typeface="Helvetica"/>
              </a:defRPr>
            </a:lvl1pPr>
          </a:lstStyle>
          <a:p>
            <a:r>
              <a:rPr sz="1406"/>
              <a:t>sigmoid function</a:t>
            </a:r>
          </a:p>
        </p:txBody>
      </p:sp>
      <p:sp>
        <p:nvSpPr>
          <p:cNvPr id="19" name="https://en.wikipedia.org/wiki/Activation_function">
            <a:extLst>
              <a:ext uri="{FF2B5EF4-FFF2-40B4-BE49-F238E27FC236}">
                <a16:creationId xmlns:a16="http://schemas.microsoft.com/office/drawing/2014/main" id="{3A69DB72-1C22-7D28-7077-E920431E3799}"/>
              </a:ext>
            </a:extLst>
          </p:cNvPr>
          <p:cNvSpPr txBox="1"/>
          <p:nvPr/>
        </p:nvSpPr>
        <p:spPr>
          <a:xfrm>
            <a:off x="648358" y="6513478"/>
            <a:ext cx="4075386" cy="28847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35719" tIns="35719" rIns="35719" bIns="35719" anchor="ctr">
            <a:spAutoFit/>
          </a:bodyPr>
          <a:lstStyle>
            <a:lvl1pPr>
              <a:defRPr sz="2000" u="sng">
                <a:hlinkClick r:id="" action="ppaction://noaction"/>
              </a:defRPr>
            </a:lvl1pPr>
          </a:lstStyle>
          <a:p>
            <a:pPr>
              <a:defRPr u="none"/>
            </a:pPr>
            <a:r>
              <a:rPr sz="1406" dirty="0"/>
              <a:t>https://</a:t>
            </a:r>
            <a:r>
              <a:rPr sz="1406" dirty="0" err="1"/>
              <a:t>en.wikipedia.org</a:t>
            </a:r>
            <a:r>
              <a:rPr sz="1406" dirty="0"/>
              <a:t>/wiki/</a:t>
            </a:r>
            <a:r>
              <a:rPr sz="1406" dirty="0" err="1"/>
              <a:t>Activation_function</a:t>
            </a:r>
            <a:endParaRPr sz="1406" dirty="0"/>
          </a:p>
        </p:txBody>
      </p:sp>
      <p:pic>
        <p:nvPicPr>
          <p:cNvPr id="21" name="Image" descr="Image">
            <a:extLst>
              <a:ext uri="{FF2B5EF4-FFF2-40B4-BE49-F238E27FC236}">
                <a16:creationId xmlns:a16="http://schemas.microsoft.com/office/drawing/2014/main" id="{6F02DC8F-33B7-2CF6-F2AC-385C0ABB5772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838391" y="2230623"/>
            <a:ext cx="1178719" cy="383977"/>
          </a:xfrm>
          <a:prstGeom prst="rect">
            <a:avLst/>
          </a:prstGeom>
          <a:ln w="12700">
            <a:miter lim="400000"/>
          </a:ln>
        </p:spPr>
      </p:pic>
      <p:sp>
        <p:nvSpPr>
          <p:cNvPr id="25" name="TextBox 24">
            <a:extLst>
              <a:ext uri="{FF2B5EF4-FFF2-40B4-BE49-F238E27FC236}">
                <a16:creationId xmlns:a16="http://schemas.microsoft.com/office/drawing/2014/main" id="{A2C1D525-CB35-8587-A42E-F41055D971CD}"/>
              </a:ext>
            </a:extLst>
          </p:cNvPr>
          <p:cNvSpPr txBox="1"/>
          <p:nvPr/>
        </p:nvSpPr>
        <p:spPr>
          <a:xfrm>
            <a:off x="304797" y="4093957"/>
            <a:ext cx="8534404" cy="200580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628650" lvl="1" indent="-285750" defTabSz="685800">
              <a:lnSpc>
                <a:spcPct val="15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/>
            </a:pPr>
            <a:r>
              <a:rPr lang="en-US" sz="1600" dirty="0">
                <a:solidFill>
                  <a:srgbClr val="00356B"/>
                </a:solidFill>
                <a:latin typeface="Helvetica" pitchFamily="2" charset="0"/>
              </a:rPr>
              <a:t>In artificial neural networks, the </a:t>
            </a:r>
            <a:r>
              <a:rPr lang="en-US" sz="1600" b="1" dirty="0">
                <a:solidFill>
                  <a:srgbClr val="00356B"/>
                </a:solidFill>
                <a:latin typeface="Helvetica" pitchFamily="2" charset="0"/>
              </a:rPr>
              <a:t>activation function </a:t>
            </a:r>
            <a:r>
              <a:rPr lang="en-US" sz="1600" dirty="0">
                <a:solidFill>
                  <a:srgbClr val="00356B"/>
                </a:solidFill>
                <a:latin typeface="Helvetica" pitchFamily="2" charset="0"/>
              </a:rPr>
              <a:t>abstracts the rate of action potential firing in a neuron. </a:t>
            </a:r>
          </a:p>
          <a:p>
            <a:pPr marL="628650" lvl="1" indent="-285750" defTabSz="685800">
              <a:lnSpc>
                <a:spcPct val="15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/>
            </a:pPr>
            <a:r>
              <a:rPr lang="en-US" sz="1600" dirty="0">
                <a:solidFill>
                  <a:srgbClr val="00356B"/>
                </a:solidFill>
                <a:latin typeface="Helvetica" pitchFamily="2" charset="0"/>
              </a:rPr>
              <a:t>The simplest activation function is </a:t>
            </a:r>
            <a:r>
              <a:rPr lang="en-US" sz="1600" b="1" dirty="0">
                <a:solidFill>
                  <a:srgbClr val="00356B"/>
                </a:solidFill>
                <a:latin typeface="Helvetica" pitchFamily="2" charset="0"/>
              </a:rPr>
              <a:t>binary</a:t>
            </a:r>
            <a:r>
              <a:rPr lang="en-US" sz="1600" dirty="0">
                <a:solidFill>
                  <a:srgbClr val="00356B"/>
                </a:solidFill>
                <a:latin typeface="Helvetica" pitchFamily="2" charset="0"/>
              </a:rPr>
              <a:t>: the neuron either fires or doesn’t.</a:t>
            </a:r>
          </a:p>
          <a:p>
            <a:pPr marL="628650" lvl="1" indent="-285750" defTabSz="685800">
              <a:lnSpc>
                <a:spcPct val="15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/>
            </a:pPr>
            <a:r>
              <a:rPr lang="en-US" sz="1600" dirty="0">
                <a:solidFill>
                  <a:srgbClr val="00356B"/>
                </a:solidFill>
                <a:latin typeface="Helvetica" pitchFamily="2" charset="0"/>
              </a:rPr>
              <a:t>Modern activation functions, like the </a:t>
            </a:r>
            <a:r>
              <a:rPr lang="en-US" sz="1600" b="1" dirty="0">
                <a:solidFill>
                  <a:srgbClr val="00356B"/>
                </a:solidFill>
                <a:latin typeface="Helvetica" pitchFamily="2" charset="0"/>
              </a:rPr>
              <a:t>sigmoid</a:t>
            </a:r>
            <a:r>
              <a:rPr lang="en-US" sz="1600" dirty="0">
                <a:solidFill>
                  <a:srgbClr val="00356B"/>
                </a:solidFill>
                <a:latin typeface="Helvetica" pitchFamily="2" charset="0"/>
              </a:rPr>
              <a:t>, introduce a region of uncertainty and are </a:t>
            </a:r>
            <a:r>
              <a:rPr lang="en-US" sz="1600" b="1" dirty="0">
                <a:solidFill>
                  <a:srgbClr val="00356B"/>
                </a:solidFill>
                <a:latin typeface="Helvetica" pitchFamily="2" charset="0"/>
              </a:rPr>
              <a:t>differentiable</a:t>
            </a:r>
            <a:r>
              <a:rPr lang="en-US" sz="1600" dirty="0">
                <a:solidFill>
                  <a:srgbClr val="00356B"/>
                </a:solidFill>
                <a:latin typeface="Helvetica" pitchFamily="2" charset="0"/>
              </a:rPr>
              <a:t>, enabling efficient optimization using gradient-based methods. </a:t>
            </a:r>
            <a:endParaRPr lang="en-US" sz="1600" b="1" dirty="0">
              <a:solidFill>
                <a:srgbClr val="00356B"/>
              </a:solidFill>
              <a:latin typeface="Helvetica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18092034"/>
      </p:ext>
    </p:extLst>
  </p:cSld>
  <p:clrMapOvr>
    <a:masterClrMapping/>
  </p:clrMapOvr>
  <p:transition spd="med"/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5" name="Neural Networks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rPr lang="en-US" altLang="zh-CN" dirty="0"/>
              <a:t>2.3 Activation Function</a:t>
            </a:r>
            <a:endParaRPr dirty="0"/>
          </a:p>
        </p:txBody>
      </p:sp>
      <p:sp>
        <p:nvSpPr>
          <p:cNvPr id="27" name="Slide Number">
            <a:extLst>
              <a:ext uri="{FF2B5EF4-FFF2-40B4-BE49-F238E27FC236}">
                <a16:creationId xmlns:a16="http://schemas.microsoft.com/office/drawing/2014/main" id="{2E0309AA-19D3-3D4A-BF32-8EFF4543C33B}"/>
              </a:ext>
            </a:extLst>
          </p:cNvPr>
          <p:cNvSpPr txBox="1">
            <a:spLocks/>
          </p:cNvSpPr>
          <p:nvPr/>
        </p:nvSpPr>
        <p:spPr>
          <a:xfrm>
            <a:off x="6457950" y="6356351"/>
            <a:ext cx="2057400" cy="365125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900" kern="1200">
                <a:solidFill>
                  <a:schemeClr val="tx1">
                    <a:tint val="75000"/>
                  </a:schemeClr>
                </a:solidFill>
                <a:latin typeface="Helvetica" pitchFamily="2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86CB4B4D-7CA3-9044-876B-883B54F8677D}" type="slidenum">
              <a:rPr lang="en-US" smtClean="0"/>
              <a:pPr/>
              <a:t>42</a:t>
            </a:fld>
            <a:endParaRPr lang="en-US"/>
          </a:p>
        </p:txBody>
      </p:sp>
      <p:sp>
        <p:nvSpPr>
          <p:cNvPr id="2" name="Slide Number">
            <a:extLst>
              <a:ext uri="{FF2B5EF4-FFF2-40B4-BE49-F238E27FC236}">
                <a16:creationId xmlns:a16="http://schemas.microsoft.com/office/drawing/2014/main" id="{9650EDEB-43BC-F3B1-B002-617E9FEBCED4}"/>
              </a:ext>
            </a:extLst>
          </p:cNvPr>
          <p:cNvSpPr txBox="1">
            <a:spLocks/>
          </p:cNvSpPr>
          <p:nvPr/>
        </p:nvSpPr>
        <p:spPr>
          <a:xfrm>
            <a:off x="6457950" y="6356351"/>
            <a:ext cx="2057400" cy="365125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900" kern="1200">
                <a:solidFill>
                  <a:schemeClr val="tx1">
                    <a:tint val="75000"/>
                  </a:schemeClr>
                </a:solidFill>
                <a:latin typeface="Helvetica" pitchFamily="2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86CB4B4D-7CA3-9044-876B-883B54F8677D}" type="slidenum">
              <a:rPr lang="en-US" smtClean="0"/>
              <a:pPr/>
              <a:t>42</a:t>
            </a:fld>
            <a:endParaRPr lang="en-US"/>
          </a:p>
        </p:txBody>
      </p:sp>
      <p:pic>
        <p:nvPicPr>
          <p:cNvPr id="4" name="Picture 3" descr="A diagram of a leaky rel and elu&#10;&#10;Description automatically generated">
            <a:extLst>
              <a:ext uri="{FF2B5EF4-FFF2-40B4-BE49-F238E27FC236}">
                <a16:creationId xmlns:a16="http://schemas.microsoft.com/office/drawing/2014/main" id="{AE795A6A-D145-416B-F62E-6A958C943CB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85799" y="1851495"/>
            <a:ext cx="7772400" cy="3471099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6ADCE561-F49F-51E6-C462-84786BA28F45}"/>
              </a:ext>
            </a:extLst>
          </p:cNvPr>
          <p:cNvSpPr txBox="1"/>
          <p:nvPr/>
        </p:nvSpPr>
        <p:spPr>
          <a:xfrm>
            <a:off x="628649" y="6379635"/>
            <a:ext cx="4572000" cy="24622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000" b="0" i="0" dirty="0">
                <a:solidFill>
                  <a:srgbClr val="6B6B6B"/>
                </a:solidFill>
                <a:effectLst/>
                <a:latin typeface="Helvetica" pitchFamily="2" charset="0"/>
              </a:rPr>
              <a:t>Image taken from </a:t>
            </a:r>
            <a:r>
              <a:rPr lang="en-US" sz="1000" b="0" i="0" u="sng" dirty="0">
                <a:effectLst/>
                <a:latin typeface="Helvetica" pitchFamily="2" charset="0"/>
                <a:hlinkClick r:id="rId4"/>
              </a:rPr>
              <a:t>Stanford’s CS231n class</a:t>
            </a:r>
            <a:endParaRPr lang="en-US" sz="1000" dirty="0">
              <a:latin typeface="Helvetica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70911039"/>
      </p:ext>
    </p:extLst>
  </p:cSld>
  <p:clrMapOvr>
    <a:masterClrMapping/>
  </p:clrMapOvr>
  <p:transition spd="med"/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5" name="Neural Networks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rPr lang="en-US" altLang="zh-CN" dirty="0"/>
              <a:t>2.3 Activation Function</a:t>
            </a:r>
            <a:endParaRPr dirty="0"/>
          </a:p>
        </p:txBody>
      </p:sp>
      <p:sp>
        <p:nvSpPr>
          <p:cNvPr id="27" name="Slide Number">
            <a:extLst>
              <a:ext uri="{FF2B5EF4-FFF2-40B4-BE49-F238E27FC236}">
                <a16:creationId xmlns:a16="http://schemas.microsoft.com/office/drawing/2014/main" id="{2E0309AA-19D3-3D4A-BF32-8EFF4543C33B}"/>
              </a:ext>
            </a:extLst>
          </p:cNvPr>
          <p:cNvSpPr txBox="1">
            <a:spLocks/>
          </p:cNvSpPr>
          <p:nvPr/>
        </p:nvSpPr>
        <p:spPr>
          <a:xfrm>
            <a:off x="6457950" y="6356351"/>
            <a:ext cx="2057400" cy="365125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900" kern="1200">
                <a:solidFill>
                  <a:schemeClr val="tx1">
                    <a:tint val="75000"/>
                  </a:schemeClr>
                </a:solidFill>
                <a:latin typeface="Helvetica" pitchFamily="2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86CB4B4D-7CA3-9044-876B-883B54F8677D}" type="slidenum">
              <a:rPr lang="en-US" smtClean="0"/>
              <a:pPr/>
              <a:t>43</a:t>
            </a:fld>
            <a:endParaRPr lang="en-US"/>
          </a:p>
        </p:txBody>
      </p:sp>
      <p:sp>
        <p:nvSpPr>
          <p:cNvPr id="2" name="Slide Number">
            <a:extLst>
              <a:ext uri="{FF2B5EF4-FFF2-40B4-BE49-F238E27FC236}">
                <a16:creationId xmlns:a16="http://schemas.microsoft.com/office/drawing/2014/main" id="{9650EDEB-43BC-F3B1-B002-617E9FEBCED4}"/>
              </a:ext>
            </a:extLst>
          </p:cNvPr>
          <p:cNvSpPr txBox="1">
            <a:spLocks/>
          </p:cNvSpPr>
          <p:nvPr/>
        </p:nvSpPr>
        <p:spPr>
          <a:xfrm>
            <a:off x="6457950" y="6356351"/>
            <a:ext cx="2057400" cy="365125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900" kern="1200">
                <a:solidFill>
                  <a:schemeClr val="tx1">
                    <a:tint val="75000"/>
                  </a:schemeClr>
                </a:solidFill>
                <a:latin typeface="Helvetica" pitchFamily="2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86CB4B4D-7CA3-9044-876B-883B54F8677D}" type="slidenum">
              <a:rPr lang="en-US" smtClean="0"/>
              <a:pPr/>
              <a:t>43</a:t>
            </a:fld>
            <a:endParaRPr lang="en-US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08045511-A45A-457C-C975-0644578B73D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07708" y="2159003"/>
            <a:ext cx="5522294" cy="4197348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136BA378-164D-A5F6-B001-DFF3609348CB}"/>
              </a:ext>
            </a:extLst>
          </p:cNvPr>
          <p:cNvSpPr txBox="1"/>
          <p:nvPr/>
        </p:nvSpPr>
        <p:spPr>
          <a:xfrm>
            <a:off x="628649" y="1640202"/>
            <a:ext cx="4572000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zh-CN" sz="1600" dirty="0">
                <a:solidFill>
                  <a:srgbClr val="00356B"/>
                </a:solidFill>
                <a:latin typeface="Helvetica" pitchFamily="2" charset="0"/>
              </a:rPr>
              <a:t>Example:</a:t>
            </a:r>
            <a:r>
              <a:rPr lang="zh-CN" altLang="en-US" sz="1600" dirty="0">
                <a:solidFill>
                  <a:srgbClr val="00356B"/>
                </a:solidFill>
                <a:latin typeface="Helvetica" pitchFamily="2" charset="0"/>
              </a:rPr>
              <a:t> </a:t>
            </a:r>
            <a:r>
              <a:rPr lang="en-US" altLang="zh-CN" sz="1600" dirty="0">
                <a:solidFill>
                  <a:srgbClr val="00356B"/>
                </a:solidFill>
                <a:latin typeface="Helvetica" pitchFamily="2" charset="0"/>
              </a:rPr>
              <a:t>Derivative of the Sigmoid Activation</a:t>
            </a:r>
            <a:endParaRPr lang="en-US" sz="1600" dirty="0">
              <a:solidFill>
                <a:srgbClr val="00356B"/>
              </a:solidFill>
              <a:latin typeface="Helvetica" pitchFamily="2" charset="0"/>
            </a:endParaRP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CCA4ED3D-6889-69E6-27FF-B71196644D6D}"/>
              </a:ext>
            </a:extLst>
          </p:cNvPr>
          <p:cNvSpPr/>
          <p:nvPr/>
        </p:nvSpPr>
        <p:spPr>
          <a:xfrm>
            <a:off x="3860800" y="5870222"/>
            <a:ext cx="1339849" cy="383822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14370332"/>
      </p:ext>
    </p:extLst>
  </p:cSld>
  <p:clrMapOvr>
    <a:masterClrMapping/>
  </p:clrMapOvr>
  <p:transition spd="med"/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5" name="Neural Networks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rPr lang="en-US" altLang="zh-CN" dirty="0"/>
              <a:t>2.3 Activation Function</a:t>
            </a:r>
            <a:endParaRPr dirty="0"/>
          </a:p>
        </p:txBody>
      </p:sp>
      <p:sp>
        <p:nvSpPr>
          <p:cNvPr id="27" name="Slide Number">
            <a:extLst>
              <a:ext uri="{FF2B5EF4-FFF2-40B4-BE49-F238E27FC236}">
                <a16:creationId xmlns:a16="http://schemas.microsoft.com/office/drawing/2014/main" id="{2E0309AA-19D3-3D4A-BF32-8EFF4543C33B}"/>
              </a:ext>
            </a:extLst>
          </p:cNvPr>
          <p:cNvSpPr txBox="1">
            <a:spLocks/>
          </p:cNvSpPr>
          <p:nvPr/>
        </p:nvSpPr>
        <p:spPr>
          <a:xfrm>
            <a:off x="6457950" y="6356351"/>
            <a:ext cx="2057400" cy="365125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900" kern="1200">
                <a:solidFill>
                  <a:schemeClr val="tx1">
                    <a:tint val="75000"/>
                  </a:schemeClr>
                </a:solidFill>
                <a:latin typeface="Helvetica" pitchFamily="2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86CB4B4D-7CA3-9044-876B-883B54F8677D}" type="slidenum">
              <a:rPr lang="en-US" smtClean="0"/>
              <a:pPr/>
              <a:t>44</a:t>
            </a:fld>
            <a:endParaRPr lang="en-US"/>
          </a:p>
        </p:txBody>
      </p:sp>
      <p:sp>
        <p:nvSpPr>
          <p:cNvPr id="2" name="Slide Number">
            <a:extLst>
              <a:ext uri="{FF2B5EF4-FFF2-40B4-BE49-F238E27FC236}">
                <a16:creationId xmlns:a16="http://schemas.microsoft.com/office/drawing/2014/main" id="{9650EDEB-43BC-F3B1-B002-617E9FEBCED4}"/>
              </a:ext>
            </a:extLst>
          </p:cNvPr>
          <p:cNvSpPr txBox="1">
            <a:spLocks/>
          </p:cNvSpPr>
          <p:nvPr/>
        </p:nvSpPr>
        <p:spPr>
          <a:xfrm>
            <a:off x="6457950" y="6356351"/>
            <a:ext cx="2057400" cy="365125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900" kern="1200">
                <a:solidFill>
                  <a:schemeClr val="tx1">
                    <a:tint val="75000"/>
                  </a:schemeClr>
                </a:solidFill>
                <a:latin typeface="Helvetica" pitchFamily="2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86CB4B4D-7CA3-9044-876B-883B54F8677D}" type="slidenum">
              <a:rPr lang="en-US" smtClean="0"/>
              <a:pPr/>
              <a:t>44</a:t>
            </a:fld>
            <a:endParaRPr lang="en-US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136BA378-164D-A5F6-B001-DFF3609348CB}"/>
              </a:ext>
            </a:extLst>
          </p:cNvPr>
          <p:cNvSpPr txBox="1"/>
          <p:nvPr/>
        </p:nvSpPr>
        <p:spPr>
          <a:xfrm>
            <a:off x="628649" y="1640202"/>
            <a:ext cx="6315240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zh-CN" sz="1600" dirty="0">
                <a:solidFill>
                  <a:srgbClr val="00356B"/>
                </a:solidFill>
                <a:latin typeface="Helvetica" pitchFamily="2" charset="0"/>
              </a:rPr>
              <a:t>Example: Backpropagation with (Sigmoid)</a:t>
            </a:r>
            <a:r>
              <a:rPr lang="zh-CN" altLang="en-US" sz="1600" dirty="0">
                <a:solidFill>
                  <a:srgbClr val="00356B"/>
                </a:solidFill>
                <a:latin typeface="Helvetica" pitchFamily="2" charset="0"/>
              </a:rPr>
              <a:t> </a:t>
            </a:r>
            <a:r>
              <a:rPr lang="en-US" altLang="zh-CN" sz="1600" dirty="0">
                <a:solidFill>
                  <a:srgbClr val="00356B"/>
                </a:solidFill>
                <a:latin typeface="Helvetica" pitchFamily="2" charset="0"/>
              </a:rPr>
              <a:t>Nonlinear Activation</a:t>
            </a:r>
            <a:endParaRPr lang="en-US" sz="1600" dirty="0">
              <a:solidFill>
                <a:srgbClr val="00356B"/>
              </a:solidFill>
              <a:latin typeface="Helvetica" pitchFamily="2" charset="0"/>
            </a:endParaRPr>
          </a:p>
        </p:txBody>
      </p:sp>
      <p:pic>
        <p:nvPicPr>
          <p:cNvPr id="4" name="Picture 3" descr="A math equations on a white background&#10;&#10;Description automatically generated">
            <a:extLst>
              <a:ext uri="{FF2B5EF4-FFF2-40B4-BE49-F238E27FC236}">
                <a16:creationId xmlns:a16="http://schemas.microsoft.com/office/drawing/2014/main" id="{41E3D340-15CB-E711-7DAD-04B9E79175D8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t="6421"/>
          <a:stretch/>
        </p:blipFill>
        <p:spPr>
          <a:xfrm>
            <a:off x="628649" y="2494843"/>
            <a:ext cx="5284425" cy="3861507"/>
          </a:xfrm>
          <a:prstGeom prst="rect">
            <a:avLst/>
          </a:prstGeom>
        </p:spPr>
      </p:pic>
      <p:sp>
        <p:nvSpPr>
          <p:cNvPr id="3" name="Rectangle 2">
            <a:extLst>
              <a:ext uri="{FF2B5EF4-FFF2-40B4-BE49-F238E27FC236}">
                <a16:creationId xmlns:a16="http://schemas.microsoft.com/office/drawing/2014/main" id="{5B9D703B-1814-3DE4-D924-D206873F514C}"/>
              </a:ext>
            </a:extLst>
          </p:cNvPr>
          <p:cNvSpPr/>
          <p:nvPr/>
        </p:nvSpPr>
        <p:spPr>
          <a:xfrm>
            <a:off x="3285067" y="4662311"/>
            <a:ext cx="485422" cy="361245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E59F5F92-9C83-8EBF-3FBC-2331C6A7BCDB}"/>
              </a:ext>
            </a:extLst>
          </p:cNvPr>
          <p:cNvSpPr/>
          <p:nvPr/>
        </p:nvSpPr>
        <p:spPr>
          <a:xfrm>
            <a:off x="4571998" y="4662311"/>
            <a:ext cx="1341075" cy="361245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12087319"/>
      </p:ext>
    </p:extLst>
  </p:cSld>
  <p:clrMapOvr>
    <a:masterClrMapping/>
  </p:clrMapOvr>
  <p:transition spd="med"/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Slide Number">
            <a:extLst>
              <a:ext uri="{FF2B5EF4-FFF2-40B4-BE49-F238E27FC236}">
                <a16:creationId xmlns:a16="http://schemas.microsoft.com/office/drawing/2014/main" id="{2E0309AA-19D3-3D4A-BF32-8EFF4543C33B}"/>
              </a:ext>
            </a:extLst>
          </p:cNvPr>
          <p:cNvSpPr txBox="1">
            <a:spLocks/>
          </p:cNvSpPr>
          <p:nvPr/>
        </p:nvSpPr>
        <p:spPr>
          <a:xfrm>
            <a:off x="6457950" y="6356351"/>
            <a:ext cx="2057400" cy="365125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900" kern="1200">
                <a:solidFill>
                  <a:schemeClr val="tx1">
                    <a:tint val="75000"/>
                  </a:schemeClr>
                </a:solidFill>
                <a:latin typeface="Helvetica" pitchFamily="2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86CB4B4D-7CA3-9044-876B-883B54F8677D}" type="slidenum">
              <a:rPr lang="en-US" smtClean="0"/>
              <a:pPr/>
              <a:t>45</a:t>
            </a:fld>
            <a:endParaRPr lang="en-US"/>
          </a:p>
        </p:txBody>
      </p:sp>
      <p:sp>
        <p:nvSpPr>
          <p:cNvPr id="2" name="Slide Number">
            <a:extLst>
              <a:ext uri="{FF2B5EF4-FFF2-40B4-BE49-F238E27FC236}">
                <a16:creationId xmlns:a16="http://schemas.microsoft.com/office/drawing/2014/main" id="{9650EDEB-43BC-F3B1-B002-617E9FEBCED4}"/>
              </a:ext>
            </a:extLst>
          </p:cNvPr>
          <p:cNvSpPr txBox="1">
            <a:spLocks/>
          </p:cNvSpPr>
          <p:nvPr/>
        </p:nvSpPr>
        <p:spPr>
          <a:xfrm>
            <a:off x="6457950" y="6356351"/>
            <a:ext cx="2057400" cy="365125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900" kern="1200">
                <a:solidFill>
                  <a:schemeClr val="tx1">
                    <a:tint val="75000"/>
                  </a:schemeClr>
                </a:solidFill>
                <a:latin typeface="Helvetica" pitchFamily="2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86CB4B4D-7CA3-9044-876B-883B54F8677D}" type="slidenum">
              <a:rPr lang="en-US" smtClean="0"/>
              <a:pPr/>
              <a:t>45</a:t>
            </a:fld>
            <a:endParaRPr lang="en-US"/>
          </a:p>
        </p:txBody>
      </p:sp>
      <p:pic>
        <p:nvPicPr>
          <p:cNvPr id="24578" name="Picture 2" descr="Goldilocks of learning rates">
            <a:extLst>
              <a:ext uri="{FF2B5EF4-FFF2-40B4-BE49-F238E27FC236}">
                <a16:creationId xmlns:a16="http://schemas.microsoft.com/office/drawing/2014/main" id="{4F81A97E-9668-F662-9C80-BB4A8F50E80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2547584"/>
            <a:ext cx="9144000" cy="35464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Several Key Concepts in Deep Learning">
            <a:extLst>
              <a:ext uri="{FF2B5EF4-FFF2-40B4-BE49-F238E27FC236}">
                <a16:creationId xmlns:a16="http://schemas.microsoft.com/office/drawing/2014/main" id="{07A4E56D-4090-F360-F909-6A4C71F2BCBD}"/>
              </a:ext>
            </a:extLst>
          </p:cNvPr>
          <p:cNvSpPr txBox="1">
            <a:spLocks/>
          </p:cNvSpPr>
          <p:nvPr/>
        </p:nvSpPr>
        <p:spPr>
          <a:xfrm>
            <a:off x="453154" y="630870"/>
            <a:ext cx="8439993" cy="1009332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490727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719" kern="1200">
                <a:solidFill>
                  <a:srgbClr val="00356B"/>
                </a:solidFill>
                <a:latin typeface="Helvetica" pitchFamily="2" charset="0"/>
                <a:ea typeface="+mj-ea"/>
                <a:cs typeface="+mj-cs"/>
              </a:defRPr>
            </a:lvl1pPr>
          </a:lstStyle>
          <a:p>
            <a:r>
              <a:rPr lang="en-US" sz="2400"/>
              <a:t>2.4 Several Key Concepts in Deep Learning</a:t>
            </a:r>
            <a:endParaRPr lang="en-US" sz="2400" dirty="0"/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2A5433E1-960B-E72B-5A82-627A3FAA7E21}"/>
              </a:ext>
            </a:extLst>
          </p:cNvPr>
          <p:cNvSpPr txBox="1"/>
          <p:nvPr/>
        </p:nvSpPr>
        <p:spPr>
          <a:xfrm>
            <a:off x="453154" y="1455536"/>
            <a:ext cx="45720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zh-CN" b="1" dirty="0"/>
              <a:t>Learning</a:t>
            </a:r>
            <a:r>
              <a:rPr lang="zh-CN" altLang="en-US" b="1" dirty="0"/>
              <a:t> </a:t>
            </a:r>
            <a:r>
              <a:rPr lang="en-US" altLang="zh-CN" b="1" dirty="0"/>
              <a:t>rate</a:t>
            </a:r>
            <a:endParaRPr lang="en-US" b="1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Neural Networks">
                <a:extLst>
                  <a:ext uri="{FF2B5EF4-FFF2-40B4-BE49-F238E27FC236}">
                    <a16:creationId xmlns:a16="http://schemas.microsoft.com/office/drawing/2014/main" id="{C77BF703-3515-DC46-38D7-A1880CF60864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2042574" y="1154409"/>
                <a:ext cx="2438665" cy="1269035"/>
              </a:xfrm>
              <a:prstGeom prst="rect">
                <a:avLst/>
              </a:prstGeom>
            </p:spPr>
            <p:txBody>
              <a:bodyPr vert="horz" lIns="91440" tIns="45720" rIns="91440" bIns="45720" rtlCol="0" anchor="ctr">
                <a:normAutofit fontScale="77500" lnSpcReduction="20000"/>
              </a:bodyPr>
              <a:lstStyle>
                <a:lvl1pPr algn="l" defTabSz="685800" rtl="0" eaLnBrk="1" latinLnBrk="0" hangingPunct="1">
                  <a:lnSpc>
                    <a:spcPct val="90000"/>
                  </a:lnSpc>
                  <a:spcBef>
                    <a:spcPct val="0"/>
                  </a:spcBef>
                  <a:buNone/>
                  <a:defRPr sz="3300" kern="1200">
                    <a:solidFill>
                      <a:srgbClr val="00356B"/>
                    </a:solidFill>
                    <a:latin typeface="Helvetica" pitchFamily="2" charset="0"/>
                    <a:ea typeface="+mj-ea"/>
                    <a:cs typeface="+mj-cs"/>
                  </a:defRPr>
                </a:lvl1pPr>
              </a:lstStyle>
              <a:p>
                <a:pPr>
                  <a:lnSpc>
                    <a:spcPct val="150000"/>
                  </a:lnSpc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sz="240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40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𝜔</m:t>
                          </m:r>
                        </m:e>
                        <m:sub>
                          <m:r>
                            <a:rPr lang="en-US" altLang="zh-CN" sz="2400" b="0" i="1" smtClean="0">
                              <a:latin typeface="Cambria Math" panose="02040503050406030204" pitchFamily="18" charset="0"/>
                            </a:rPr>
                            <m:t>𝑖</m:t>
                          </m:r>
                        </m:sub>
                      </m:sSub>
                      <m:r>
                        <a:rPr lang="en-US" altLang="zh-CN" sz="2400" b="0" i="1" smtClean="0">
                          <a:latin typeface="Cambria Math" panose="02040503050406030204" pitchFamily="18" charset="0"/>
                        </a:rPr>
                        <m:t>=</m:t>
                      </m:r>
                      <m:sSub>
                        <m:sSubPr>
                          <m:ctrlPr>
                            <a:rPr lang="en-US" sz="2400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𝜔</m:t>
                          </m:r>
                        </m:e>
                        <m:sub>
                          <m:r>
                            <a:rPr lang="en-US" altLang="zh-CN" sz="2400" i="1">
                              <a:latin typeface="Cambria Math" panose="02040503050406030204" pitchFamily="18" charset="0"/>
                            </a:rPr>
                            <m:t>𝑖</m:t>
                          </m:r>
                        </m:sub>
                      </m:sSub>
                      <m:r>
                        <a:rPr lang="en-US" altLang="zh-CN" sz="2400" b="0" i="0" smtClean="0">
                          <a:latin typeface="Cambria Math" panose="02040503050406030204" pitchFamily="18" charset="0"/>
                        </a:rPr>
                        <m:t>−</m:t>
                      </m:r>
                      <m:r>
                        <m:rPr>
                          <m:sty m:val="p"/>
                        </m:rPr>
                        <a:rPr lang="el-GR" altLang="zh-CN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η</m:t>
                      </m:r>
                      <m:r>
                        <a:rPr lang="en-US" altLang="zh-CN" sz="2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(</m:t>
                      </m:r>
                      <m:f>
                        <m:fPr>
                          <m:ctrlPr>
                            <a:rPr lang="en-US" altLang="zh-CN" sz="2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altLang="zh-CN" sz="2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𝜕</m:t>
                          </m:r>
                          <m:r>
                            <a:rPr lang="en-US" altLang="zh-CN" sz="2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𝐸𝑟𝑟𝑜𝑟</m:t>
                          </m:r>
                        </m:num>
                        <m:den>
                          <m:r>
                            <a:rPr lang="en-US" altLang="zh-CN" sz="2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𝜕</m:t>
                          </m:r>
                          <m:sSub>
                            <m:sSubPr>
                              <m:ctrlPr>
                                <a:rPr lang="en-US" sz="2400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24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𝜔</m:t>
                              </m:r>
                            </m:e>
                            <m:sub>
                              <m:r>
                                <a:rPr lang="en-US" altLang="zh-CN" sz="2400" i="1">
                                  <a:latin typeface="Cambria Math" panose="02040503050406030204" pitchFamily="18" charset="0"/>
                                </a:rPr>
                                <m:t>𝑖</m:t>
                              </m:r>
                            </m:sub>
                          </m:sSub>
                        </m:den>
                      </m:f>
                      <m:r>
                        <a:rPr lang="en-US" altLang="zh-CN" sz="2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)</m:t>
                      </m:r>
                    </m:oMath>
                  </m:oMathPara>
                </a14:m>
                <a:endParaRPr lang="en-US" sz="2400" dirty="0"/>
              </a:p>
            </p:txBody>
          </p:sp>
        </mc:Choice>
        <mc:Fallback xmlns="">
          <p:sp>
            <p:nvSpPr>
              <p:cNvPr id="3" name="Neural Networks">
                <a:extLst>
                  <a:ext uri="{FF2B5EF4-FFF2-40B4-BE49-F238E27FC236}">
                    <a16:creationId xmlns:a16="http://schemas.microsoft.com/office/drawing/2014/main" id="{C77BF703-3515-DC46-38D7-A1880CF6086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042574" y="1154409"/>
                <a:ext cx="2438665" cy="1269035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090645087"/>
      </p:ext>
    </p:extLst>
  </p:cSld>
  <p:clrMapOvr>
    <a:masterClrMapping/>
  </p:clrMapOvr>
  <p:transition spd="med"/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1" name="Several Key Concepts in Deep Learning"/>
          <p:cNvSpPr txBox="1">
            <a:spLocks noGrp="1"/>
          </p:cNvSpPr>
          <p:nvPr>
            <p:ph type="title"/>
          </p:nvPr>
        </p:nvSpPr>
        <p:spPr>
          <a:xfrm>
            <a:off x="453154" y="630870"/>
            <a:ext cx="8439993" cy="1009332"/>
          </a:xfrm>
          <a:prstGeom prst="rect">
            <a:avLst/>
          </a:prstGeom>
        </p:spPr>
        <p:txBody>
          <a:bodyPr>
            <a:noAutofit/>
          </a:bodyPr>
          <a:lstStyle>
            <a:lvl1pPr defTabSz="490727">
              <a:defRPr sz="6719"/>
            </a:lvl1pPr>
          </a:lstStyle>
          <a:p>
            <a:r>
              <a:rPr lang="en-US" sz="2400" dirty="0"/>
              <a:t>2.4 </a:t>
            </a:r>
            <a:r>
              <a:rPr sz="2400" dirty="0"/>
              <a:t>Several Key Concepts in Deep Learning</a:t>
            </a:r>
          </a:p>
        </p:txBody>
      </p:sp>
      <p:sp>
        <p:nvSpPr>
          <p:cNvPr id="312" name="Back-propagation: a method to optimize weight. It calculates the gradient of a loss function and updates the weights that minimize the loss function.…"/>
          <p:cNvSpPr txBox="1">
            <a:spLocks noGrp="1"/>
          </p:cNvSpPr>
          <p:nvPr>
            <p:ph type="body" idx="1"/>
          </p:nvPr>
        </p:nvSpPr>
        <p:spPr>
          <a:xfrm>
            <a:off x="3174274" y="1640202"/>
            <a:ext cx="5635004" cy="5081274"/>
          </a:xfrm>
          <a:prstGeom prst="rect">
            <a:avLst/>
          </a:prstGeom>
        </p:spPr>
        <p:txBody>
          <a:bodyPr>
            <a:noAutofit/>
          </a:bodyPr>
          <a:lstStyle/>
          <a:p>
            <a:pPr defTabSz="361460">
              <a:spcBef>
                <a:spcPts val="2531"/>
              </a:spcBef>
              <a:defRPr sz="3168"/>
            </a:pPr>
            <a:r>
              <a:rPr lang="en-US" sz="1600" dirty="0">
                <a:latin typeface="Helvetica"/>
                <a:ea typeface="Helvetica"/>
                <a:cs typeface="Helvetica"/>
                <a:sym typeface="Helvetica"/>
              </a:rPr>
              <a:t>Dropout is a regularization technique designed to reduce </a:t>
            </a:r>
            <a:r>
              <a:rPr lang="en-US" sz="1600" b="1" dirty="0">
                <a:latin typeface="Helvetica"/>
                <a:ea typeface="Helvetica"/>
                <a:cs typeface="Helvetica"/>
                <a:sym typeface="Helvetica"/>
              </a:rPr>
              <a:t>overfitting</a:t>
            </a:r>
            <a:r>
              <a:rPr lang="en-US" sz="1600" dirty="0">
                <a:latin typeface="Helvetica"/>
                <a:ea typeface="Helvetica"/>
                <a:cs typeface="Helvetica"/>
                <a:sym typeface="Helvetica"/>
              </a:rPr>
              <a:t> in neural networks. </a:t>
            </a:r>
          </a:p>
          <a:p>
            <a:pPr defTabSz="361460">
              <a:spcBef>
                <a:spcPts val="2531"/>
              </a:spcBef>
              <a:defRPr sz="3168"/>
            </a:pPr>
            <a:r>
              <a:rPr lang="en-US" sz="1600" dirty="0">
                <a:latin typeface="Helvetica"/>
                <a:ea typeface="Helvetica"/>
                <a:cs typeface="Helvetica"/>
                <a:sym typeface="Helvetica"/>
              </a:rPr>
              <a:t>The basic idea is to randomly "drop" (i.e., set to zero) a fraction of the neurons during each training iteration. </a:t>
            </a:r>
          </a:p>
          <a:p>
            <a:pPr defTabSz="361460">
              <a:spcBef>
                <a:spcPts val="2531"/>
              </a:spcBef>
              <a:defRPr sz="3168"/>
            </a:pPr>
            <a:r>
              <a:rPr lang="en-US" sz="1600" dirty="0">
                <a:latin typeface="Helvetica"/>
                <a:ea typeface="Helvetica"/>
                <a:cs typeface="Helvetica"/>
                <a:sym typeface="Helvetica"/>
              </a:rPr>
              <a:t>This means that for each mini-batch, a different subset of neurons is inactive, forcing the network to learn more robust features that are not overly reliant on any single neuron.</a:t>
            </a:r>
          </a:p>
          <a:p>
            <a:pPr defTabSz="361460">
              <a:spcBef>
                <a:spcPts val="2531"/>
              </a:spcBef>
              <a:defRPr sz="3168"/>
            </a:pPr>
            <a:endParaRPr lang="en-US" sz="1600" dirty="0">
              <a:latin typeface="Helvetica"/>
              <a:ea typeface="Helvetica"/>
              <a:cs typeface="Helvetica"/>
              <a:sym typeface="Helvetica"/>
            </a:endParaRPr>
          </a:p>
          <a:p>
            <a:r>
              <a:rPr lang="en-US" sz="1600" dirty="0"/>
              <a:t>A convolutional layer is a core component of </a:t>
            </a:r>
            <a:r>
              <a:rPr lang="en-US" sz="1600" b="1" dirty="0"/>
              <a:t>convolutional neural networks </a:t>
            </a:r>
            <a:r>
              <a:rPr lang="en-US" sz="1600" dirty="0"/>
              <a:t>(CNNs) designed to automatically learn and extract features from input data—most commonly images. </a:t>
            </a:r>
          </a:p>
          <a:p>
            <a:r>
              <a:rPr lang="en-US" sz="1600" dirty="0"/>
              <a:t>Focuses on a small region of the input (called the </a:t>
            </a:r>
            <a:r>
              <a:rPr lang="en-US" sz="1600" b="1" dirty="0"/>
              <a:t>receptive field</a:t>
            </a:r>
            <a:r>
              <a:rPr lang="en-US" sz="1600" dirty="0"/>
              <a:t>). </a:t>
            </a:r>
          </a:p>
          <a:p>
            <a:pPr defTabSz="361460">
              <a:spcBef>
                <a:spcPts val="2531"/>
              </a:spcBef>
              <a:defRPr sz="3168"/>
            </a:pPr>
            <a:endParaRPr lang="en-US" sz="1600" dirty="0">
              <a:latin typeface="Helvetica"/>
              <a:ea typeface="Helvetica"/>
              <a:cs typeface="Helvetica"/>
              <a:sym typeface="Helvetica"/>
            </a:endParaRPr>
          </a:p>
        </p:txBody>
      </p:sp>
      <p:sp>
        <p:nvSpPr>
          <p:cNvPr id="314" name="Slide Number"/>
          <p:cNvSpPr txBox="1">
            <a:spLocks noGrp="1"/>
          </p:cNvSpPr>
          <p:nvPr>
            <p:ph type="sldNum" sz="quarter" idx="4294967295"/>
          </p:nvPr>
        </p:nvSpPr>
        <p:spPr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/>
          <a:lstStyle/>
          <a:p>
            <a:fld id="{86CB4B4D-7CA3-9044-876B-883B54F8677D}" type="slidenum">
              <a:rPr/>
              <a:t>46</a:t>
            </a:fld>
            <a:endParaRPr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786FA19B-11F3-F243-B283-BB6B92A11D2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4722" y="2384636"/>
            <a:ext cx="2714415" cy="1581442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8B675EB1-51DE-14D8-232A-5F8A978489FF}"/>
              </a:ext>
            </a:extLst>
          </p:cNvPr>
          <p:cNvSpPr txBox="1"/>
          <p:nvPr/>
        </p:nvSpPr>
        <p:spPr>
          <a:xfrm>
            <a:off x="453154" y="1455536"/>
            <a:ext cx="45720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zh-CN" b="1" dirty="0"/>
              <a:t>Dropout</a:t>
            </a:r>
            <a:endParaRPr lang="en-US" b="1" dirty="0"/>
          </a:p>
        </p:txBody>
      </p:sp>
      <p:pic>
        <p:nvPicPr>
          <p:cNvPr id="2" name="Picture 1" descr="A close up of a logo&#13;&#10;&#13;&#10;Description automatically generated">
            <a:extLst>
              <a:ext uri="{FF2B5EF4-FFF2-40B4-BE49-F238E27FC236}">
                <a16:creationId xmlns:a16="http://schemas.microsoft.com/office/drawing/2014/main" id="{79596A73-C2BB-C64F-DABD-37378A99547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63229" y="4382812"/>
            <a:ext cx="2057400" cy="2338664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FF539093-7B87-88ED-BFFF-3BF685D58657}"/>
              </a:ext>
            </a:extLst>
          </p:cNvPr>
          <p:cNvSpPr txBox="1"/>
          <p:nvPr/>
        </p:nvSpPr>
        <p:spPr>
          <a:xfrm>
            <a:off x="453154" y="4088506"/>
            <a:ext cx="45720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zh-CN" b="1" dirty="0"/>
              <a:t>CNN</a:t>
            </a:r>
            <a:r>
              <a:rPr lang="zh-CN" altLang="en-US" b="1" dirty="0"/>
              <a:t> </a:t>
            </a:r>
            <a:r>
              <a:rPr lang="en-US" altLang="zh-CN" b="1" dirty="0"/>
              <a:t>(RNN,</a:t>
            </a:r>
            <a:r>
              <a:rPr lang="zh-CN" altLang="en-US" b="1" dirty="0"/>
              <a:t> </a:t>
            </a:r>
            <a:r>
              <a:rPr lang="en-US" altLang="zh-CN" b="1" dirty="0"/>
              <a:t>GNN,</a:t>
            </a:r>
            <a:r>
              <a:rPr lang="zh-CN" altLang="en-US" b="1" dirty="0"/>
              <a:t> </a:t>
            </a:r>
            <a:r>
              <a:rPr lang="en-US" altLang="zh-CN" b="1" dirty="0"/>
              <a:t>…)</a:t>
            </a:r>
            <a:endParaRPr lang="en-US" b="1" dirty="0"/>
          </a:p>
        </p:txBody>
      </p:sp>
    </p:spTree>
    <p:extLst>
      <p:ext uri="{BB962C8B-B14F-4D97-AF65-F5344CB8AC3E}">
        <p14:creationId xmlns:p14="http://schemas.microsoft.com/office/powerpoint/2010/main" val="1096216090"/>
      </p:ext>
    </p:extLst>
  </p:cSld>
  <p:clrMapOvr>
    <a:masterClrMapping/>
  </p:clrMapOvr>
  <p:transition spd="med"/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9" name="What’s Deep Learning?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>
            <a:normAutofit/>
          </a:bodyPr>
          <a:lstStyle/>
          <a:p>
            <a:r>
              <a:rPr lang="en-US" altLang="zh-CN" sz="3200" dirty="0"/>
              <a:t>2.5</a:t>
            </a:r>
            <a:r>
              <a:rPr lang="zh-CN" altLang="en-US" sz="3200" dirty="0"/>
              <a:t> </a:t>
            </a:r>
            <a:r>
              <a:rPr sz="3200" dirty="0"/>
              <a:t>What’s Deep Learning?</a:t>
            </a:r>
          </a:p>
        </p:txBody>
      </p:sp>
      <p:sp>
        <p:nvSpPr>
          <p:cNvPr id="290" name="Basically a rebranding of neural networks…"/>
          <p:cNvSpPr txBox="1">
            <a:spLocks noGrp="1"/>
          </p:cNvSpPr>
          <p:nvPr>
            <p:ph type="body" idx="1"/>
          </p:nvPr>
        </p:nvSpPr>
        <p:spPr>
          <a:xfrm>
            <a:off x="669727" y="1830586"/>
            <a:ext cx="7804547" cy="4076368"/>
          </a:xfrm>
          <a:prstGeom prst="rect">
            <a:avLst/>
          </a:prstGeom>
        </p:spPr>
        <p:txBody>
          <a:bodyPr>
            <a:normAutofit fontScale="92500" lnSpcReduction="10000"/>
          </a:bodyPr>
          <a:lstStyle/>
          <a:p>
            <a:pPr marL="218770" indent="-218770" defTabSz="287526">
              <a:spcBef>
                <a:spcPts val="2039"/>
              </a:spcBef>
              <a:defRPr sz="2520"/>
            </a:pPr>
            <a:r>
              <a:rPr lang="en-US" sz="2400" dirty="0"/>
              <a:t>TL;DR: </a:t>
            </a:r>
            <a:r>
              <a:rPr sz="2400" dirty="0"/>
              <a:t>Basically a rebranding of neural networks</a:t>
            </a:r>
          </a:p>
          <a:p>
            <a:pPr marL="218770" indent="-218770" defTabSz="287526">
              <a:spcBef>
                <a:spcPts val="2039"/>
              </a:spcBef>
              <a:defRPr sz="2520"/>
            </a:pPr>
            <a:r>
              <a:rPr sz="2400" dirty="0"/>
              <a:t>Networks with m</a:t>
            </a:r>
            <a:r>
              <a:rPr lang="en-US" sz="2400" dirty="0"/>
              <a:t>ulti</a:t>
            </a:r>
            <a:r>
              <a:rPr sz="2400" dirty="0"/>
              <a:t>-layer structure - two or more hidden layers - are called deep neural networks</a:t>
            </a:r>
          </a:p>
          <a:p>
            <a:pPr marL="218770" indent="-218770" defTabSz="287526">
              <a:spcBef>
                <a:spcPts val="2039"/>
              </a:spcBef>
              <a:defRPr sz="2520"/>
            </a:pPr>
            <a:r>
              <a:rPr sz="2400" dirty="0"/>
              <a:t>Use learning algorithms so that the network can automatically learn the weights and biases</a:t>
            </a:r>
          </a:p>
          <a:p>
            <a:pPr marL="218770" indent="-218770" defTabSz="287526">
              <a:spcBef>
                <a:spcPts val="2039"/>
              </a:spcBef>
              <a:defRPr sz="2520"/>
            </a:pPr>
            <a:r>
              <a:rPr sz="2400" dirty="0"/>
              <a:t>Stochastic gradient descent (SGD) and back-propagation to train deep networks (since 80s and 90s)</a:t>
            </a:r>
          </a:p>
          <a:p>
            <a:pPr marL="218770" indent="-218770" defTabSz="287526">
              <a:spcBef>
                <a:spcPts val="2039"/>
              </a:spcBef>
              <a:defRPr sz="2520"/>
            </a:pPr>
            <a:r>
              <a:rPr sz="2400" dirty="0"/>
              <a:t>People now routinely train networks with </a:t>
            </a:r>
            <a:r>
              <a:rPr lang="en-US" sz="2400" dirty="0"/>
              <a:t>&gt;</a:t>
            </a:r>
            <a:r>
              <a:rPr sz="2400" dirty="0"/>
              <a:t>10 hidden layers</a:t>
            </a:r>
          </a:p>
          <a:p>
            <a:pPr marL="218770" indent="-218770" defTabSz="287526">
              <a:spcBef>
                <a:spcPts val="2039"/>
              </a:spcBef>
              <a:defRPr sz="2520"/>
            </a:pPr>
            <a:r>
              <a:rPr sz="2400" dirty="0"/>
              <a:t>Perform far better on many problems than shallow neural networks, i.e., networks with just a single hidden layer</a:t>
            </a:r>
          </a:p>
        </p:txBody>
      </p:sp>
      <p:sp>
        <p:nvSpPr>
          <p:cNvPr id="293" name="Slide Number"/>
          <p:cNvSpPr txBox="1">
            <a:spLocks noGrp="1"/>
          </p:cNvSpPr>
          <p:nvPr>
            <p:ph type="sldNum" sz="quarter" idx="4294967295"/>
          </p:nvPr>
        </p:nvSpPr>
        <p:spPr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/>
          <a:lstStyle/>
          <a:p>
            <a:fld id="{86CB4B4D-7CA3-9044-876B-883B54F8677D}" type="slidenum">
              <a:rPr/>
              <a:t>47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203807617"/>
      </p:ext>
    </p:extLst>
  </p:cSld>
  <p:clrMapOvr>
    <a:masterClrMapping/>
  </p:clrMapOvr>
  <p:transition spd="med"/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9" name="Caveats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rPr dirty="0"/>
              <a:t>Caveats</a:t>
            </a:r>
          </a:p>
        </p:txBody>
      </p:sp>
      <p:sp>
        <p:nvSpPr>
          <p:cNvPr id="350" name="Requires lots of training data…"/>
          <p:cNvSpPr txBox="1">
            <a:spLocks noGrp="1"/>
          </p:cNvSpPr>
          <p:nvPr>
            <p:ph type="body" idx="1"/>
          </p:nvPr>
        </p:nvSpPr>
        <p:spPr>
          <a:xfrm>
            <a:off x="368517" y="1616451"/>
            <a:ext cx="8406967" cy="4857394"/>
          </a:xfrm>
          <a:prstGeom prst="rect">
            <a:avLst/>
          </a:prstGeom>
        </p:spPr>
        <p:txBody>
          <a:bodyPr>
            <a:normAutofit lnSpcReduction="10000"/>
          </a:bodyPr>
          <a:lstStyle/>
          <a:p>
            <a:pPr marL="196892" indent="-196892" defTabSz="258772">
              <a:spcBef>
                <a:spcPts val="1828"/>
              </a:spcBef>
              <a:defRPr sz="2268"/>
            </a:pPr>
            <a:r>
              <a:rPr sz="1800" dirty="0"/>
              <a:t>Requires </a:t>
            </a:r>
            <a:r>
              <a:rPr sz="1800" u="sng" dirty="0">
                <a:latin typeface="Helvetica"/>
                <a:ea typeface="Helvetica"/>
                <a:cs typeface="Helvetica"/>
                <a:sym typeface="Helvetica"/>
              </a:rPr>
              <a:t>lots of</a:t>
            </a:r>
            <a:r>
              <a:rPr sz="1800" u="sng" dirty="0"/>
              <a:t> training data</a:t>
            </a:r>
          </a:p>
          <a:p>
            <a:pPr marL="196892" indent="-196892" defTabSz="258772">
              <a:spcBef>
                <a:spcPts val="1828"/>
              </a:spcBef>
              <a:defRPr sz="2268"/>
            </a:pPr>
            <a:r>
              <a:rPr sz="1800" dirty="0"/>
              <a:t>Designing and optimizing a “net” is hard (</a:t>
            </a:r>
            <a:r>
              <a:rPr lang="en-US" sz="1800" u="sng" dirty="0"/>
              <a:t>lots of </a:t>
            </a:r>
            <a:r>
              <a:rPr sz="1800" u="sng" dirty="0"/>
              <a:t>parameters</a:t>
            </a:r>
            <a:r>
              <a:rPr sz="1800" dirty="0"/>
              <a:t>)</a:t>
            </a:r>
          </a:p>
          <a:p>
            <a:pPr marL="196892" indent="-196892" defTabSz="258772">
              <a:spcBef>
                <a:spcPts val="1828"/>
              </a:spcBef>
              <a:defRPr sz="2268"/>
            </a:pPr>
            <a:r>
              <a:rPr sz="1800" dirty="0"/>
              <a:t>Blackbox approach: </a:t>
            </a:r>
            <a:r>
              <a:rPr lang="en-US" sz="1800" dirty="0"/>
              <a:t>(arguably) </a:t>
            </a:r>
            <a:r>
              <a:rPr sz="1800" u="sng" dirty="0">
                <a:latin typeface="Helvetica"/>
                <a:ea typeface="Helvetica"/>
                <a:cs typeface="Helvetica"/>
                <a:sym typeface="Helvetica"/>
              </a:rPr>
              <a:t>hard to interpret</a:t>
            </a:r>
            <a:r>
              <a:rPr sz="1800" dirty="0">
                <a:latin typeface="Helvetica"/>
                <a:ea typeface="Helvetica"/>
                <a:cs typeface="Helvetica"/>
                <a:sym typeface="Helvetica"/>
              </a:rPr>
              <a:t> results</a:t>
            </a:r>
          </a:p>
          <a:p>
            <a:pPr marL="196892" indent="-196892" defTabSz="258772">
              <a:spcBef>
                <a:spcPts val="1828"/>
              </a:spcBef>
              <a:defRPr sz="2268"/>
            </a:pPr>
            <a:r>
              <a:rPr sz="1800" dirty="0"/>
              <a:t>Consensus: the performance improvement from adding additional hidden layers (i.e., second or third, etc.) is very small. </a:t>
            </a:r>
            <a:r>
              <a:rPr sz="1800" u="sng" dirty="0">
                <a:latin typeface="Helvetica"/>
                <a:ea typeface="Helvetica"/>
                <a:cs typeface="Helvetica"/>
                <a:sym typeface="Helvetica"/>
              </a:rPr>
              <a:t>One hidden layer is sufficient for the large majority of problems</a:t>
            </a:r>
          </a:p>
          <a:p>
            <a:pPr marL="196892" indent="-196892" defTabSz="258772">
              <a:spcBef>
                <a:spcPts val="1828"/>
              </a:spcBef>
              <a:defRPr sz="2268"/>
            </a:pPr>
            <a:r>
              <a:rPr sz="1800" dirty="0"/>
              <a:t>So what about size of the hidden layer(s)? How many neurons? There are some empirically-derived rules-of-thumb, of these, the most commonly relied on is </a:t>
            </a:r>
            <a:r>
              <a:rPr sz="1800" u="sng" dirty="0"/>
              <a:t>'</a:t>
            </a:r>
            <a:r>
              <a:rPr sz="1800" u="sng" dirty="0">
                <a:latin typeface="Helvetica"/>
                <a:ea typeface="Helvetica"/>
                <a:cs typeface="Helvetica"/>
                <a:sym typeface="Helvetica"/>
              </a:rPr>
              <a:t>the optimal size of the hidden layer is usually between the size of the input and size of the output layers</a:t>
            </a:r>
            <a:r>
              <a:rPr sz="1800" dirty="0"/>
              <a:t>’</a:t>
            </a:r>
          </a:p>
          <a:p>
            <a:pPr marL="196892" indent="-196892" defTabSz="258772">
              <a:spcBef>
                <a:spcPts val="1828"/>
              </a:spcBef>
              <a:defRPr sz="2268"/>
            </a:pPr>
            <a:r>
              <a:rPr sz="1800" dirty="0"/>
              <a:t>Jeff Heaton, author of Introduction to Neural Networks in Java offers a few more. </a:t>
            </a:r>
            <a:r>
              <a:rPr sz="1800" dirty="0">
                <a:latin typeface="Helvetica"/>
                <a:ea typeface="Helvetica"/>
                <a:cs typeface="Helvetica"/>
                <a:sym typeface="Helvetica"/>
              </a:rPr>
              <a:t>“In sum, for most problems, one could probably get decent performance (even without a second optimization step) by setting the hidden layer configuration using just two rules: (</a:t>
            </a:r>
            <a:r>
              <a:rPr sz="1800" dirty="0" err="1">
                <a:latin typeface="Helvetica"/>
                <a:ea typeface="Helvetica"/>
                <a:cs typeface="Helvetica"/>
                <a:sym typeface="Helvetica"/>
              </a:rPr>
              <a:t>i</a:t>
            </a:r>
            <a:r>
              <a:rPr sz="1800" dirty="0">
                <a:latin typeface="Helvetica"/>
                <a:ea typeface="Helvetica"/>
                <a:cs typeface="Helvetica"/>
                <a:sym typeface="Helvetica"/>
              </a:rPr>
              <a:t>) </a:t>
            </a:r>
            <a:r>
              <a:rPr sz="1800" u="sng" dirty="0">
                <a:latin typeface="Helvetica"/>
                <a:ea typeface="Helvetica"/>
                <a:cs typeface="Helvetica"/>
                <a:sym typeface="Helvetica"/>
              </a:rPr>
              <a:t>number of hidden layers equals one</a:t>
            </a:r>
            <a:r>
              <a:rPr sz="1800" dirty="0">
                <a:latin typeface="Helvetica"/>
                <a:ea typeface="Helvetica"/>
                <a:cs typeface="Helvetica"/>
                <a:sym typeface="Helvetica"/>
              </a:rPr>
              <a:t>; and (ii) the number of neurons in that layer is the </a:t>
            </a:r>
            <a:r>
              <a:rPr sz="1800" u="sng" dirty="0">
                <a:latin typeface="Helvetica"/>
                <a:ea typeface="Helvetica"/>
                <a:cs typeface="Helvetica"/>
                <a:sym typeface="Helvetica"/>
              </a:rPr>
              <a:t>mean of the neurons in the input and output layers.</a:t>
            </a:r>
            <a:r>
              <a:rPr sz="1800" dirty="0">
                <a:latin typeface="Helvetica"/>
                <a:ea typeface="Helvetica"/>
                <a:cs typeface="Helvetica"/>
                <a:sym typeface="Helvetica"/>
              </a:rPr>
              <a:t>”</a:t>
            </a:r>
          </a:p>
        </p:txBody>
      </p:sp>
      <p:sp>
        <p:nvSpPr>
          <p:cNvPr id="351" name="Slide Number"/>
          <p:cNvSpPr txBox="1">
            <a:spLocks noGrp="1"/>
          </p:cNvSpPr>
          <p:nvPr>
            <p:ph type="sldNum" sz="quarter" idx="4294967295"/>
          </p:nvPr>
        </p:nvSpPr>
        <p:spPr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/>
          <a:lstStyle/>
          <a:p>
            <a:fld id="{86CB4B4D-7CA3-9044-876B-883B54F8677D}" type="slidenum">
              <a:t>48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598694436"/>
      </p:ext>
    </p:extLst>
  </p:cSld>
  <p:clrMapOvr>
    <a:masterClrMapping/>
  </p:clrMapOvr>
  <p:transition spd="med"/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4" name="Suggested readings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t>Suggested readings</a:t>
            </a:r>
          </a:p>
        </p:txBody>
      </p:sp>
      <p:sp>
        <p:nvSpPr>
          <p:cNvPr id="355" name="Free online books…"/>
          <p:cNvSpPr txBox="1">
            <a:spLocks noGrp="1"/>
          </p:cNvSpPr>
          <p:nvPr>
            <p:ph type="body" idx="1"/>
          </p:nvPr>
        </p:nvSpPr>
        <p:spPr>
          <a:xfrm>
            <a:off x="628649" y="1640202"/>
            <a:ext cx="7886700" cy="4812681"/>
          </a:xfrm>
          <a:prstGeom prst="rect">
            <a:avLst/>
          </a:prstGeom>
        </p:spPr>
        <p:txBody>
          <a:bodyPr>
            <a:noAutofit/>
          </a:bodyPr>
          <a:lstStyle/>
          <a:p>
            <a:pPr marL="0" indent="0" defTabSz="361460">
              <a:spcBef>
                <a:spcPts val="2531"/>
              </a:spcBef>
              <a:buNone/>
              <a:defRPr sz="3168" b="1" u="sng">
                <a:latin typeface="Helvetica"/>
                <a:ea typeface="Helvetica"/>
                <a:cs typeface="Helvetica"/>
                <a:sym typeface="Helvetica"/>
              </a:defRPr>
            </a:pPr>
            <a:r>
              <a:rPr sz="2000" dirty="0"/>
              <a:t>Free online books</a:t>
            </a:r>
          </a:p>
          <a:p>
            <a:pPr marL="275024" indent="-275024" defTabSz="361460">
              <a:spcBef>
                <a:spcPts val="2531"/>
              </a:spcBef>
              <a:defRPr sz="3168"/>
            </a:pPr>
            <a:r>
              <a:rPr lang="en-US" sz="2000" dirty="0"/>
              <a:t>An Introduction to Statistical Learning</a:t>
            </a:r>
            <a:r>
              <a:rPr lang="en-US" altLang="zh-CN" sz="2000" dirty="0"/>
              <a:t>,</a:t>
            </a:r>
            <a:r>
              <a:rPr lang="zh-CN" altLang="en-US" sz="2000" dirty="0"/>
              <a:t> </a:t>
            </a:r>
            <a:r>
              <a:rPr lang="en-US" altLang="zh-CN" sz="2000" dirty="0"/>
              <a:t>Chapter</a:t>
            </a:r>
            <a:r>
              <a:rPr lang="zh-CN" altLang="en-US" sz="2000" dirty="0"/>
              <a:t> </a:t>
            </a:r>
            <a:r>
              <a:rPr lang="en-US" altLang="zh-CN" sz="2000" dirty="0"/>
              <a:t>10,</a:t>
            </a:r>
            <a:r>
              <a:rPr lang="zh-CN" altLang="en-US" sz="2000" dirty="0"/>
              <a:t> </a:t>
            </a:r>
            <a:r>
              <a:rPr lang="en-US" altLang="zh-CN" sz="2000" dirty="0"/>
              <a:t>Deep learning:</a:t>
            </a:r>
            <a:r>
              <a:rPr lang="zh-CN" altLang="en-US" sz="2000" dirty="0"/>
              <a:t> </a:t>
            </a:r>
            <a:r>
              <a:rPr lang="en-US" altLang="zh-CN" sz="2000" dirty="0">
                <a:hlinkClick r:id="rId2"/>
              </a:rPr>
              <a:t>https://www.statlearning.com/</a:t>
            </a:r>
            <a:endParaRPr lang="en-US" sz="2000" dirty="0"/>
          </a:p>
          <a:p>
            <a:pPr marL="275024" indent="-275024" defTabSz="361460">
              <a:spcBef>
                <a:spcPts val="2531"/>
              </a:spcBef>
              <a:defRPr sz="3168"/>
            </a:pPr>
            <a:r>
              <a:rPr sz="2000" dirty="0"/>
              <a:t>The Nature of Code by Daniel </a:t>
            </a:r>
            <a:r>
              <a:rPr sz="2000" dirty="0" err="1"/>
              <a:t>Shiffman</a:t>
            </a:r>
            <a:r>
              <a:rPr sz="2000" dirty="0"/>
              <a:t>- 10. Neural Networks (easy to read): </a:t>
            </a:r>
            <a:r>
              <a:rPr sz="2000" dirty="0">
                <a:hlinkClick r:id="rId3"/>
              </a:rPr>
              <a:t>http://natureofcode.com/book/chapter-10-neural-networks/</a:t>
            </a:r>
          </a:p>
          <a:p>
            <a:pPr marL="275024" indent="-275024" defTabSz="361460">
              <a:spcBef>
                <a:spcPts val="2531"/>
              </a:spcBef>
              <a:defRPr sz="3168"/>
            </a:pPr>
            <a:r>
              <a:rPr sz="2000" dirty="0"/>
              <a:t>Neural Networks and Deep Learning by Michael Nielsen: </a:t>
            </a:r>
            <a:r>
              <a:rPr sz="2000" dirty="0">
                <a:hlinkClick r:id="rId4"/>
              </a:rPr>
              <a:t>http://neuralnetworksanddeeplearning.com/index.html</a:t>
            </a:r>
          </a:p>
          <a:p>
            <a:pPr marL="0" indent="0" defTabSz="361460">
              <a:spcBef>
                <a:spcPts val="2531"/>
              </a:spcBef>
              <a:buNone/>
              <a:defRPr sz="3168" b="1" u="sng">
                <a:latin typeface="Helvetica"/>
                <a:ea typeface="Helvetica"/>
                <a:cs typeface="Helvetica"/>
                <a:sym typeface="Helvetica"/>
              </a:defRPr>
            </a:pPr>
            <a:r>
              <a:rPr sz="2000" dirty="0"/>
              <a:t>Review articles</a:t>
            </a:r>
          </a:p>
          <a:p>
            <a:pPr marL="275024" indent="-275024" defTabSz="361460">
              <a:spcBef>
                <a:spcPts val="2531"/>
              </a:spcBef>
              <a:defRPr sz="3168"/>
            </a:pPr>
            <a:r>
              <a:rPr sz="2000" dirty="0"/>
              <a:t>Yann </a:t>
            </a:r>
            <a:r>
              <a:rPr sz="2000" dirty="0" err="1"/>
              <a:t>LeCun</a:t>
            </a:r>
            <a:r>
              <a:rPr sz="2000" dirty="0"/>
              <a:t>, </a:t>
            </a:r>
            <a:r>
              <a:rPr sz="2000" dirty="0" err="1"/>
              <a:t>Yoshua</a:t>
            </a:r>
            <a:r>
              <a:rPr sz="2000" dirty="0"/>
              <a:t> </a:t>
            </a:r>
            <a:r>
              <a:rPr sz="2000" dirty="0" err="1"/>
              <a:t>Bengio</a:t>
            </a:r>
            <a:r>
              <a:rPr sz="2000" dirty="0"/>
              <a:t>, Geoffrey Hinton. </a:t>
            </a:r>
            <a:r>
              <a:rPr sz="2000" b="1" dirty="0">
                <a:latin typeface="Helvetica"/>
                <a:ea typeface="Helvetica"/>
                <a:cs typeface="Helvetica"/>
                <a:sym typeface="Helvetica"/>
              </a:rPr>
              <a:t>Deep learning</a:t>
            </a:r>
            <a:r>
              <a:rPr sz="2000" dirty="0"/>
              <a:t>. Nature 521, 436–444 (28 May 2015)</a:t>
            </a:r>
          </a:p>
        </p:txBody>
      </p:sp>
      <p:sp>
        <p:nvSpPr>
          <p:cNvPr id="356" name="Slide Number"/>
          <p:cNvSpPr txBox="1">
            <a:spLocks noGrp="1"/>
          </p:cNvSpPr>
          <p:nvPr>
            <p:ph type="sldNum" sz="quarter" idx="4294967295"/>
          </p:nvPr>
        </p:nvSpPr>
        <p:spPr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/>
          <a:lstStyle/>
          <a:p>
            <a:fld id="{86CB4B4D-7CA3-9044-876B-883B54F8677D}" type="slidenum">
              <a:rPr/>
              <a:t>49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516373790"/>
      </p:ext>
    </p:extLst>
  </p:cSld>
  <p:clrMapOvr>
    <a:masterClrMapping/>
  </p:clrMapOvr>
  <p:transition spd="med"/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6" name="Slide Number"/>
          <p:cNvSpPr txBox="1">
            <a:spLocks noGrp="1"/>
          </p:cNvSpPr>
          <p:nvPr>
            <p:ph type="sldNum" sz="quarter" idx="4294967295"/>
          </p:nvPr>
        </p:nvSpPr>
        <p:spPr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/>
          <a:lstStyle/>
          <a:p>
            <a:fld id="{86CB4B4D-7CA3-9044-876B-883B54F8677D}" type="slidenum">
              <a:rPr/>
              <a:t>50</a:t>
            </a:fld>
            <a:endParaRPr/>
          </a:p>
        </p:txBody>
      </p:sp>
      <p:pic>
        <p:nvPicPr>
          <p:cNvPr id="3" name="Picture 2" descr="A screen shot of a computer&#10;&#10;Description automatically generated">
            <a:extLst>
              <a:ext uri="{FF2B5EF4-FFF2-40B4-BE49-F238E27FC236}">
                <a16:creationId xmlns:a16="http://schemas.microsoft.com/office/drawing/2014/main" id="{0E88FA07-8201-931C-1185-34AF1018FCE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66498" y="710194"/>
            <a:ext cx="4248852" cy="5437611"/>
          </a:xfrm>
          <a:prstGeom prst="rect">
            <a:avLst/>
          </a:prstGeom>
        </p:spPr>
      </p:pic>
      <p:pic>
        <p:nvPicPr>
          <p:cNvPr id="9" name="Picture 8" descr="A book cover with text&#10;&#10;Description automatically generated">
            <a:extLst>
              <a:ext uri="{FF2B5EF4-FFF2-40B4-BE49-F238E27FC236}">
                <a16:creationId xmlns:a16="http://schemas.microsoft.com/office/drawing/2014/main" id="{CADF70A8-FC27-25C3-DE1B-E4AC2401A35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4403" y="710194"/>
            <a:ext cx="3722173" cy="54376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82740056"/>
      </p:ext>
    </p:extLst>
  </p:cSld>
  <p:clrMapOvr>
    <a:masterClrMapping/>
  </p:clrMapOvr>
  <p:transition spd="med"/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6" name="Slide Number"/>
          <p:cNvSpPr txBox="1">
            <a:spLocks noGrp="1"/>
          </p:cNvSpPr>
          <p:nvPr>
            <p:ph type="sldNum" sz="quarter" idx="4294967295"/>
          </p:nvPr>
        </p:nvSpPr>
        <p:spPr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/>
          <a:lstStyle/>
          <a:p>
            <a:fld id="{86CB4B4D-7CA3-9044-876B-883B54F8677D}" type="slidenum">
              <a:rPr/>
              <a:t>51</a:t>
            </a:fld>
            <a:endParaRPr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65C44593-2250-D31F-F8C2-B8FEDE79003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8650" y="2627312"/>
            <a:ext cx="7886700" cy="1603375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en-US" sz="9600" dirty="0"/>
              <a:t>Thanks!</a:t>
            </a:r>
          </a:p>
        </p:txBody>
      </p:sp>
    </p:spTree>
    <p:extLst>
      <p:ext uri="{BB962C8B-B14F-4D97-AF65-F5344CB8AC3E}">
        <p14:creationId xmlns:p14="http://schemas.microsoft.com/office/powerpoint/2010/main" val="1247633610"/>
      </p:ext>
    </p:extLst>
  </p:cSld>
  <p:clrMapOvr>
    <a:masterClrMapping/>
  </p:clrMapOvr>
  <p:transition spd="med"/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GersteinLab_wide" id="{7D8A37C1-B140-2A46-8789-454A14E4245B}" vid="{4680D57A-0B69-0344-804A-4DBB36549359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2977</TotalTime>
  <Words>2805</Words>
  <Application>Microsoft Macintosh PowerPoint</Application>
  <PresentationFormat>On-screen Show (4:3)</PresentationFormat>
  <Paragraphs>488</Paragraphs>
  <Slides>51</Slides>
  <Notes>44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51</vt:i4>
      </vt:variant>
    </vt:vector>
  </HeadingPairs>
  <TitlesOfParts>
    <vt:vector size="58" baseType="lpstr">
      <vt:lpstr>Arial</vt:lpstr>
      <vt:lpstr>Calibri</vt:lpstr>
      <vt:lpstr>Cambria Math</vt:lpstr>
      <vt:lpstr>Helvetica</vt:lpstr>
      <vt:lpstr>Helvetica Light</vt:lpstr>
      <vt:lpstr>Helvetica Neue</vt:lpstr>
      <vt:lpstr>Office Theme</vt:lpstr>
      <vt:lpstr>Deep Learning Fundamentals I: Artificial Neural Network (26t3) </vt:lpstr>
      <vt:lpstr>PowerPoint Presentation</vt:lpstr>
      <vt:lpstr>PowerPoint Presentation</vt:lpstr>
      <vt:lpstr>In 1997, Deep Blue, IBM's supercomputer, defeats chess world champion Garry Kasparov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Deep Neural Network</vt:lpstr>
      <vt:lpstr>1.1 McCulloch–Pitts neuron (1943)</vt:lpstr>
      <vt:lpstr>1.1 McCulloch–Pitts neuron (1943)</vt:lpstr>
      <vt:lpstr>1.1 McCulloch–Pitts neuron (1943)</vt:lpstr>
      <vt:lpstr>Example: Decide whether to attend a cheese festival</vt:lpstr>
      <vt:lpstr>Example: Decide whether to attend a cheese festival</vt:lpstr>
      <vt:lpstr>1.2 Perceptron (Rosenblatt,1958) - bias</vt:lpstr>
      <vt:lpstr>1.2 Perceptron (Rosenblatt,1958) - training</vt:lpstr>
      <vt:lpstr>PowerPoint Presentation</vt:lpstr>
      <vt:lpstr>PowerPoint Presentation</vt:lpstr>
      <vt:lpstr>Multi-Layer Perceptron</vt:lpstr>
      <vt:lpstr>2.1 Modern MLP structure</vt:lpstr>
      <vt:lpstr>2.2 Backward propagation</vt:lpstr>
      <vt:lpstr>2.2 Backward propagation</vt:lpstr>
      <vt:lpstr>2.3 Backward propagation</vt:lpstr>
      <vt:lpstr>2.3 Backward propagation</vt:lpstr>
      <vt:lpstr>2.3 Backward propagation</vt:lpstr>
      <vt:lpstr>2.3 Backward propagation</vt:lpstr>
      <vt:lpstr>2.3 Backward propagation</vt:lpstr>
      <vt:lpstr>2.3 Backward propagation</vt:lpstr>
      <vt:lpstr>2.3 Backward propagation</vt:lpstr>
      <vt:lpstr>2.3 Backward propagation</vt:lpstr>
      <vt:lpstr>2.3 Backward propagation</vt:lpstr>
      <vt:lpstr>2.3 Activation Function</vt:lpstr>
      <vt:lpstr>1.1 McCulloch–Pitts neuron (1943)</vt:lpstr>
      <vt:lpstr>2.3 Activation Function</vt:lpstr>
      <vt:lpstr>2.3 Activation Function</vt:lpstr>
      <vt:lpstr>2.3 Activation Function</vt:lpstr>
      <vt:lpstr>2.3 Activation Function</vt:lpstr>
      <vt:lpstr>PowerPoint Presentation</vt:lpstr>
      <vt:lpstr>2.4 Several Key Concepts in Deep Learning</vt:lpstr>
      <vt:lpstr>2.5 What’s Deep Learning?</vt:lpstr>
      <vt:lpstr>Caveats</vt:lpstr>
      <vt:lpstr>Suggested readings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Artificial Neural Network &amp; Deep Learning</dc:title>
  <dc:creator>Lee, Donghoon</dc:creator>
  <cp:lastModifiedBy>Chu, Zhiyuan</cp:lastModifiedBy>
  <cp:revision>134</cp:revision>
  <cp:lastPrinted>2026-02-25T16:39:27Z</cp:lastPrinted>
  <dcterms:created xsi:type="dcterms:W3CDTF">2019-02-19T18:00:39Z</dcterms:created>
  <dcterms:modified xsi:type="dcterms:W3CDTF">2026-02-26T18:16:28Z</dcterms:modified>
</cp:coreProperties>
</file>