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8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9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0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2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710" r:id="rId1"/>
    <p:sldMasterId id="2147483727" r:id="rId2"/>
    <p:sldMasterId id="2147483811" r:id="rId3"/>
    <p:sldMasterId id="2147483862" r:id="rId4"/>
    <p:sldMasterId id="2147483893" r:id="rId5"/>
    <p:sldMasterId id="2147483897" r:id="rId6"/>
    <p:sldMasterId id="2147483947" r:id="rId7"/>
    <p:sldMasterId id="2147483955" r:id="rId8"/>
    <p:sldMasterId id="2147483959" r:id="rId9"/>
    <p:sldMasterId id="2147484134" r:id="rId10"/>
    <p:sldMasterId id="2147484162" r:id="rId11"/>
    <p:sldMasterId id="2147484177" r:id="rId12"/>
  </p:sldMasterIdLst>
  <p:notesMasterIdLst>
    <p:notesMasterId r:id="rId28"/>
  </p:notesMasterIdLst>
  <p:sldIdLst>
    <p:sldId id="7053" r:id="rId13"/>
    <p:sldId id="7177" r:id="rId14"/>
    <p:sldId id="7179" r:id="rId15"/>
    <p:sldId id="7077" r:id="rId16"/>
    <p:sldId id="7162" r:id="rId17"/>
    <p:sldId id="7078" r:id="rId18"/>
    <p:sldId id="7085" r:id="rId19"/>
    <p:sldId id="7086" r:id="rId20"/>
    <p:sldId id="7206" r:id="rId21"/>
    <p:sldId id="7207" r:id="rId22"/>
    <p:sldId id="7137" r:id="rId23"/>
    <p:sldId id="7138" r:id="rId24"/>
    <p:sldId id="7139" r:id="rId25"/>
    <p:sldId id="7050" r:id="rId26"/>
    <p:sldId id="6427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A4D0BFC6-6DEA-624A-A719-EE2B167F55AC}">
          <p14:sldIdLst>
            <p14:sldId id="7053"/>
            <p14:sldId id="7177"/>
            <p14:sldId id="7179"/>
            <p14:sldId id="7077"/>
            <p14:sldId id="7162"/>
            <p14:sldId id="7078"/>
            <p14:sldId id="7085"/>
            <p14:sldId id="7086"/>
            <p14:sldId id="7206"/>
            <p14:sldId id="7207"/>
            <p14:sldId id="7137"/>
            <p14:sldId id="7138"/>
            <p14:sldId id="7139"/>
            <p14:sldId id="7050"/>
            <p14:sldId id="64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9ABC"/>
    <a:srgbClr val="7CE1FF"/>
    <a:srgbClr val="FFA25F"/>
    <a:srgbClr val="38EDF0"/>
    <a:srgbClr val="2E661E"/>
    <a:srgbClr val="D27D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24EA672-9EE1-4298-97AC-E0163061889E}">
  <a:tblStyle styleId="{C24EA672-9EE1-4298-97AC-E016306188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/>
    <p:restoredTop sz="91429"/>
  </p:normalViewPr>
  <p:slideViewPr>
    <p:cSldViewPr snapToGrid="0">
      <p:cViewPr varScale="1">
        <p:scale>
          <a:sx n="150" d="100"/>
          <a:sy n="150" d="100"/>
        </p:scale>
        <p:origin x="1008" y="1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588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9CA78-16C5-7B49-B2D2-051E2A089D15}" type="slidenum">
              <a:rPr kumimoji="0" lang="en-US" altLang="x-non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x-non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948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3BDDE25-650A-064B-8E91-B4D3665D3D68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9183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BDDE25-650A-064B-8E91-B4D3665D3D6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2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85851"/>
            <a:ext cx="7772400" cy="1102519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28901"/>
            <a:ext cx="6400800" cy="1314450"/>
          </a:xfrm>
        </p:spPr>
        <p:txBody>
          <a:bodyPr/>
          <a:lstStyle>
            <a:lvl1pPr marL="0" indent="0" algn="ctr">
              <a:buNone/>
              <a:defRPr sz="3300" b="1"/>
            </a:lvl1pPr>
            <a:lvl2pPr marL="342683" indent="0" algn="ctr">
              <a:buNone/>
              <a:defRPr/>
            </a:lvl2pPr>
            <a:lvl3pPr marL="685367" indent="0" algn="ctr">
              <a:buNone/>
              <a:defRPr/>
            </a:lvl3pPr>
            <a:lvl4pPr marL="1028051" indent="0" algn="ctr">
              <a:buNone/>
              <a:defRPr/>
            </a:lvl4pPr>
            <a:lvl5pPr marL="1370733" indent="0" algn="ctr">
              <a:buNone/>
              <a:defRPr/>
            </a:lvl5pPr>
            <a:lvl6pPr marL="1713418" indent="0" algn="ctr">
              <a:buNone/>
              <a:defRPr/>
            </a:lvl6pPr>
            <a:lvl7pPr marL="2056100" indent="0" algn="ctr">
              <a:buNone/>
              <a:defRPr/>
            </a:lvl7pPr>
            <a:lvl8pPr marL="2398783" indent="0" algn="ctr">
              <a:buNone/>
              <a:defRPr/>
            </a:lvl8pPr>
            <a:lvl9pPr marL="274146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98408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94940"/>
            <a:ext cx="3810000" cy="405281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85119"/>
            <a:ext cx="3810000" cy="406263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044656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46858-7F9C-674A-8BCA-051058BCC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l">
              <a:defRPr sz="30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A36ED-5095-2944-BBF8-E45413C3A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877DFD-FCEB-E348-89E5-1652710E1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31EB0B2-665B-1569-EC01-230C90E8E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349592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8A3C-F960-8341-8290-D42EF46A7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9E7A4-82FE-8C4D-8F21-55AE40586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F1525F-C2E0-9241-9269-A23DB358C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29BD833-6478-A43C-66B1-75ECF527A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316470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7519-8316-1142-A9D3-D6731A96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15429-0EBA-DD4F-8082-446600B2F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F79971-0F5F-954E-9F58-7DB1D7919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F973687-8496-E660-4B4F-012075AA8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90598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62379-42EE-6B4B-9BE0-5C17F94B0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8E584-1357-AD4A-8A8C-ABB08C865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190E5-2A13-9049-A1E9-D3B940844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85F56B0-E9EC-3E48-BFE0-6CF00CE7F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DBFBCA-6958-AD45-BF00-D6F39231E0FA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1804" b="-29686"/>
          <a:stretch/>
        </p:blipFill>
        <p:spPr>
          <a:xfrm>
            <a:off x="8276358" y="4867750"/>
            <a:ext cx="247108" cy="143264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CDF5D96-097C-ECC4-E76D-AF9843360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2650694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A767E-82D2-5543-A00C-8FCA75D4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DE7D2-9FE3-644A-A6D2-7DAA90707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D09EA-132B-DC46-8090-4F7DE994A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17BE19-BD33-734F-AECE-CB548B15F3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961606-D78A-2044-AEF7-F947A699C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05E4164-19DF-EC42-A64B-6E831BA99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DC1CC9-3F38-6348-ACBD-6DF4758161D5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1804" b="-29686"/>
          <a:stretch/>
        </p:blipFill>
        <p:spPr>
          <a:xfrm>
            <a:off x="8276358" y="4867750"/>
            <a:ext cx="247108" cy="143264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A14968C-0689-D90A-0838-8969F823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235219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7A689-D13C-A94B-94F7-A53FF478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1A0BC-26AF-DD4A-A6E5-4DFEE6FC0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9E9CCB-3518-4EBC-1C0B-24C56F650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5235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1AB734-7FA7-2A43-A4A5-7E20AA876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217008E0-F6CC-DCB0-8288-CC546D1CA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542144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6DB80-AA13-F948-9C01-28EE87B8C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4F3FE-728B-8746-82E2-18A769AEF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37A93-A3BA-064D-96CE-604A23021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9062151-422D-9846-A9D9-5B57B07F28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9500A7-1CB3-8749-B496-D5D9403DE01D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1804" b="-29686"/>
          <a:stretch/>
        </p:blipFill>
        <p:spPr>
          <a:xfrm>
            <a:off x="8276358" y="4867750"/>
            <a:ext cx="247108" cy="143264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9311852-955D-0134-1C46-593A6D77C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3861772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49D61-9EC1-744F-82E6-BD7038E2A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5A78B0-9303-3F44-B138-0F30DA38F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1A32B-E146-9F44-AEF0-08B5464FB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4A1F39-9CDE-114C-B04F-225E0E8C48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F42C7-B1E2-1D46-854B-C2945936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B8FF150-C8D2-A94F-B2EC-BAFC890068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9DA5A6C-37C4-C478-CA27-8936FFC4E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3767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824D5-0BFE-0B47-B699-9CD255330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CEE0E5-B1B1-7A44-A076-485D7DA12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A03B8-5C81-864E-BC24-92F9E907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0633F-2217-8A40-A051-3CA7F2F0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B8FF150-C8D2-A94F-B2EC-BAFC890068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805574F-D083-D6BE-D553-DED92D7D4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893881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89308B-3965-8149-949F-D2308F72B6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1CDCF-84FA-A940-92E1-FCFAA4AC0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FB446-6B0C-2144-ADEC-60224DE510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D3136-E71D-A041-9AA0-749EB14ED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B8FF150-C8D2-A94F-B2EC-BAFC890068F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7DED25B-65E5-D45C-CC19-4620267A8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2212461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05575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3319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46858-7F9C-674A-8BCA-051058BCC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l">
              <a:defRPr sz="30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A36ED-5095-2944-BBF8-E45413C3A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877DFD-FCEB-E348-89E5-1652710E1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31EB0B2-665B-1569-EC01-230C90E8E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2041701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8A3C-F960-8341-8290-D42EF46A7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9E7A4-82FE-8C4D-8F21-55AE40586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F1525F-C2E0-9241-9269-A23DB358C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29BD833-6478-A43C-66B1-75ECF527AA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14680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7519-8316-1142-A9D3-D6731A96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15429-0EBA-DD4F-8082-446600B2F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F79971-0F5F-954E-9F58-7DB1D7919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F973687-8496-E660-4B4F-012075AA8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3805358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62379-42EE-6B4B-9BE0-5C17F94B0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8E584-1357-AD4A-8A8C-ABB08C865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190E5-2A13-9049-A1E9-D3B940844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85F56B0-E9EC-3E48-BFE0-6CF00CE7F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DBFBCA-6958-AD45-BF00-D6F39231E0FA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1804" b="-29686"/>
          <a:stretch/>
        </p:blipFill>
        <p:spPr>
          <a:xfrm>
            <a:off x="8276358" y="4867750"/>
            <a:ext cx="247108" cy="143264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CDF5D96-097C-ECC4-E76D-AF9843360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464849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A767E-82D2-5543-A00C-8FCA75D4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DE7D2-9FE3-644A-A6D2-7DAA90707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D09EA-132B-DC46-8090-4F7DE994A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17BE19-BD33-734F-AECE-CB548B15F3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961606-D78A-2044-AEF7-F947A699C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05E4164-19DF-EC42-A64B-6E831BA99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DC1CC9-3F38-6348-ACBD-6DF4758161D5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1804" b="-29686"/>
          <a:stretch/>
        </p:blipFill>
        <p:spPr>
          <a:xfrm>
            <a:off x="8276358" y="4867750"/>
            <a:ext cx="247108" cy="143264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A14968C-0689-D90A-0838-8969F823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370357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7A689-D13C-A94B-94F7-A53FF478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1A0BC-26AF-DD4A-A6E5-4DFEE6FC0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749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1AB734-7FA7-2A43-A4A5-7E20AA876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217008E0-F6CC-DCB0-8288-CC546D1CA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401335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6DB80-AA13-F948-9C01-28EE87B8C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4F3FE-728B-8746-82E2-18A769AEF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37A93-A3BA-064D-96CE-604A23021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9062151-422D-9846-A9D9-5B57B07F28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9500A7-1CB3-8749-B496-D5D9403DE01D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1804" b="-29686"/>
          <a:stretch/>
        </p:blipFill>
        <p:spPr>
          <a:xfrm>
            <a:off x="8276358" y="4867750"/>
            <a:ext cx="247108" cy="143264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9311852-955D-0134-1C46-593A6D77C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151702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49D61-9EC1-744F-82E6-BD7038E2A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5A78B0-9303-3F44-B138-0F30DA38F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1A32B-E146-9F44-AEF0-08B5464FB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4A1F39-9CDE-114C-B04F-225E0E8C48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F42C7-B1E2-1D46-854B-C2945936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B8FF150-C8D2-A94F-B2EC-BAFC890068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9DA5A6C-37C4-C478-CA27-8936FFC4E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587721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824D5-0BFE-0B47-B699-9CD255330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CEE0E5-B1B1-7A44-A076-485D7DA12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A03B8-5C81-864E-BC24-92F9E907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0633F-2217-8A40-A051-3CA7F2F0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B8FF150-C8D2-A94F-B2EC-BAFC890068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805574F-D083-D6BE-D553-DED92D7D4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29861719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89308B-3965-8149-949F-D2308F72B6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1CDCF-84FA-A940-92E1-FCFAA4AC0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FB446-6B0C-2144-ADEC-60224DE510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D3136-E71D-A041-9AA0-749EB14ED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B8FF150-C8D2-A94F-B2EC-BAFC890068F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7DED25B-65E5-D45C-CC19-4620267A8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798647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09411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488794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3" tIns="91423" rIns="91423" bIns="91423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200152"/>
            <a:ext cx="8229600" cy="3725679"/>
          </a:xfrm>
          <a:prstGeom prst="rect">
            <a:avLst/>
          </a:prstGeom>
          <a:noFill/>
          <a:ln>
            <a:noFill/>
          </a:ln>
        </p:spPr>
        <p:txBody>
          <a:bodyPr lIns="91423" tIns="91423" rIns="91423" bIns="91423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95960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- Blu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64">
            <a:extLst>
              <a:ext uri="{FF2B5EF4-FFF2-40B4-BE49-F238E27FC236}">
                <a16:creationId xmlns:a16="http://schemas.microsoft.com/office/drawing/2014/main" id="{DFDCD621-0439-1E4A-A86A-AFEACA0ADC2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0688" y="-107950"/>
            <a:ext cx="9985376" cy="304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Shape 62"/>
          <p:cNvSpPr txBox="1">
            <a:spLocks noGrp="1"/>
          </p:cNvSpPr>
          <p:nvPr>
            <p:ph type="ctrTitle"/>
          </p:nvPr>
        </p:nvSpPr>
        <p:spPr>
          <a:xfrm>
            <a:off x="1043608" y="3111811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lIns="91423" tIns="91423" rIns="91423" bIns="91423"/>
          <a:lstStyle>
            <a:lvl1pPr marL="0" marR="0" lvl="0" indent="0" algn="r" rtl="0">
              <a:spcBef>
                <a:spcPts val="0"/>
              </a:spcBef>
              <a:buClr>
                <a:srgbClr val="366092"/>
              </a:buClr>
              <a:buFont typeface="Helvetica Neue"/>
              <a:buNone/>
              <a:defRPr sz="3300" b="0" i="0" u="none" strike="noStrike" cap="none">
                <a:solidFill>
                  <a:srgbClr val="3660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indent="0" rtl="0">
              <a:spcBef>
                <a:spcPts val="0"/>
              </a:spcBef>
              <a:buNone/>
              <a:defRPr sz="1425"/>
            </a:lvl2pPr>
            <a:lvl3pPr lvl="2" indent="0" rtl="0">
              <a:spcBef>
                <a:spcPts val="0"/>
              </a:spcBef>
              <a:buNone/>
              <a:defRPr sz="1425"/>
            </a:lvl3pPr>
            <a:lvl4pPr lvl="3" indent="0" rtl="0">
              <a:spcBef>
                <a:spcPts val="0"/>
              </a:spcBef>
              <a:buNone/>
              <a:defRPr sz="1425"/>
            </a:lvl4pPr>
            <a:lvl5pPr lvl="4" indent="0" rtl="0">
              <a:spcBef>
                <a:spcPts val="0"/>
              </a:spcBef>
              <a:buNone/>
              <a:defRPr sz="1425"/>
            </a:lvl5pPr>
            <a:lvl6pPr lvl="5" indent="0" rtl="0">
              <a:spcBef>
                <a:spcPts val="0"/>
              </a:spcBef>
              <a:buNone/>
              <a:defRPr sz="1425"/>
            </a:lvl6pPr>
            <a:lvl7pPr lvl="6" indent="0" rtl="0">
              <a:spcBef>
                <a:spcPts val="0"/>
              </a:spcBef>
              <a:buNone/>
              <a:defRPr sz="1425"/>
            </a:lvl7pPr>
            <a:lvl8pPr lvl="7" indent="0" rtl="0">
              <a:spcBef>
                <a:spcPts val="0"/>
              </a:spcBef>
              <a:buNone/>
              <a:defRPr sz="1425"/>
            </a:lvl8pPr>
            <a:lvl9pPr lvl="8" indent="0" rtl="0">
              <a:spcBef>
                <a:spcPts val="0"/>
              </a:spcBef>
              <a:buNone/>
              <a:defRPr sz="1425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043608" y="4299942"/>
            <a:ext cx="7772400" cy="693000"/>
          </a:xfrm>
          <a:prstGeom prst="rect">
            <a:avLst/>
          </a:prstGeom>
          <a:noFill/>
          <a:ln>
            <a:noFill/>
          </a:ln>
        </p:spPr>
        <p:txBody>
          <a:bodyPr lIns="91423" tIns="91423" rIns="91423" bIns="91423"/>
          <a:lstStyle>
            <a:lvl1pPr marL="0" marR="0" lvl="0" indent="0" algn="r" rtl="0">
              <a:spcBef>
                <a:spcPts val="360"/>
              </a:spcBef>
              <a:buClr>
                <a:srgbClr val="7F7F7F"/>
              </a:buClr>
              <a:buFont typeface="Arial"/>
              <a:buNone/>
              <a:defRPr sz="1800" b="0" i="0" u="none" strike="noStrike" cap="none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342884" marR="0" lvl="1" indent="0" algn="l" rtl="0">
              <a:spcBef>
                <a:spcPts val="270"/>
              </a:spcBef>
              <a:buClr>
                <a:srgbClr val="888888"/>
              </a:buClr>
              <a:buFont typeface="Arial"/>
              <a:buNone/>
              <a:defRPr sz="14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66" marR="0" lvl="2" indent="0" algn="l" rtl="0">
              <a:spcBef>
                <a:spcPts val="24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49" marR="0" lvl="3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32" marR="0" lvl="4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15" marR="0" lvl="5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297" marR="0" lvl="6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180" marR="0" lvl="7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064" marR="0" lvl="8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1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28601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94940"/>
            <a:ext cx="3810000" cy="405281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85119"/>
            <a:ext cx="3810000" cy="406263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837849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85851"/>
            <a:ext cx="7772400" cy="1102519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28901"/>
            <a:ext cx="6400800" cy="1314450"/>
          </a:xfrm>
        </p:spPr>
        <p:txBody>
          <a:bodyPr/>
          <a:lstStyle>
            <a:lvl1pPr marL="0" indent="0" algn="ctr">
              <a:buNone/>
              <a:defRPr sz="3300" b="1"/>
            </a:lvl1pPr>
            <a:lvl2pPr marL="342683" indent="0" algn="ctr">
              <a:buNone/>
              <a:defRPr/>
            </a:lvl2pPr>
            <a:lvl3pPr marL="685367" indent="0" algn="ctr">
              <a:buNone/>
              <a:defRPr/>
            </a:lvl3pPr>
            <a:lvl4pPr marL="1028051" indent="0" algn="ctr">
              <a:buNone/>
              <a:defRPr/>
            </a:lvl4pPr>
            <a:lvl5pPr marL="1370733" indent="0" algn="ctr">
              <a:buNone/>
              <a:defRPr/>
            </a:lvl5pPr>
            <a:lvl6pPr marL="1713418" indent="0" algn="ctr">
              <a:buNone/>
              <a:defRPr/>
            </a:lvl6pPr>
            <a:lvl7pPr marL="2056100" indent="0" algn="ctr">
              <a:buNone/>
              <a:defRPr/>
            </a:lvl7pPr>
            <a:lvl8pPr marL="2398783" indent="0" algn="ctr">
              <a:buNone/>
              <a:defRPr/>
            </a:lvl8pPr>
            <a:lvl9pPr marL="274146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5412436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C2E7393-9D36-9643-B77F-D3040B22226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2/9/26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9DFBB98-3CE4-3A43-A62C-3DBDE7BBDB0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5103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33717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05222"/>
            <a:ext cx="8226720" cy="857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481" y="1203286"/>
            <a:ext cx="8226720" cy="1645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481" y="2951950"/>
            <a:ext cx="8226720" cy="1645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4685149"/>
            <a:ext cx="2127250" cy="353615"/>
          </a:xfrm>
          <a:prstGeom prst="rect">
            <a:avLst/>
          </a:prstGeom>
        </p:spPr>
        <p:txBody>
          <a:bodyPr lIns="82941" tIns="41471" rIns="82941" bIns="41471"/>
          <a:lstStyle>
            <a:lvl1pPr defTabSz="342881" fontAlgn="auto">
              <a:spcBef>
                <a:spcPts val="0"/>
              </a:spcBef>
              <a:spcAft>
                <a:spcPts val="0"/>
              </a:spcAft>
              <a:defRPr sz="135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7377" y="4685149"/>
            <a:ext cx="2897188" cy="353615"/>
          </a:xfrm>
          <a:prstGeom prst="rect">
            <a:avLst/>
          </a:prstGeom>
        </p:spPr>
        <p:txBody>
          <a:bodyPr lIns="82941" tIns="41471" rIns="82941" bIns="41471"/>
          <a:lstStyle>
            <a:lvl1pPr defTabSz="342881" fontAlgn="auto">
              <a:spcBef>
                <a:spcPts val="0"/>
              </a:spcBef>
              <a:spcAft>
                <a:spcPts val="0"/>
              </a:spcAft>
              <a:defRPr sz="135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6375" y="4685149"/>
            <a:ext cx="2128838" cy="353615"/>
          </a:xfrm>
          <a:prstGeom prst="rect">
            <a:avLst/>
          </a:prstGeom>
        </p:spPr>
        <p:txBody>
          <a:bodyPr lIns="82941" tIns="41471" rIns="82941" bIns="41471"/>
          <a:lstStyle>
            <a:lvl1pPr defTabSz="342881" fontAlgn="auto">
              <a:spcBef>
                <a:spcPts val="0"/>
              </a:spcBef>
              <a:spcAft>
                <a:spcPts val="0"/>
              </a:spcAft>
              <a:defRPr sz="135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A0051A5C-6566-9D40-9D3E-B18CC43A10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2288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8216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6C22-A60D-EA09-0B0E-163D02290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F2FC5A-137F-0849-72D6-D79E0C5F3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9673F-3731-34E5-CD94-D32598C87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6635-C91D-C549-9E91-F114E1F4BEDC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0A2F1-1AF9-3F89-9BC7-63FE85E59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5669D-0EC7-C528-CB00-5CE35796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27FE5-6B0C-2D4F-B3BA-191B19EA7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935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E05E-6C60-FD4D-9378-7D4425921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492C6-E66C-40D4-C7F2-78D2C31B6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68EFF-27E5-C5E7-0205-057AAD0D6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79233-4359-77D1-D76F-BE26E60C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8D2B8-9875-54BB-E48D-559AF3E36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098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45E1D-5119-F7D0-693F-6190ADD0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4A431-6BA8-A100-274A-E6ED2CBB5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85EDA-2CC5-7058-B648-5CE4C85F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EC64E-03D9-8B82-041E-D31B9D92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90884-5C82-05EC-0CF8-A4E02E35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00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8A8C4-5AA4-038B-A0F1-16FF846A7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99095-AA5D-84F5-559E-1BFC4CDDE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1C87C-1894-F541-5EA7-59ABE574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48369-6EC4-9E11-25B5-95B50A62E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3E697-5520-5A20-1E7A-710C7BCF0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584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A2F5-B480-AAE7-4005-B3A4C5519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29CC0-645D-200C-6147-6CFA1470A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BC6A7-5805-00BD-2B5F-3C17BB405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5D428-FDF5-F8DD-3460-59EE03ACB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5AAF04-E0A6-7757-B75B-189606485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62396-95B1-5253-BEE5-B5E2C8AB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663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FAFA2-70F7-C34B-1535-DF9F28006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54099-D986-585E-5694-02BEBD997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EE48F-524F-3FC5-95E5-2979C491A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8003E8-B70B-EB8B-DBFD-3D2B4DD53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79C95-E588-96E0-0478-F158E171C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830818-C831-BD89-323F-527AA707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AC7F36-FF80-5CE3-9A01-2A7DC197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5BD7E9-5B0B-7FBC-26A0-EA9B2BAF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479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D031-37CD-63A5-42E4-ABE94825B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5A0E90-A060-7EDE-2637-6B95BDDDB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C474C-758A-F6E9-73D0-568C8EE4A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2AD1B5-7A33-DB3F-DC4D-58E248A3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776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CD6103-D3D0-1558-5406-AD9D2CE4F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51C298-BEB1-425B-F2AD-DC83949AC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7AC73-F781-ACF6-FE43-CD7792C6C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396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A3BC-5460-E25F-5D8C-83D3BE768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521AD-0729-8999-D2E6-51414AF65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68A92-D183-1A90-385B-8AD138E70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01D64-430D-7629-509A-98360A37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2FC3A-7F6E-014D-7732-C3AC39BA1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D654E-9B44-7110-022F-06B0DADD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824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B61AA-2776-E834-B6B0-5C5244DD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705ADE-AD4B-B1E1-A27C-C59D6AA3C5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38B06-07B1-D115-01A9-6F90AC6E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6B260-5E08-5120-430D-426A76B50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546668-7249-0DF6-36E0-C0DFBA10A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C66FC-4430-CEF3-122F-095744D1C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751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13387-216A-5A4E-163C-3CE5A4F7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0163B-C631-FE14-C6EA-8D279A0DF5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7ED91-B603-7AC1-8F02-7581E6034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E5171-BB47-AD07-A939-97140548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6CC50-CE0E-F7E5-7D3C-61611CD9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450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B684B1-1E0E-52E8-C597-95CC04546F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28BAE9-851C-8A68-B92F-0C0F55787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70E8A-1C90-80E3-F048-528E8059C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B9543-1684-F9AF-5448-2BA9663E5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7CB6-59B8-4BD5-5F38-2614B6A89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033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2" y="133766"/>
            <a:ext cx="9143998" cy="35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250" b="1">
                <a:solidFill>
                  <a:srgbClr val="07346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483584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4802362"/>
            <a:ext cx="9144000" cy="341141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baseline="0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             Liu, Borsari et al. Cell (‘25) - </a:t>
            </a:r>
            <a:r>
              <a:rPr lang="en-US" sz="900" b="0" i="0" u="none" strike="noStrike" cap="none" baseline="0" dirty="0" err="1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Lectures.gersteinlab.org</a:t>
            </a:r>
            <a:r>
              <a:rPr lang="en-US" sz="900" b="0" i="0" u="none" strike="noStrike" cap="none" baseline="0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  						       </a:t>
            </a:r>
            <a:fld id="{00000000-1234-1234-1234-123412341234}" type="slidenum">
              <a:rPr lang="en-US" sz="900" b="0" i="0" u="none" strike="noStrike" cap="none" baseline="0" smtClean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 sz="900" baseline="0" dirty="0">
              <a:latin typeface="Arial" panose="020B0604020202020204" pitchFamily="34" charset="0"/>
            </a:endParaRPr>
          </a:p>
        </p:txBody>
      </p:sp>
      <p:cxnSp>
        <p:nvCxnSpPr>
          <p:cNvPr id="22" name="Google Shape;22;p35"/>
          <p:cNvCxnSpPr>
            <a:cxnSpLocks/>
          </p:cNvCxnSpPr>
          <p:nvPr/>
        </p:nvCxnSpPr>
        <p:spPr>
          <a:xfrm>
            <a:off x="0" y="555286"/>
            <a:ext cx="9143998" cy="0"/>
          </a:xfrm>
          <a:prstGeom prst="straightConnector1">
            <a:avLst/>
          </a:prstGeom>
          <a:noFill/>
          <a:ln w="38100" cap="flat" cmpd="sng">
            <a:solidFill>
              <a:srgbClr val="90909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24;p35">
            <a:extLst>
              <a:ext uri="{FF2B5EF4-FFF2-40B4-BE49-F238E27FC236}">
                <a16:creationId xmlns:a16="http://schemas.microsoft.com/office/drawing/2014/main" id="{3FE521A9-5097-17D6-B2C7-AE4E0F90D7D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04685" y="864394"/>
            <a:ext cx="8334632" cy="380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85763" lvl="0" indent="-21431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7346C"/>
              </a:buClr>
              <a:buSzPct val="100000"/>
              <a:buFont typeface="Arial" panose="020B0604020202020204" pitchFamily="34" charset="0"/>
              <a:buChar char="•"/>
              <a:defRPr sz="1500"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44619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2" y="133766"/>
            <a:ext cx="9143998" cy="35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2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35"/>
          <p:cNvSpPr txBox="1">
            <a:spLocks noGrp="1"/>
          </p:cNvSpPr>
          <p:nvPr>
            <p:ph type="body" idx="1"/>
          </p:nvPr>
        </p:nvSpPr>
        <p:spPr>
          <a:xfrm>
            <a:off x="260702" y="864394"/>
            <a:ext cx="5130448" cy="380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857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A79FF"/>
              </a:buClr>
              <a:buSzPts val="2400"/>
              <a:buChar char="•"/>
              <a:defRPr sz="1800"/>
            </a:lvl1pPr>
            <a:lvl2pPr marL="685800" lvl="1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50B1"/>
              </a:buClr>
              <a:buSzPts val="2000"/>
              <a:buChar char="•"/>
              <a:defRPr sz="1500"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50B1"/>
              </a:buClr>
              <a:buSzPts val="1800"/>
              <a:buChar char="•"/>
              <a:defRPr sz="1350"/>
            </a:lvl3pPr>
            <a:lvl4pPr marL="1371600" lvl="3" indent="-2476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50B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50B1"/>
              </a:buClr>
              <a:buSzPts val="1600"/>
              <a:buChar char="•"/>
              <a:defRPr sz="1200"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483584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4802362"/>
            <a:ext cx="9144000" cy="341141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 | Pre-Qualifying Exam</a:t>
            </a:r>
            <a:r>
              <a:rPr lang="en-US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		                      </a:t>
            </a:r>
            <a:fld id="{00000000-1234-1234-1234-123412341234}" type="slidenum">
              <a:rPr lang="en-US" sz="1500" b="0" i="0" u="none" strike="noStrike" cap="none" smtClean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 sz="1050" dirty="0"/>
          </a:p>
        </p:txBody>
      </p:sp>
      <p:cxnSp>
        <p:nvCxnSpPr>
          <p:cNvPr id="22" name="Google Shape;22;p35"/>
          <p:cNvCxnSpPr>
            <a:cxnSpLocks/>
          </p:cNvCxnSpPr>
          <p:nvPr/>
        </p:nvCxnSpPr>
        <p:spPr>
          <a:xfrm>
            <a:off x="0" y="555286"/>
            <a:ext cx="9143998" cy="0"/>
          </a:xfrm>
          <a:prstGeom prst="straightConnector1">
            <a:avLst/>
          </a:prstGeom>
          <a:noFill/>
          <a:ln w="38100" cap="flat" cmpd="sng">
            <a:solidFill>
              <a:srgbClr val="90909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24;p35"/>
          <p:cNvSpPr txBox="1">
            <a:spLocks noGrp="1"/>
          </p:cNvSpPr>
          <p:nvPr>
            <p:ph type="body" idx="3"/>
          </p:nvPr>
        </p:nvSpPr>
        <p:spPr>
          <a:xfrm>
            <a:off x="5476875" y="864394"/>
            <a:ext cx="3609975" cy="380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35"/>
          <p:cNvSpPr txBox="1">
            <a:spLocks noGrp="1"/>
          </p:cNvSpPr>
          <p:nvPr>
            <p:ph type="body" idx="4"/>
          </p:nvPr>
        </p:nvSpPr>
        <p:spPr>
          <a:xfrm>
            <a:off x="7322346" y="4653405"/>
            <a:ext cx="1821654" cy="133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42900" lvl="0" indent="-17145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75" i="1"/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825"/>
            </a:lvl2pPr>
            <a:lvl3pPr marL="1028700" lvl="2" indent="-22145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788"/>
            </a:lvl3pPr>
            <a:lvl4pPr marL="1371600" lvl="3" indent="-2190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750"/>
            </a:lvl4pPr>
            <a:lvl5pPr marL="1714500" lvl="4" indent="-2190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750"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38296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483584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4802362"/>
            <a:ext cx="9144000" cy="341141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6711575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42892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327090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2" y="133766"/>
            <a:ext cx="9143998" cy="35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250" b="1">
                <a:solidFill>
                  <a:srgbClr val="07346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483584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4802362"/>
            <a:ext cx="9144000" cy="341141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</a:t>
            </a:r>
            <a:r>
              <a:rPr lang="en-US" sz="15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		                 		     </a:t>
            </a:r>
            <a:fld id="{00000000-1234-1234-1234-123412341234}" type="slidenum">
              <a:rPr lang="en-US" sz="1500" b="0" i="0" u="none" strike="noStrike" cap="none" smtClean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 sz="1050" dirty="0"/>
          </a:p>
        </p:txBody>
      </p:sp>
      <p:sp>
        <p:nvSpPr>
          <p:cNvPr id="3" name="Google Shape;24;p35">
            <a:extLst>
              <a:ext uri="{FF2B5EF4-FFF2-40B4-BE49-F238E27FC236}">
                <a16:creationId xmlns:a16="http://schemas.microsoft.com/office/drawing/2014/main" id="{3FE521A9-5097-17D6-B2C7-AE4E0F90D7D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04685" y="864394"/>
            <a:ext cx="8334632" cy="380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85763" lvl="0" indent="-21431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7346C"/>
              </a:buClr>
              <a:buSzPct val="100000"/>
              <a:buFont typeface="Arial" panose="020B0604020202020204" pitchFamily="34" charset="0"/>
              <a:buChar char="•"/>
              <a:defRPr sz="1500"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85157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7029450" y="483584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Google Shape;21;p35"/>
          <p:cNvSpPr/>
          <p:nvPr/>
        </p:nvSpPr>
        <p:spPr>
          <a:xfrm>
            <a:off x="0" y="4802362"/>
            <a:ext cx="9144000" cy="341141"/>
          </a:xfrm>
          <a:prstGeom prst="rect">
            <a:avLst/>
          </a:prstGeom>
          <a:solidFill>
            <a:srgbClr val="07346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Yale CBB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555978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8B1AEF-D11A-2F44-AA2F-A04603A80DFE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2E161-8D7E-E543-B7E8-B92239F034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0681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FEB695-2AD4-2F4D-8115-5ED3E06A8CBB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601CB-A658-6447-AAB3-4789EE270E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411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6E31C0-CF6B-9F46-9A4A-01BD90E6EE47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922B8-D63B-CA45-A766-74A82C529A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0880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62CC69-29D8-2F45-8A92-8BC7FB3C7778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D3F2B-729B-C546-AF2A-47C3659911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5835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2DA46-9E26-EB4D-85F7-A7D96A66C529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04E43-A790-1143-A201-26120EB2F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12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D99749-0EAC-064A-958C-FC252C9E0F64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CE5C4-61E1-BC40-B879-0C7EDF9646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4073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134232-FF19-8C43-AFED-A7BD1F28AF4A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A0585-33C7-D740-8D0E-B5E2CA1B0C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7098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BAD941-C748-7D45-BBED-9873A1BF8851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3F71C-7002-224C-A55D-423FEAA7F3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6695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E7C186-2C22-CD46-AFAC-68F9D6E5A175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F7CE5-E5AB-ED45-A8FC-F0A45E3061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0362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4987E-418A-8949-BB45-A9866B74A42F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7FA3D-C315-1E4A-83E6-C4261C8CE4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2450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D46B48-9ABE-E841-85F5-08F98C6EA264}" type="datetimeFigureOut">
              <a:rPr lang="en-US" altLang="en-US"/>
              <a:pPr/>
              <a:t>2/9/26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530FF-CA05-7A47-B251-B5E31C27CC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17688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204"/>
            <a:ext cx="8218488" cy="10596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0"/>
            <a:ext cx="4032250" cy="507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200150"/>
            <a:ext cx="4033838" cy="507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 rtlCol="0"/>
          <a:lstStyle>
            <a:lvl1pPr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685800">
              <a:buClrTx/>
              <a:buSzTx/>
              <a:buFontTx/>
              <a:buNone/>
              <a:defRPr b="1">
                <a:cs typeface="ＭＳ Ｐゴシック" charset="0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685800">
              <a:defRPr b="1"/>
            </a:lvl1pPr>
          </a:lstStyle>
          <a:p>
            <a:fld id="{3BD8956F-2BA3-CC4A-B270-A5C39E96C8F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21737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85852"/>
            <a:ext cx="7772400" cy="1102519"/>
          </a:xfrm>
        </p:spPr>
        <p:txBody>
          <a:bodyPr/>
          <a:lstStyle>
            <a:lvl1pPr>
              <a:defRPr sz="24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28901"/>
            <a:ext cx="6400800" cy="1314450"/>
          </a:xfrm>
        </p:spPr>
        <p:txBody>
          <a:bodyPr/>
          <a:lstStyle>
            <a:lvl1pPr marL="0" indent="0" algn="ctr">
              <a:buNone/>
              <a:defRPr sz="2475" b="1"/>
            </a:lvl1pPr>
            <a:lvl2pPr marL="256691" indent="0" algn="ctr">
              <a:buNone/>
              <a:defRPr/>
            </a:lvl2pPr>
            <a:lvl3pPr marL="513386" indent="0" algn="ctr">
              <a:buNone/>
              <a:defRPr/>
            </a:lvl3pPr>
            <a:lvl4pPr marL="770080" indent="0" algn="ctr">
              <a:buNone/>
              <a:defRPr/>
            </a:lvl4pPr>
            <a:lvl5pPr marL="1026772" indent="0" algn="ctr">
              <a:buNone/>
              <a:defRPr/>
            </a:lvl5pPr>
            <a:lvl6pPr marL="1283465" indent="0" algn="ctr">
              <a:buNone/>
              <a:defRPr/>
            </a:lvl6pPr>
            <a:lvl7pPr marL="1540159" indent="0" algn="ctr">
              <a:buNone/>
              <a:defRPr/>
            </a:lvl7pPr>
            <a:lvl8pPr marL="1796846" indent="0" algn="ctr">
              <a:buNone/>
              <a:defRPr/>
            </a:lvl8pPr>
            <a:lvl9pPr marL="205354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99881483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023123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1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0"/>
            <a:ext cx="7772400" cy="1125140"/>
          </a:xfrm>
        </p:spPr>
        <p:txBody>
          <a:bodyPr anchor="b"/>
          <a:lstStyle>
            <a:lvl1pPr marL="0" indent="0">
              <a:buNone/>
              <a:defRPr sz="1125"/>
            </a:lvl1pPr>
            <a:lvl2pPr marL="256691" indent="0">
              <a:buNone/>
              <a:defRPr sz="1013"/>
            </a:lvl2pPr>
            <a:lvl3pPr marL="513386" indent="0">
              <a:buNone/>
              <a:defRPr sz="900"/>
            </a:lvl3pPr>
            <a:lvl4pPr marL="770080" indent="0">
              <a:buNone/>
              <a:defRPr sz="788"/>
            </a:lvl4pPr>
            <a:lvl5pPr marL="1026772" indent="0">
              <a:buNone/>
              <a:defRPr sz="788"/>
            </a:lvl5pPr>
            <a:lvl6pPr marL="1283465" indent="0">
              <a:buNone/>
              <a:defRPr sz="788"/>
            </a:lvl6pPr>
            <a:lvl7pPr marL="1540159" indent="0">
              <a:buNone/>
              <a:defRPr sz="788"/>
            </a:lvl7pPr>
            <a:lvl8pPr marL="1796846" indent="0">
              <a:buNone/>
              <a:defRPr sz="788"/>
            </a:lvl8pPr>
            <a:lvl9pPr marL="2053544" indent="0">
              <a:buNone/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5460363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4"/>
            <a:ext cx="3810000" cy="3479006"/>
          </a:xfrm>
        </p:spPr>
        <p:txBody>
          <a:bodyPr/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85904"/>
            <a:ext cx="3810000" cy="3479006"/>
          </a:xfrm>
        </p:spPr>
        <p:txBody>
          <a:bodyPr/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870443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6691" indent="0">
              <a:buNone/>
              <a:defRPr sz="1125" b="1"/>
            </a:lvl2pPr>
            <a:lvl3pPr marL="513386" indent="0">
              <a:buNone/>
              <a:defRPr sz="1013" b="1"/>
            </a:lvl3pPr>
            <a:lvl4pPr marL="770080" indent="0">
              <a:buNone/>
              <a:defRPr sz="900" b="1"/>
            </a:lvl4pPr>
            <a:lvl5pPr marL="1026772" indent="0">
              <a:buNone/>
              <a:defRPr sz="900" b="1"/>
            </a:lvl5pPr>
            <a:lvl6pPr marL="1283465" indent="0">
              <a:buNone/>
              <a:defRPr sz="900" b="1"/>
            </a:lvl6pPr>
            <a:lvl7pPr marL="1540159" indent="0">
              <a:buNone/>
              <a:defRPr sz="900" b="1"/>
            </a:lvl7pPr>
            <a:lvl8pPr marL="1796846" indent="0">
              <a:buNone/>
              <a:defRPr sz="900" b="1"/>
            </a:lvl8pPr>
            <a:lvl9pPr marL="2053544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6691" indent="0">
              <a:buNone/>
              <a:defRPr sz="1125" b="1"/>
            </a:lvl2pPr>
            <a:lvl3pPr marL="513386" indent="0">
              <a:buNone/>
              <a:defRPr sz="1013" b="1"/>
            </a:lvl3pPr>
            <a:lvl4pPr marL="770080" indent="0">
              <a:buNone/>
              <a:defRPr sz="900" b="1"/>
            </a:lvl4pPr>
            <a:lvl5pPr marL="1026772" indent="0">
              <a:buNone/>
              <a:defRPr sz="900" b="1"/>
            </a:lvl5pPr>
            <a:lvl6pPr marL="1283465" indent="0">
              <a:buNone/>
              <a:defRPr sz="900" b="1"/>
            </a:lvl6pPr>
            <a:lvl7pPr marL="1540159" indent="0">
              <a:buNone/>
              <a:defRPr sz="900" b="1"/>
            </a:lvl7pPr>
            <a:lvl8pPr marL="1796846" indent="0">
              <a:buNone/>
              <a:defRPr sz="900" b="1"/>
            </a:lvl8pPr>
            <a:lvl9pPr marL="2053544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210782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7744588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863608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04803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6691" indent="0">
              <a:buNone/>
              <a:defRPr sz="675"/>
            </a:lvl2pPr>
            <a:lvl3pPr marL="513386" indent="0">
              <a:buNone/>
              <a:defRPr sz="563"/>
            </a:lvl3pPr>
            <a:lvl4pPr marL="770080" indent="0">
              <a:buNone/>
              <a:defRPr sz="506"/>
            </a:lvl4pPr>
            <a:lvl5pPr marL="1026772" indent="0">
              <a:buNone/>
              <a:defRPr sz="506"/>
            </a:lvl5pPr>
            <a:lvl6pPr marL="1283465" indent="0">
              <a:buNone/>
              <a:defRPr sz="506"/>
            </a:lvl6pPr>
            <a:lvl7pPr marL="1540159" indent="0">
              <a:buNone/>
              <a:defRPr sz="506"/>
            </a:lvl7pPr>
            <a:lvl8pPr marL="1796846" indent="0">
              <a:buNone/>
              <a:defRPr sz="506"/>
            </a:lvl8pPr>
            <a:lvl9pPr marL="2053544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0999522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6691" indent="0">
              <a:buNone/>
              <a:defRPr sz="1575"/>
            </a:lvl2pPr>
            <a:lvl3pPr marL="513386" indent="0">
              <a:buNone/>
              <a:defRPr sz="1350"/>
            </a:lvl3pPr>
            <a:lvl4pPr marL="770080" indent="0">
              <a:buNone/>
              <a:defRPr sz="1125"/>
            </a:lvl4pPr>
            <a:lvl5pPr marL="1026772" indent="0">
              <a:buNone/>
              <a:defRPr sz="1125"/>
            </a:lvl5pPr>
            <a:lvl6pPr marL="1283465" indent="0">
              <a:buNone/>
              <a:defRPr sz="1125"/>
            </a:lvl6pPr>
            <a:lvl7pPr marL="1540159" indent="0">
              <a:buNone/>
              <a:defRPr sz="1125"/>
            </a:lvl7pPr>
            <a:lvl8pPr marL="1796846" indent="0">
              <a:buNone/>
              <a:defRPr sz="1125"/>
            </a:lvl8pPr>
            <a:lvl9pPr marL="2053544" indent="0">
              <a:buNone/>
              <a:defRPr sz="1125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6691" indent="0">
              <a:buNone/>
              <a:defRPr sz="675"/>
            </a:lvl2pPr>
            <a:lvl3pPr marL="513386" indent="0">
              <a:buNone/>
              <a:defRPr sz="563"/>
            </a:lvl3pPr>
            <a:lvl4pPr marL="770080" indent="0">
              <a:buNone/>
              <a:defRPr sz="506"/>
            </a:lvl4pPr>
            <a:lvl5pPr marL="1026772" indent="0">
              <a:buNone/>
              <a:defRPr sz="506"/>
            </a:lvl5pPr>
            <a:lvl6pPr marL="1283465" indent="0">
              <a:buNone/>
              <a:defRPr sz="506"/>
            </a:lvl6pPr>
            <a:lvl7pPr marL="1540159" indent="0">
              <a:buNone/>
              <a:defRPr sz="506"/>
            </a:lvl7pPr>
            <a:lvl8pPr marL="1796846" indent="0">
              <a:buNone/>
              <a:defRPr sz="506"/>
            </a:lvl8pPr>
            <a:lvl9pPr marL="2053544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9463362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6916389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16"/>
            <a:ext cx="1943100" cy="45077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457216"/>
            <a:ext cx="5676900" cy="45077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3684421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85904"/>
            <a:ext cx="3810000" cy="34790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85904"/>
            <a:ext cx="3810000" cy="34790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269878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14450"/>
            <a:ext cx="3810000" cy="3257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314450"/>
            <a:ext cx="3810000" cy="325755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41194347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200152"/>
            <a:ext cx="8229600" cy="37256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10533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85851"/>
            <a:ext cx="7772400" cy="1102519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28901"/>
            <a:ext cx="6400800" cy="1314450"/>
          </a:xfrm>
        </p:spPr>
        <p:txBody>
          <a:bodyPr/>
          <a:lstStyle>
            <a:lvl1pPr marL="0" indent="0" algn="ctr">
              <a:buNone/>
              <a:defRPr sz="3300" b="1"/>
            </a:lvl1pPr>
            <a:lvl2pPr marL="342255" indent="0" algn="ctr">
              <a:buNone/>
              <a:defRPr/>
            </a:lvl2pPr>
            <a:lvl3pPr marL="684514" indent="0" algn="ctr">
              <a:buNone/>
              <a:defRPr/>
            </a:lvl3pPr>
            <a:lvl4pPr marL="1026773" indent="0" algn="ctr">
              <a:buNone/>
              <a:defRPr/>
            </a:lvl4pPr>
            <a:lvl5pPr marL="1369029" indent="0" algn="ctr">
              <a:buNone/>
              <a:defRPr/>
            </a:lvl5pPr>
            <a:lvl6pPr marL="1711287" indent="0" algn="ctr">
              <a:buNone/>
              <a:defRPr/>
            </a:lvl6pPr>
            <a:lvl7pPr marL="2053545" indent="0" algn="ctr">
              <a:buNone/>
              <a:defRPr/>
            </a:lvl7pPr>
            <a:lvl8pPr marL="2395795" indent="0" algn="ctr">
              <a:buNone/>
              <a:defRPr/>
            </a:lvl8pPr>
            <a:lvl9pPr marL="27380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1730207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89994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0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9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255" indent="0">
              <a:buNone/>
              <a:defRPr sz="1350"/>
            </a:lvl2pPr>
            <a:lvl3pPr marL="684514" indent="0">
              <a:buNone/>
              <a:defRPr sz="1200"/>
            </a:lvl3pPr>
            <a:lvl4pPr marL="1026773" indent="0">
              <a:buNone/>
              <a:defRPr sz="1050"/>
            </a:lvl4pPr>
            <a:lvl5pPr marL="1369029" indent="0">
              <a:buNone/>
              <a:defRPr sz="1050"/>
            </a:lvl5pPr>
            <a:lvl6pPr marL="1711287" indent="0">
              <a:buNone/>
              <a:defRPr sz="1050"/>
            </a:lvl6pPr>
            <a:lvl7pPr marL="2053545" indent="0">
              <a:buNone/>
              <a:defRPr sz="1050"/>
            </a:lvl7pPr>
            <a:lvl8pPr marL="2395795" indent="0">
              <a:buNone/>
              <a:defRPr sz="1050"/>
            </a:lvl8pPr>
            <a:lvl9pPr marL="2738059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1986634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3"/>
            <a:ext cx="3810000" cy="347900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85903"/>
            <a:ext cx="3810000" cy="347900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3102052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55" indent="0">
              <a:buNone/>
              <a:defRPr sz="1500" b="1"/>
            </a:lvl2pPr>
            <a:lvl3pPr marL="684514" indent="0">
              <a:buNone/>
              <a:defRPr sz="1350" b="1"/>
            </a:lvl3pPr>
            <a:lvl4pPr marL="1026773" indent="0">
              <a:buNone/>
              <a:defRPr sz="1200" b="1"/>
            </a:lvl4pPr>
            <a:lvl5pPr marL="1369029" indent="0">
              <a:buNone/>
              <a:defRPr sz="1200" b="1"/>
            </a:lvl5pPr>
            <a:lvl6pPr marL="1711287" indent="0">
              <a:buNone/>
              <a:defRPr sz="1200" b="1"/>
            </a:lvl6pPr>
            <a:lvl7pPr marL="2053545" indent="0">
              <a:buNone/>
              <a:defRPr sz="1200" b="1"/>
            </a:lvl7pPr>
            <a:lvl8pPr marL="2395795" indent="0">
              <a:buNone/>
              <a:defRPr sz="1200" b="1"/>
            </a:lvl8pPr>
            <a:lvl9pPr marL="273805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255" indent="0">
              <a:buNone/>
              <a:defRPr sz="1500" b="1"/>
            </a:lvl2pPr>
            <a:lvl3pPr marL="684514" indent="0">
              <a:buNone/>
              <a:defRPr sz="1350" b="1"/>
            </a:lvl3pPr>
            <a:lvl4pPr marL="1026773" indent="0">
              <a:buNone/>
              <a:defRPr sz="1200" b="1"/>
            </a:lvl4pPr>
            <a:lvl5pPr marL="1369029" indent="0">
              <a:buNone/>
              <a:defRPr sz="1200" b="1"/>
            </a:lvl5pPr>
            <a:lvl6pPr marL="1711287" indent="0">
              <a:buNone/>
              <a:defRPr sz="1200" b="1"/>
            </a:lvl6pPr>
            <a:lvl7pPr marL="2053545" indent="0">
              <a:buNone/>
              <a:defRPr sz="1200" b="1"/>
            </a:lvl7pPr>
            <a:lvl8pPr marL="2395795" indent="0">
              <a:buNone/>
              <a:defRPr sz="1200" b="1"/>
            </a:lvl8pPr>
            <a:lvl9pPr marL="273805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0984417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6085368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9022429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04802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255" indent="0">
              <a:buNone/>
              <a:defRPr sz="900"/>
            </a:lvl2pPr>
            <a:lvl3pPr marL="684514" indent="0">
              <a:buNone/>
              <a:defRPr sz="750"/>
            </a:lvl3pPr>
            <a:lvl4pPr marL="1026773" indent="0">
              <a:buNone/>
              <a:defRPr sz="675"/>
            </a:lvl4pPr>
            <a:lvl5pPr marL="1369029" indent="0">
              <a:buNone/>
              <a:defRPr sz="675"/>
            </a:lvl5pPr>
            <a:lvl6pPr marL="1711287" indent="0">
              <a:buNone/>
              <a:defRPr sz="675"/>
            </a:lvl6pPr>
            <a:lvl7pPr marL="2053545" indent="0">
              <a:buNone/>
              <a:defRPr sz="675"/>
            </a:lvl7pPr>
            <a:lvl8pPr marL="2395795" indent="0">
              <a:buNone/>
              <a:defRPr sz="675"/>
            </a:lvl8pPr>
            <a:lvl9pPr marL="273805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2546669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255" indent="0">
              <a:buNone/>
              <a:defRPr sz="2100"/>
            </a:lvl2pPr>
            <a:lvl3pPr marL="684514" indent="0">
              <a:buNone/>
              <a:defRPr sz="1800"/>
            </a:lvl3pPr>
            <a:lvl4pPr marL="1026773" indent="0">
              <a:buNone/>
              <a:defRPr sz="1500"/>
            </a:lvl4pPr>
            <a:lvl5pPr marL="1369029" indent="0">
              <a:buNone/>
              <a:defRPr sz="1500"/>
            </a:lvl5pPr>
            <a:lvl6pPr marL="1711287" indent="0">
              <a:buNone/>
              <a:defRPr sz="1500"/>
            </a:lvl6pPr>
            <a:lvl7pPr marL="2053545" indent="0">
              <a:buNone/>
              <a:defRPr sz="1500"/>
            </a:lvl7pPr>
            <a:lvl8pPr marL="2395795" indent="0">
              <a:buNone/>
              <a:defRPr sz="1500"/>
            </a:lvl8pPr>
            <a:lvl9pPr marL="273805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255" indent="0">
              <a:buNone/>
              <a:defRPr sz="900"/>
            </a:lvl2pPr>
            <a:lvl3pPr marL="684514" indent="0">
              <a:buNone/>
              <a:defRPr sz="750"/>
            </a:lvl3pPr>
            <a:lvl4pPr marL="1026773" indent="0">
              <a:buNone/>
              <a:defRPr sz="675"/>
            </a:lvl4pPr>
            <a:lvl5pPr marL="1369029" indent="0">
              <a:buNone/>
              <a:defRPr sz="675"/>
            </a:lvl5pPr>
            <a:lvl6pPr marL="1711287" indent="0">
              <a:buNone/>
              <a:defRPr sz="675"/>
            </a:lvl6pPr>
            <a:lvl7pPr marL="2053545" indent="0">
              <a:buNone/>
              <a:defRPr sz="675"/>
            </a:lvl7pPr>
            <a:lvl8pPr marL="2395795" indent="0">
              <a:buNone/>
              <a:defRPr sz="675"/>
            </a:lvl8pPr>
            <a:lvl9pPr marL="273805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4896656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1460503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15"/>
            <a:ext cx="1943100" cy="45077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457215"/>
            <a:ext cx="5676900" cy="45077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3903405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85903"/>
            <a:ext cx="3810000" cy="34790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485903"/>
            <a:ext cx="3810000" cy="34790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0224058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14450"/>
            <a:ext cx="3810000" cy="3257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1314450"/>
            <a:ext cx="3810000" cy="325755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255020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slideLayout" Target="../slideLayouts/slideLayout34.xml"/><Relationship Id="rId7" Type="http://schemas.openxmlformats.org/officeDocument/2006/relationships/tags" Target="../tags/tag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ags" Target="../tags/tag7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tags" Target="../tags/tag15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ags" Target="../tags/tag14.xml"/><Relationship Id="rId2" Type="http://schemas.openxmlformats.org/officeDocument/2006/relationships/slideLayout" Target="../slideLayouts/slideLayout68.xml"/><Relationship Id="rId16" Type="http://schemas.openxmlformats.org/officeDocument/2006/relationships/tags" Target="../tags/tag13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tags" Target="../tags/tag18.xml"/><Relationship Id="rId2" Type="http://schemas.openxmlformats.org/officeDocument/2006/relationships/slideLayout" Target="../slideLayouts/slideLayout82.xml"/><Relationship Id="rId16" Type="http://schemas.openxmlformats.org/officeDocument/2006/relationships/tags" Target="../tags/tag17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tags" Target="../tags/tag16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  <p:custDataLst>
              <p:tags r:id="rId4"/>
            </p:custDataLst>
          </p:nvPr>
        </p:nvSpPr>
        <p:spPr bwMode="auto">
          <a:xfrm>
            <a:off x="685800" y="1485901"/>
            <a:ext cx="7772400" cy="347900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6200000">
            <a:off x="7703940" y="3907433"/>
            <a:ext cx="230862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005" tIns="34503" rIns="69005" bIns="34503"/>
          <a:lstStyle>
            <a:lvl1pPr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0" hangingPunct="0"/>
            <a:fld id="{41641D8F-FA0A-C44D-A59E-B37C9BB6BE2E}" type="slidenum">
              <a:rPr lang="en-US" altLang="en-US" sz="12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/>
              <a:t>‹#›</a:t>
            </a:fld>
            <a:r>
              <a:rPr lang="en-US" altLang="en-US" sz="18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75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225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727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ransition/>
  <p:hf hdr="0" ftr="0" dt="0"/>
  <p:txStyles>
    <p:titleStyle>
      <a:lvl1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683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5367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8051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70733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67879" indent="-167879" algn="l" defTabSz="681038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5054" indent="-167879" algn="l" defTabSz="68103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1800">
          <a:solidFill>
            <a:schemeClr val="tx1"/>
          </a:solidFill>
          <a:latin typeface="+mn-lt"/>
          <a:ea typeface="ＭＳ Ｐゴシック" pitchFamily="-65" charset="-128"/>
        </a:defRPr>
      </a:lvl2pPr>
      <a:lvl3pPr marL="681038" indent="-166688" algn="l" defTabSz="681038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ＭＳ Ｐゴシック" pitchFamily="-65" charset="-128"/>
        </a:defRPr>
      </a:lvl3pPr>
      <a:lvl4pPr marL="1028700" indent="-167879" algn="l" defTabSz="681038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pitchFamily="-65" charset="-128"/>
        </a:defRPr>
      </a:lvl4pPr>
      <a:lvl5pPr marL="1366838" indent="-167879" algn="l" defTabSz="68103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1500">
          <a:solidFill>
            <a:schemeClr val="tx1"/>
          </a:solidFill>
          <a:latin typeface="+mn-lt"/>
          <a:ea typeface="ＭＳ Ｐゴシック" pitchFamily="-65" charset="-128"/>
        </a:defRPr>
      </a:lvl5pPr>
      <a:lvl6pPr marL="1884758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7442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70125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12808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68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367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51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073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418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100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878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1467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244"/>
            <a:ext cx="7772400" cy="8572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5363"/>
            <a:ext cx="7772400" cy="347900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906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ransition/>
  <p:hf hdr="0" ftr="0" dt="0"/>
  <p:txStyles>
    <p:titleStyle>
      <a:lvl1pPr algn="ctr" defTabSz="68461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8461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8461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8461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8461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900" algn="ctr" defTabSz="684610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5800" algn="ctr" defTabSz="684610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8700" algn="ctr" defTabSz="684610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71600" algn="ctr" defTabSz="684610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71450" indent="-171450" algn="l" defTabSz="684610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bg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8625" indent="-171450" algn="l" defTabSz="68461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1800">
          <a:solidFill>
            <a:schemeClr val="bg1"/>
          </a:solidFill>
          <a:latin typeface="+mn-lt"/>
          <a:ea typeface="ＭＳ Ｐゴシック" pitchFamily="-65" charset="-128"/>
        </a:defRPr>
      </a:lvl2pPr>
      <a:lvl3pPr marL="684610" indent="-170260" algn="l" defTabSz="684610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bg1"/>
          </a:solidFill>
          <a:latin typeface="+mn-lt"/>
          <a:ea typeface="ＭＳ Ｐゴシック" pitchFamily="-65" charset="-128"/>
        </a:defRPr>
      </a:lvl3pPr>
      <a:lvl4pPr marL="1032272" indent="-171450" algn="l" defTabSz="684610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bg1"/>
          </a:solidFill>
          <a:latin typeface="+mn-lt"/>
          <a:ea typeface="ＭＳ Ｐゴシック" pitchFamily="-65" charset="-128"/>
        </a:defRPr>
      </a:lvl4pPr>
      <a:lvl5pPr marL="1370410" indent="-171450" algn="l" defTabSz="684610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1500">
          <a:solidFill>
            <a:schemeClr val="bg1"/>
          </a:solidFill>
          <a:latin typeface="+mn-lt"/>
          <a:ea typeface="ＭＳ Ｐゴシック" pitchFamily="-65" charset="-128"/>
        </a:defRPr>
      </a:lvl5pPr>
      <a:lvl6pPr marL="188595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885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7175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1465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45D277-72E7-4749-88BB-9B9B02D10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74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C7171-8A21-5146-9450-AFF8BB6AE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927389"/>
            <a:ext cx="7886700" cy="3705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BE8D9A-D468-5747-BC31-6BAFAD470F86}"/>
              </a:ext>
            </a:extLst>
          </p:cNvPr>
          <p:cNvCxnSpPr/>
          <p:nvPr userDrawn="1"/>
        </p:nvCxnSpPr>
        <p:spPr>
          <a:xfrm>
            <a:off x="0" y="4710548"/>
            <a:ext cx="9144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7AB307D-C2CA-4847-B9CA-8B7E1D706B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6863" y="4853758"/>
            <a:ext cx="333575" cy="273844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0E2C54"/>
                </a:solidFill>
              </a:defRPr>
            </a:lvl1pPr>
          </a:lstStyle>
          <a:p>
            <a:fld id="{F55E13C6-A4BF-A842-9635-B1271B30A9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15BA2-A08E-F499-D043-EFDBA36A1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163" y="4797655"/>
            <a:ext cx="4023491" cy="350865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0E2C54"/>
                </a:solidFill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 b="1" dirty="0"/>
              <a:t>UConn Health, Genetics and Genome Sciences, May 23</a:t>
            </a:r>
            <a:r>
              <a:rPr lang="en-US" b="1" baseline="30000" dirty="0"/>
              <a:t>rd</a:t>
            </a:r>
            <a:r>
              <a:rPr lang="en-US" b="1" dirty="0"/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419805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accent1"/>
          </a:solidFill>
          <a:latin typeface="Baskerville" panose="02020502070401020303" pitchFamily="18" charset="0"/>
          <a:ea typeface="Baskerville" panose="02020502070401020303" pitchFamily="18" charset="0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45D277-72E7-4749-88BB-9B9B02D10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74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C7171-8A21-5146-9450-AFF8BB6AE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927389"/>
            <a:ext cx="7886700" cy="3705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459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accent1"/>
          </a:solidFill>
          <a:latin typeface="Baskerville" panose="02020502070401020303" pitchFamily="18" charset="0"/>
          <a:ea typeface="Baskerville" panose="02020502070401020303" pitchFamily="18" charset="0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2EFA8083-6EB3-ED49-8D67-413576AEFCC3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4" tIns="46003" rIns="92004" bIns="460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16BFE228-AB9C-D642-A122-6B9FEB280E8A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 bwMode="auto">
          <a:xfrm>
            <a:off x="685800" y="1485900"/>
            <a:ext cx="7772400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4" tIns="46003" rIns="92004" bIns="460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94E1E1B8-375C-604A-8F88-E9DD34858CED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6200000">
            <a:off x="7782720" y="3907631"/>
            <a:ext cx="23098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003" tIns="34502" rIns="69003" bIns="34502"/>
          <a:lstStyle>
            <a:lvl1pPr defTabSz="909638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defRPr/>
            </a:pPr>
            <a:fld id="{0EC52757-42FF-0545-8ABA-38C539114104}" type="slidenum">
              <a:rPr lang="en-US" altLang="en-US" sz="1200" b="1" i="1" kern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Arial"/>
                <a:sym typeface="Arial"/>
              </a:rPr>
              <a:pPr>
                <a:defRPr/>
              </a:pPr>
              <a:t>‹#›</a:t>
            </a:fld>
            <a:r>
              <a:rPr lang="en-US" altLang="en-US" sz="1800" b="1" kern="0" dirty="0">
                <a:solidFill>
                  <a:srgbClr val="808080"/>
                </a:solidFill>
                <a:latin typeface="Arial" charset="0"/>
                <a:cs typeface="Arial"/>
                <a:sym typeface="Arial"/>
              </a:rPr>
              <a:t> - </a:t>
            </a:r>
            <a:r>
              <a:rPr lang="en-US" altLang="en-US" sz="825" b="1" kern="0" dirty="0" err="1">
                <a:solidFill>
                  <a:srgbClr val="969696"/>
                </a:solidFill>
                <a:latin typeface="Arial" charset="0"/>
                <a:cs typeface="Arial"/>
                <a:sym typeface="Arial"/>
              </a:rPr>
              <a:t>Lectures.GersteinLab.org</a:t>
            </a:r>
            <a:endParaRPr lang="en-US" altLang="en-US" sz="225" kern="0" dirty="0">
              <a:solidFill>
                <a:srgbClr val="000000"/>
              </a:solidFill>
              <a:latin typeface="Arial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638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</p:sldLayoutIdLst>
  <p:transition/>
  <p:hf hdr="0" ftr="0" dt="0"/>
  <p:txStyles>
    <p:titleStyle>
      <a:lvl1pPr algn="ctr" defTabSz="677863" rtl="0" eaLnBrk="0" fontAlgn="base" hangingPunct="0">
        <a:spcBef>
          <a:spcPct val="0"/>
        </a:spcBef>
        <a:spcAft>
          <a:spcPct val="0"/>
        </a:spcAft>
        <a:defRPr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77863" rtl="0" eaLnBrk="0" fontAlgn="base" hangingPunct="0">
        <a:spcBef>
          <a:spcPct val="0"/>
        </a:spcBef>
        <a:spcAft>
          <a:spcPct val="0"/>
        </a:spcAft>
        <a:defRPr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77863" rtl="0" eaLnBrk="0" fontAlgn="base" hangingPunct="0">
        <a:spcBef>
          <a:spcPct val="0"/>
        </a:spcBef>
        <a:spcAft>
          <a:spcPct val="0"/>
        </a:spcAft>
        <a:defRPr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77863" rtl="0" eaLnBrk="0" fontAlgn="base" hangingPunct="0">
        <a:spcBef>
          <a:spcPct val="0"/>
        </a:spcBef>
        <a:spcAft>
          <a:spcPct val="0"/>
        </a:spcAft>
        <a:defRPr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77863" rtl="0" eaLnBrk="0" fontAlgn="base" hangingPunct="0">
        <a:spcBef>
          <a:spcPct val="0"/>
        </a:spcBef>
        <a:spcAft>
          <a:spcPct val="0"/>
        </a:spcAft>
        <a:defRPr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665" algn="ctr" defTabSz="684143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5333" algn="ctr" defTabSz="684143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8000" algn="ctr" defTabSz="684143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70665" algn="ctr" defTabSz="684143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65100" indent="-165100" algn="l" defTabSz="677863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2275" indent="-165100" algn="l" defTabSz="6778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>
          <a:solidFill>
            <a:schemeClr val="tx1"/>
          </a:solidFill>
          <a:latin typeface="+mn-lt"/>
          <a:ea typeface="ＭＳ Ｐゴシック" pitchFamily="-65" charset="-128"/>
        </a:defRPr>
      </a:lvl2pPr>
      <a:lvl3pPr marL="677863" indent="-163513" algn="l" defTabSz="677863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ＭＳ Ｐゴシック" pitchFamily="-65" charset="-128"/>
        </a:defRPr>
      </a:lvl3pPr>
      <a:lvl4pPr marL="1025525" indent="-165100" algn="l" defTabSz="677863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pitchFamily="-65" charset="-128"/>
        </a:defRPr>
      </a:lvl4pPr>
      <a:lvl5pPr marL="1363663" indent="-165100" algn="l" defTabSz="67786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1500">
          <a:solidFill>
            <a:schemeClr val="tx1"/>
          </a:solidFill>
          <a:latin typeface="+mn-lt"/>
          <a:ea typeface="ＭＳ Ｐゴシック" pitchFamily="-65" charset="-128"/>
        </a:defRPr>
      </a:lvl5pPr>
      <a:lvl6pPr marL="1884664" indent="-171333" algn="l" defTabSz="684143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7331" indent="-171333" algn="l" defTabSz="684143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69997" indent="-171333" algn="l" defTabSz="684143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12663" indent="-171333" algn="l" defTabSz="684143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665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5333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8000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70665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3332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5998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8663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41330" algn="l" defTabSz="34266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25241D7-0704-3245-B673-9E7E8784E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038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4AF0732-6416-BC4F-829A-B0BE21437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5363"/>
            <a:ext cx="7772400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6" tIns="46033" rIns="9206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Se2_default_3_cbb752_11apr10con2_default_3_cbb752_11apr10d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785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transition/>
  <p:hf hdr="0" ftr="0" dt="0"/>
  <p:txStyles>
    <p:titleStyle>
      <a:lvl1pPr algn="ctr" defTabSz="68421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8421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8421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8421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84213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900" algn="ctr" defTabSz="684610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5800" algn="ctr" defTabSz="684610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8700" algn="ctr" defTabSz="684610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71600" algn="ctr" defTabSz="684610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71450" indent="-171450" algn="l" defTabSz="684213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8625" indent="-171450" algn="l" defTabSz="6842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>
          <a:solidFill>
            <a:schemeClr val="bg1"/>
          </a:solidFill>
          <a:latin typeface="+mn-lt"/>
          <a:ea typeface="ＭＳ Ｐゴシック" pitchFamily="-65" charset="-128"/>
        </a:defRPr>
      </a:lvl2pPr>
      <a:lvl3pPr marL="684213" indent="-169863" algn="l" defTabSz="684213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bg1"/>
          </a:solidFill>
          <a:latin typeface="+mn-lt"/>
          <a:ea typeface="ＭＳ Ｐゴシック" pitchFamily="-65" charset="-128"/>
        </a:defRPr>
      </a:lvl3pPr>
      <a:lvl4pPr marL="1031875" indent="-171450" algn="l" defTabSz="684213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bg1"/>
          </a:solidFill>
          <a:latin typeface="+mn-lt"/>
          <a:ea typeface="ＭＳ Ｐゴシック" pitchFamily="-65" charset="-128"/>
        </a:defRPr>
      </a:lvl4pPr>
      <a:lvl5pPr marL="1370013" indent="-171450" algn="l" defTabSz="684213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1500">
          <a:solidFill>
            <a:schemeClr val="bg1"/>
          </a:solidFill>
          <a:latin typeface="+mn-lt"/>
          <a:ea typeface="ＭＳ Ｐゴシック" pitchFamily="-65" charset="-128"/>
        </a:defRPr>
      </a:lvl5pPr>
      <a:lvl6pPr marL="188595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885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7175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14650" indent="-171450" algn="l" defTabSz="684610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  <p:custDataLst>
              <p:tags r:id="rId7"/>
            </p:custDataLst>
          </p:nvPr>
        </p:nvSpPr>
        <p:spPr bwMode="auto">
          <a:xfrm>
            <a:off x="685800" y="1485901"/>
            <a:ext cx="7772400" cy="347900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16200000">
            <a:off x="7703940" y="3907433"/>
            <a:ext cx="230862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005" tIns="34503" rIns="69005" bIns="34503"/>
          <a:lstStyle>
            <a:lvl1pPr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963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96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0" hangingPunct="0"/>
            <a:fld id="{41641D8F-FA0A-C44D-A59E-B37C9BB6BE2E}" type="slidenum">
              <a:rPr lang="en-US" altLang="en-US" sz="1200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  <a:cs typeface=""/>
              </a:rPr>
              <a:pPr eaLnBrk="0" hangingPunct="0"/>
              <a:t>‹#›</a:t>
            </a:fld>
            <a:r>
              <a:rPr lang="en-US" altLang="en-US" sz="1800">
                <a:solidFill>
                  <a:srgbClr val="808080"/>
                </a:solidFill>
                <a:cs typeface=""/>
              </a:rPr>
              <a:t> - </a:t>
            </a:r>
            <a:r>
              <a:rPr lang="en-US" altLang="en-US" sz="750">
                <a:solidFill>
                  <a:srgbClr val="969696"/>
                </a:solidFill>
                <a:cs typeface=""/>
              </a:rPr>
              <a:t>Lectures.GersteinLab.org</a:t>
            </a:r>
            <a:endParaRPr lang="en-US" altLang="en-US" sz="225" b="0">
              <a:solidFill>
                <a:srgbClr val="000000"/>
              </a:solidFill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4462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50" r:id="rId2"/>
    <p:sldLayoutId id="2147483951" r:id="rId3"/>
    <p:sldLayoutId id="2147483952" r:id="rId4"/>
  </p:sldLayoutIdLst>
  <p:transition/>
  <p:hf hdr="0" ftr="0" dt="0"/>
  <p:txStyles>
    <p:titleStyle>
      <a:lvl1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683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5367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8051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70733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67879" indent="-167879" algn="l" defTabSz="681038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5054" indent="-167879" algn="l" defTabSz="68103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-"/>
        <a:defRPr sz="1800">
          <a:solidFill>
            <a:schemeClr val="tx1"/>
          </a:solidFill>
          <a:latin typeface="+mn-lt"/>
          <a:ea typeface="ＭＳ Ｐゴシック" pitchFamily="-65" charset="-128"/>
        </a:defRPr>
      </a:lvl2pPr>
      <a:lvl3pPr marL="681038" indent="-166688" algn="l" defTabSz="681038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ＭＳ Ｐゴシック" pitchFamily="-65" charset="-128"/>
        </a:defRPr>
      </a:lvl3pPr>
      <a:lvl4pPr marL="1028700" indent="-167879" algn="l" defTabSz="681038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pitchFamily="-65" charset="-128"/>
        </a:defRPr>
      </a:lvl4pPr>
      <a:lvl5pPr marL="1366838" indent="-167879" algn="l" defTabSz="681038" rtl="0" eaLnBrk="0" fontAlgn="base" hangingPunct="0">
        <a:spcBef>
          <a:spcPct val="20000"/>
        </a:spcBef>
        <a:spcAft>
          <a:spcPct val="0"/>
        </a:spcAft>
        <a:buFont typeface="Lucida Grande" charset="0"/>
        <a:buChar char="*"/>
        <a:defRPr sz="1500">
          <a:solidFill>
            <a:schemeClr val="tx1"/>
          </a:solidFill>
          <a:latin typeface="+mn-lt"/>
          <a:ea typeface="ＭＳ Ｐゴシック" pitchFamily="-65" charset="-128"/>
        </a:defRPr>
      </a:lvl5pPr>
      <a:lvl6pPr marL="1884758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7442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70125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12808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68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367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51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073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418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100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878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1467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5773143-B0AC-FB45-BE7C-97BD83A615FF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321C1B3-B577-A349-A8DB-006CEAA7C556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 bwMode="auto">
          <a:xfrm>
            <a:off x="685800" y="1485901"/>
            <a:ext cx="7772400" cy="3479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06" tIns="46004" rIns="92006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7278CA53-64A7-6E4B-804F-5CBF4A06EE24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6200000">
            <a:off x="7703940" y="3907433"/>
            <a:ext cx="230862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005" tIns="34503" rIns="69005" bIns="34503"/>
          <a:lstStyle>
            <a:lvl1pPr defTabSz="909638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DD4A24C-29DB-B149-AB30-67102949E421}" type="slidenum">
              <a:rPr lang="en-US" altLang="en-US" sz="12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panose="02070309020205020404" pitchFamily="49" charset="0"/>
              </a:rPr>
              <a:pPr/>
              <a:t>‹#›</a:t>
            </a:fld>
            <a:r>
              <a:rPr lang="en-US" altLang="en-US" sz="1800">
                <a:solidFill>
                  <a:srgbClr val="808080"/>
                </a:solidFill>
              </a:rPr>
              <a:t> - </a:t>
            </a:r>
            <a:r>
              <a:rPr lang="en-US" altLang="en-US" sz="750">
                <a:solidFill>
                  <a:srgbClr val="969696"/>
                </a:solidFill>
              </a:rPr>
              <a:t>Lectures.GersteinLab.org</a:t>
            </a:r>
            <a:endParaRPr lang="en-US" altLang="en-US" sz="225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1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8" r:id="rId2"/>
  </p:sldLayoutIdLst>
  <p:transition/>
  <p:hf hdr="0" ftr="0" dt="0"/>
  <p:txStyles>
    <p:titleStyle>
      <a:lvl1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81038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683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5367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8051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70733" algn="ctr" defTabSz="684177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67879" indent="-167879" algn="l" defTabSz="681038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5054" indent="-167879" algn="l" defTabSz="6810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1800">
          <a:solidFill>
            <a:schemeClr val="tx1"/>
          </a:solidFill>
          <a:latin typeface="+mn-lt"/>
          <a:ea typeface="ＭＳ Ｐゴシック" pitchFamily="-65" charset="-128"/>
        </a:defRPr>
      </a:lvl2pPr>
      <a:lvl3pPr marL="681038" indent="-166688" algn="l" defTabSz="681038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ＭＳ Ｐゴシック" pitchFamily="-65" charset="-128"/>
        </a:defRPr>
      </a:lvl3pPr>
      <a:lvl4pPr marL="1028700" indent="-167879" algn="l" defTabSz="681038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pitchFamily="-65" charset="-128"/>
        </a:defRPr>
      </a:lvl4pPr>
      <a:lvl5pPr marL="1366838" indent="-167879" algn="l" defTabSz="681038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1500">
          <a:solidFill>
            <a:schemeClr val="tx1"/>
          </a:solidFill>
          <a:latin typeface="+mn-lt"/>
          <a:ea typeface="ＭＳ Ｐゴシック" pitchFamily="-65" charset="-128"/>
        </a:defRPr>
      </a:lvl5pPr>
      <a:lvl6pPr marL="1884758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7442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70125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12808" indent="-171341" algn="l" defTabSz="684177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68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367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51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073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418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100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8783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1467" algn="l" defTabSz="3426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69F6E-CD5C-A1B9-0A7B-9EE166F74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EA6F0-1CE3-FC8A-B0B0-F3C7EA7A1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0DA6E-C26C-4596-A5CB-425BF8DE8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3BB23-DF23-3F4B-9501-C5FF6D28DAAE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ACE96-4F58-0317-A8C6-111344079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77AEE-369F-54D7-F71C-A5FAE6117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ECEA9-5A77-934A-935D-D23A80E2A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4027" r:id="rId16"/>
    <p:sldLayoutId id="2147484028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defTabSz="342900"/>
            <a:fld id="{8B629161-E4ED-DD4D-A7C7-7EA864E5BFD3}" type="datetimeFigureOut">
              <a:rPr lang="en-US" altLang="en-US" smtClean="0">
                <a:latin typeface="Calibri" charset="0"/>
                <a:ea typeface="ＭＳ Ｐゴシック" charset="-128"/>
                <a:cs typeface=""/>
              </a:rPr>
              <a:pPr defTabSz="342900"/>
              <a:t>2/9/26</a:t>
            </a:fld>
            <a:endParaRPr lang="en-US" altLang="en-US">
              <a:latin typeface="Calibri" charset="0"/>
              <a:ea typeface="ＭＳ Ｐゴシック" charset="-128"/>
              <a:cs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3429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defTabSz="342900"/>
            <a:fld id="{BADCC06F-C1EB-A44D-81A8-B30CF56F7930}" type="slidenum">
              <a:rPr lang="en-US" altLang="en-US" smtClean="0">
                <a:latin typeface="Calibri" charset="0"/>
                <a:ea typeface="ＭＳ Ｐゴシック" charset="-128"/>
                <a:cs typeface=""/>
              </a:rPr>
              <a:pPr defTabSz="342900"/>
              <a:t>‹#›</a:t>
            </a:fld>
            <a:endParaRPr lang="en-US" altLang="en-US">
              <a:latin typeface="Calibri" charset="0"/>
              <a:ea typeface="ＭＳ Ｐゴシック" charset="-128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6603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</p:sldLayoutIdLst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7D1B327-E132-7A43-A8CC-9028207ABC7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DC2D14F-9B4B-4440-82F4-E399712BC23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685800" y="1485901"/>
            <a:ext cx="7772400" cy="3479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5F5F24D-895D-3044-BFA1-9C17E441CFF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6200000">
            <a:off x="7796016" y="3861201"/>
            <a:ext cx="230862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1686" tIns="25845" rIns="51686" bIns="25845"/>
          <a:lstStyle>
            <a:lvl1pPr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558B90A6-5EB7-A343-9F26-08D141686D4A}" type="slidenum">
              <a:rPr lang="en-US" altLang="en-US" sz="9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en-US" sz="1013" dirty="0">
                <a:solidFill>
                  <a:srgbClr val="808080"/>
                </a:solidFill>
              </a:rPr>
              <a:t> - </a:t>
            </a:r>
            <a:r>
              <a:rPr lang="en-US" altLang="en-US" sz="563" dirty="0" err="1">
                <a:solidFill>
                  <a:srgbClr val="969696"/>
                </a:solidFill>
              </a:rPr>
              <a:t>Lectures.GersteinLab.org</a:t>
            </a:r>
            <a:endParaRPr lang="en-US" altLang="en-US" sz="169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05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</p:sldLayoutIdLst>
  <p:transition/>
  <p:hf hdr="0" ftr="0" dt="0"/>
  <p:txStyles>
    <p:titleStyle>
      <a:lvl1pPr algn="ctr" defTabSz="509885" rtl="0" eaLnBrk="0" fontAlgn="base" hangingPunct="0">
        <a:spcBef>
          <a:spcPct val="0"/>
        </a:spcBef>
        <a:spcAft>
          <a:spcPct val="0"/>
        </a:spcAft>
        <a:defRPr sz="135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509885" rtl="0" eaLnBrk="0" fontAlgn="base" hangingPunct="0">
        <a:spcBef>
          <a:spcPct val="0"/>
        </a:spcBef>
        <a:spcAft>
          <a:spcPct val="0"/>
        </a:spcAft>
        <a:defRPr sz="135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509885" rtl="0" eaLnBrk="0" fontAlgn="base" hangingPunct="0">
        <a:spcBef>
          <a:spcPct val="0"/>
        </a:spcBef>
        <a:spcAft>
          <a:spcPct val="0"/>
        </a:spcAft>
        <a:defRPr sz="135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509885" rtl="0" eaLnBrk="0" fontAlgn="base" hangingPunct="0">
        <a:spcBef>
          <a:spcPct val="0"/>
        </a:spcBef>
        <a:spcAft>
          <a:spcPct val="0"/>
        </a:spcAft>
        <a:defRPr sz="135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509885" rtl="0" eaLnBrk="0" fontAlgn="base" hangingPunct="0">
        <a:spcBef>
          <a:spcPct val="0"/>
        </a:spcBef>
        <a:spcAft>
          <a:spcPct val="0"/>
        </a:spcAft>
        <a:defRPr sz="135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256691" algn="ctr" defTabSz="512495" rtl="0" eaLnBrk="1" fontAlgn="base" hangingPunct="1">
        <a:spcBef>
          <a:spcPct val="0"/>
        </a:spcBef>
        <a:spcAft>
          <a:spcPct val="0"/>
        </a:spcAft>
        <a:defRPr sz="2025" b="1" u="sng">
          <a:solidFill>
            <a:srgbClr val="000099"/>
          </a:solidFill>
          <a:latin typeface="Arial" pitchFamily="-65" charset="0"/>
        </a:defRPr>
      </a:lvl6pPr>
      <a:lvl7pPr marL="513386" algn="ctr" defTabSz="512495" rtl="0" eaLnBrk="1" fontAlgn="base" hangingPunct="1">
        <a:spcBef>
          <a:spcPct val="0"/>
        </a:spcBef>
        <a:spcAft>
          <a:spcPct val="0"/>
        </a:spcAft>
        <a:defRPr sz="2025" b="1" u="sng">
          <a:solidFill>
            <a:srgbClr val="000099"/>
          </a:solidFill>
          <a:latin typeface="Arial" pitchFamily="-65" charset="0"/>
        </a:defRPr>
      </a:lvl7pPr>
      <a:lvl8pPr marL="770080" algn="ctr" defTabSz="512495" rtl="0" eaLnBrk="1" fontAlgn="base" hangingPunct="1">
        <a:spcBef>
          <a:spcPct val="0"/>
        </a:spcBef>
        <a:spcAft>
          <a:spcPct val="0"/>
        </a:spcAft>
        <a:defRPr sz="2025" b="1" u="sng">
          <a:solidFill>
            <a:srgbClr val="000099"/>
          </a:solidFill>
          <a:latin typeface="Arial" pitchFamily="-65" charset="0"/>
        </a:defRPr>
      </a:lvl8pPr>
      <a:lvl9pPr marL="1026772" algn="ctr" defTabSz="512495" rtl="0" eaLnBrk="1" fontAlgn="base" hangingPunct="1">
        <a:spcBef>
          <a:spcPct val="0"/>
        </a:spcBef>
        <a:spcAft>
          <a:spcPct val="0"/>
        </a:spcAft>
        <a:defRPr sz="2025" b="1" u="sng">
          <a:solidFill>
            <a:srgbClr val="000099"/>
          </a:solidFill>
          <a:latin typeface="Arial" pitchFamily="-65" charset="0"/>
        </a:defRPr>
      </a:lvl9pPr>
    </p:titleStyle>
    <p:bodyStyle>
      <a:lvl1pPr marL="125016" indent="-125016" algn="l" defTabSz="509885" rtl="0" eaLnBrk="0" fontAlgn="base" hangingPunct="0">
        <a:spcBef>
          <a:spcPct val="20000"/>
        </a:spcBef>
        <a:spcAft>
          <a:spcPct val="0"/>
        </a:spcAft>
        <a:buChar char="•"/>
        <a:defRPr sz="135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317897" indent="-125016" algn="l" defTabSz="50988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1350">
          <a:solidFill>
            <a:schemeClr val="tx1"/>
          </a:solidFill>
          <a:latin typeface="+mn-lt"/>
          <a:ea typeface="ＭＳ Ｐゴシック" pitchFamily="-65" charset="-128"/>
        </a:defRPr>
      </a:lvl2pPr>
      <a:lvl3pPr marL="509885" indent="-124123" algn="l" defTabSz="509885" rtl="0" eaLnBrk="0" fontAlgn="base" hangingPunct="0">
        <a:spcBef>
          <a:spcPct val="20000"/>
        </a:spcBef>
        <a:spcAft>
          <a:spcPct val="0"/>
        </a:spcAft>
        <a:buChar char="•"/>
        <a:defRPr sz="1125">
          <a:solidFill>
            <a:schemeClr val="tx1"/>
          </a:solidFill>
          <a:latin typeface="+mn-lt"/>
          <a:ea typeface="ＭＳ Ｐゴシック" pitchFamily="-65" charset="-128"/>
        </a:defRPr>
      </a:lvl3pPr>
      <a:lvl4pPr marL="769739" indent="-125016" algn="l" defTabSz="509885" rtl="0" eaLnBrk="0" fontAlgn="base" hangingPunct="0">
        <a:spcBef>
          <a:spcPct val="20000"/>
        </a:spcBef>
        <a:spcAft>
          <a:spcPct val="0"/>
        </a:spcAft>
        <a:buChar char="–"/>
        <a:defRPr sz="1125">
          <a:solidFill>
            <a:schemeClr val="tx1"/>
          </a:solidFill>
          <a:latin typeface="+mn-lt"/>
          <a:ea typeface="ＭＳ Ｐゴシック" pitchFamily="-65" charset="-128"/>
        </a:defRPr>
      </a:lvl4pPr>
      <a:lvl5pPr marL="1023342" indent="-125016" algn="l" defTabSz="509885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1125">
          <a:solidFill>
            <a:schemeClr val="tx1"/>
          </a:solidFill>
          <a:latin typeface="+mn-lt"/>
          <a:ea typeface="ＭＳ Ｐゴシック" pitchFamily="-65" charset="-128"/>
        </a:defRPr>
      </a:lvl5pPr>
      <a:lvl6pPr marL="1411811" indent="-128346" algn="l" defTabSz="512495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  <a:ea typeface="ＭＳ Ｐゴシック" pitchFamily="-65" charset="-128"/>
        </a:defRPr>
      </a:lvl6pPr>
      <a:lvl7pPr marL="1668506" indent="-128346" algn="l" defTabSz="512495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  <a:ea typeface="ＭＳ Ｐゴシック" pitchFamily="-65" charset="-128"/>
        </a:defRPr>
      </a:lvl7pPr>
      <a:lvl8pPr marL="1925197" indent="-128346" algn="l" defTabSz="512495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  <a:ea typeface="ＭＳ Ｐゴシック" pitchFamily="-65" charset="-128"/>
        </a:defRPr>
      </a:lvl8pPr>
      <a:lvl9pPr marL="2181890" indent="-128346" algn="l" defTabSz="512495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6691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3386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0080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6772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3465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0159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796846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3544" algn="l" defTabSz="2566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7D1B327-E132-7A43-A8CC-9028207ABC7C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DC2D14F-9B4B-4440-82F4-E399712BC232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685800" y="1485901"/>
            <a:ext cx="7772400" cy="3479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87" tIns="45946" rIns="91887" bIns="45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02566" name="Rectangle 6">
            <a:extLst>
              <a:ext uri="{FF2B5EF4-FFF2-40B4-BE49-F238E27FC236}">
                <a16:creationId xmlns:a16="http://schemas.microsoft.com/office/drawing/2014/main" id="{15F5F24D-895D-3044-BFA1-9C17E441CFFF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16200000">
            <a:off x="7796015" y="3907433"/>
            <a:ext cx="230862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8915" tIns="34460" rIns="68915" bIns="34460"/>
          <a:lstStyle>
            <a:lvl1pPr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080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558B90A6-5EB7-A343-9F26-08D141686D4A}" type="slidenum">
              <a:rPr lang="en-US" altLang="en-US" sz="1200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urier New" charset="0"/>
              </a:rPr>
              <a:pPr>
                <a:defRPr/>
              </a:pPr>
              <a:t>‹#›</a:t>
            </a:fld>
            <a:r>
              <a:rPr lang="en-US" altLang="en-US" sz="1350">
                <a:solidFill>
                  <a:srgbClr val="808080"/>
                </a:solidFill>
              </a:rPr>
              <a:t> - </a:t>
            </a:r>
            <a:r>
              <a:rPr lang="en-US" altLang="en-US" sz="750">
                <a:solidFill>
                  <a:srgbClr val="969696"/>
                </a:solidFill>
              </a:rPr>
              <a:t>Lectures.GersteinLab.org</a:t>
            </a:r>
            <a:endParaRPr lang="en-US" altLang="en-US" sz="225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93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  <p:sldLayoutId id="2147484189" r:id="rId12"/>
    <p:sldLayoutId id="2147484190" r:id="rId13"/>
  </p:sldLayoutIdLst>
  <p:transition/>
  <p:hf hdr="0" ftr="0" dt="0"/>
  <p:txStyles>
    <p:titleStyle>
      <a:lvl1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679847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22228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342255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6pPr>
      <a:lvl7pPr marL="684514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7pPr>
      <a:lvl8pPr marL="1026773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8pPr>
      <a:lvl9pPr marL="1369029" algn="ctr" defTabSz="683326" rtl="0" eaLnBrk="1" fontAlgn="base" hangingPunct="1">
        <a:spcBef>
          <a:spcPct val="0"/>
        </a:spcBef>
        <a:spcAft>
          <a:spcPct val="0"/>
        </a:spcAft>
        <a:defRPr sz="2700" b="1" u="sng">
          <a:solidFill>
            <a:srgbClr val="000099"/>
          </a:solidFill>
          <a:latin typeface="Arial" pitchFamily="-65" charset="0"/>
        </a:defRPr>
      </a:lvl9pPr>
    </p:titleStyle>
    <p:bodyStyle>
      <a:lvl1pPr marL="166688" indent="-166688" algn="l" defTabSz="679847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423863" indent="-166688" algn="l" defTabSz="679847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-"/>
        <a:defRPr sz="1800">
          <a:solidFill>
            <a:schemeClr val="tx1"/>
          </a:solidFill>
          <a:latin typeface="+mn-lt"/>
          <a:ea typeface="ＭＳ Ｐゴシック" pitchFamily="-65" charset="-128"/>
        </a:defRPr>
      </a:lvl2pPr>
      <a:lvl3pPr marL="679847" indent="-165497" algn="l" defTabSz="679847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ＭＳ Ｐゴシック" pitchFamily="-65" charset="-128"/>
        </a:defRPr>
      </a:lvl3pPr>
      <a:lvl4pPr marL="1026319" indent="-166688" algn="l" defTabSz="679847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pitchFamily="-65" charset="-128"/>
        </a:defRPr>
      </a:lvl4pPr>
      <a:lvl5pPr marL="1364456" indent="-166688" algn="l" defTabSz="679847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*"/>
        <a:defRPr sz="1500">
          <a:solidFill>
            <a:schemeClr val="tx1"/>
          </a:solidFill>
          <a:latin typeface="+mn-lt"/>
          <a:ea typeface="ＭＳ Ｐゴシック" pitchFamily="-65" charset="-128"/>
        </a:defRPr>
      </a:lvl5pPr>
      <a:lvl6pPr marL="1882415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6pPr>
      <a:lvl7pPr marL="2224674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7pPr>
      <a:lvl8pPr marL="2566929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8pPr>
      <a:lvl9pPr marL="2909187" indent="-171128" algn="l" defTabSz="683326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25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4514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6773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69029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1287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354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5795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38059" algn="l" defTabSz="3422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49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themeOverride" Target="../theme/themeOverr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14450" y="4631284"/>
            <a:ext cx="1098724" cy="455066"/>
          </a:xfrm>
        </p:spPr>
        <p:txBody>
          <a:bodyPr/>
          <a:lstStyle/>
          <a:p>
            <a:pPr algn="l" eaLnBrk="1" hangingPunct="1"/>
            <a:r>
              <a:rPr lang="en-US" altLang="x-none" sz="12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Mark Gerstein</a:t>
            </a:r>
            <a:br>
              <a:rPr lang="en-US" altLang="x-none" sz="12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</a:br>
            <a:r>
              <a:rPr lang="en-US" altLang="x-none" sz="120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rPr>
              <a:t>Yale U.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7560469" y="0"/>
            <a:ext cx="440531" cy="5143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Symbol" charset="2"/>
              <a:buChar char="à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defTabSz="685800" eaLnBrk="0" fontAlgn="base" hangingPunct="0">
              <a:spcBef>
                <a:spcPct val="50000"/>
              </a:spcBef>
              <a:spcAft>
                <a:spcPct val="0"/>
              </a:spcAft>
              <a:buClrTx/>
              <a:buNone/>
              <a:defRPr/>
            </a:pPr>
            <a:endParaRPr lang="x-none" altLang="x-none" sz="2700" b="1" kern="1200">
              <a:solidFill>
                <a:srgbClr val="FFFFFF"/>
              </a:solidFill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C422-BA08-6284-A4AE-2840DDD8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248" y="1107430"/>
            <a:ext cx="4213505" cy="3235970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7A36139-0478-44C0-C73E-8E1A0189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598" y="194949"/>
            <a:ext cx="6432804" cy="70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9056" tIns="34529" rIns="69056" bIns="34529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defTabSz="685800" eaLnBrk="1" hangingPunct="1">
              <a:lnSpc>
                <a:spcPct val="80000"/>
              </a:lnSpc>
              <a:buClrTx/>
              <a:defRPr/>
            </a:pPr>
            <a:r>
              <a:rPr lang="en-US" altLang="x-none" sz="2100" b="1" dirty="0">
                <a:solidFill>
                  <a:srgbClr val="000000"/>
                </a:solidFill>
                <a:latin typeface="Arial"/>
                <a:ea typeface="ＭＳ Ｐゴシック" charset="-128"/>
              </a:rPr>
              <a:t>Biomedical Data Science</a:t>
            </a:r>
            <a:r>
              <a:rPr lang="en-US" altLang="x-none" sz="1500" b="1" dirty="0">
                <a:solidFill>
                  <a:srgbClr val="000000"/>
                </a:solidFill>
                <a:latin typeface="Arial"/>
                <a:ea typeface="ＭＳ Ｐゴシック" charset="-128"/>
              </a:rPr>
              <a:t> </a:t>
            </a:r>
            <a:r>
              <a:rPr lang="en-US" altLang="x-none" sz="1200" dirty="0">
                <a:solidFill>
                  <a:srgbClr val="000000"/>
                </a:solidFill>
                <a:latin typeface="Arial"/>
                <a:ea typeface="ＭＳ Ｐゴシック" charset="-128"/>
              </a:rPr>
              <a:t>(</a:t>
            </a:r>
            <a:r>
              <a:rPr lang="en-US" altLang="x-none" sz="1200" kern="1200" dirty="0" err="1">
                <a:solidFill>
                  <a:srgbClr val="000000"/>
                </a:solidFill>
                <a:latin typeface="Arial"/>
                <a:ea typeface="ＭＳ Ｐゴシック" charset="-128"/>
              </a:rPr>
              <a:t>GersteinLab.org</a:t>
            </a:r>
            <a:r>
              <a:rPr lang="en-US" altLang="x-none" sz="1200" kern="1200" dirty="0">
                <a:solidFill>
                  <a:srgbClr val="000000"/>
                </a:solidFill>
                <a:latin typeface="Arial"/>
                <a:ea typeface="ＭＳ Ｐゴシック" charset="-128"/>
              </a:rPr>
              <a:t>/courses/3520)</a:t>
            </a:r>
          </a:p>
          <a:p>
            <a:pPr defTabSz="685800" eaLnBrk="1" hangingPunct="1">
              <a:lnSpc>
                <a:spcPct val="80000"/>
              </a:lnSpc>
              <a:buClrTx/>
              <a:defRPr/>
            </a:pPr>
            <a:r>
              <a:rPr lang="en-US" altLang="en-US" sz="1500" b="1" dirty="0">
                <a:solidFill>
                  <a:srgbClr val="000000"/>
                </a:solidFill>
                <a:latin typeface="Arial"/>
                <a:ea typeface="ＭＳ Ｐゴシック" charset="-128"/>
              </a:rPr>
              <a:t>Multi-</a:t>
            </a:r>
            <a:r>
              <a:rPr lang="en-US" altLang="en-US" sz="1500" b="1" dirty="0" err="1">
                <a:solidFill>
                  <a:srgbClr val="000000"/>
                </a:solidFill>
                <a:latin typeface="Arial"/>
                <a:ea typeface="ＭＳ Ｐゴシック" charset="-128"/>
              </a:rPr>
              <a:t>omic</a:t>
            </a:r>
            <a:r>
              <a:rPr lang="en-US" altLang="en-US" sz="1500" b="1" dirty="0">
                <a:solidFill>
                  <a:srgbClr val="000000"/>
                </a:solidFill>
                <a:latin typeface="Arial"/>
                <a:ea typeface="ＭＳ Ｐゴシック" charset="-128"/>
              </a:rPr>
              <a:t> Analyses &amp; Endophenotypes (Biosensors)</a:t>
            </a:r>
            <a:r>
              <a:rPr lang="en-US" altLang="en-US" sz="2100" b="1" dirty="0">
                <a:solidFill>
                  <a:srgbClr val="000000"/>
                </a:solidFill>
                <a:latin typeface="Arial"/>
                <a:ea typeface="ＭＳ Ｐゴシック" charset="-128"/>
              </a:rPr>
              <a:t> </a:t>
            </a:r>
            <a:r>
              <a:rPr lang="en-US" altLang="x-none" sz="1500" kern="1200" dirty="0">
                <a:solidFill>
                  <a:srgbClr val="000000"/>
                </a:solidFill>
                <a:latin typeface="Arial"/>
                <a:ea typeface="ＭＳ Ｐゴシック" charset="-128"/>
              </a:rPr>
              <a:t>(26m7-part3)</a:t>
            </a:r>
          </a:p>
          <a:p>
            <a:pPr defTabSz="685800" eaLnBrk="1" hangingPunct="1">
              <a:lnSpc>
                <a:spcPct val="80000"/>
              </a:lnSpc>
              <a:buClrTx/>
              <a:defRPr/>
            </a:pPr>
            <a:r>
              <a:rPr lang="en-US" altLang="x-none" sz="1500" b="1" kern="1200" dirty="0">
                <a:solidFill>
                  <a:srgbClr val="000000"/>
                </a:solidFill>
                <a:latin typeface="Arial"/>
                <a:ea typeface="ＭＳ Ｐゴシック" charset="-128"/>
              </a:rPr>
              <a:t> </a:t>
            </a:r>
          </a:p>
          <a:p>
            <a:pPr defTabSz="685800" eaLnBrk="1" hangingPunct="1">
              <a:lnSpc>
                <a:spcPct val="80000"/>
              </a:lnSpc>
              <a:buClrTx/>
              <a:defRPr/>
            </a:pPr>
            <a:endParaRPr lang="en-US" altLang="x-none" sz="1500" b="1" dirty="0">
              <a:solidFill>
                <a:srgbClr val="000000"/>
              </a:solidFill>
              <a:latin typeface="Arial"/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1F2A44-489F-A451-BEA1-689BEA61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974" y="4701806"/>
            <a:ext cx="2372026" cy="287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9056" tIns="34529" rIns="69056" bIns="34529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Symbol" pitchFamily="2" charset="2"/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algn="r" defTabSz="685800" eaLnBrk="1" hangingPunct="1">
              <a:buClrTx/>
              <a:defRPr/>
            </a:pPr>
            <a:r>
              <a:rPr lang="en-US" altLang="en-US" sz="1050" kern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ＭＳ Ｐゴシック" charset="-128"/>
              </a:rPr>
              <a:t>New in 2026, </a:t>
            </a:r>
            <a:br>
              <a:rPr lang="en-US" altLang="en-US" sz="1050" kern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ＭＳ Ｐゴシック" charset="-128"/>
              </a:rPr>
            </a:br>
            <a:r>
              <a:rPr lang="en-US" altLang="en-US" sz="1050" kern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ＭＳ Ｐゴシック" charset="-128"/>
              </a:rPr>
              <a:t>with a new video</a:t>
            </a:r>
            <a:endParaRPr lang="en-US" altLang="en-US" sz="1050" kern="120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483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36F9-E146-6207-2C8C-82B816390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5386" y="114227"/>
            <a:ext cx="973231" cy="35327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46260-9300-9C3F-31D5-2950C71C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977" y="634937"/>
            <a:ext cx="6348047" cy="2794259"/>
          </a:xfrm>
        </p:spPr>
        <p:txBody>
          <a:bodyPr/>
          <a:lstStyle/>
          <a:p>
            <a:r>
              <a:rPr lang="en-US" sz="1650" b="1" dirty="0">
                <a:solidFill>
                  <a:srgbClr val="FF0000"/>
                </a:solidFill>
              </a:rPr>
              <a:t>Part 1</a:t>
            </a:r>
            <a:r>
              <a:rPr lang="en-US" sz="1650" b="1" dirty="0"/>
              <a:t> </a:t>
            </a:r>
            <a:r>
              <a:rPr lang="en-US" sz="1650" b="1" dirty="0">
                <a:solidFill>
                  <a:schemeClr val="bg1"/>
                </a:solidFill>
              </a:rPr>
              <a:t>:  Multi-</a:t>
            </a:r>
            <a:r>
              <a:rPr lang="en-US" sz="1650" b="1" dirty="0" err="1">
                <a:solidFill>
                  <a:schemeClr val="bg1"/>
                </a:solidFill>
              </a:rPr>
              <a:t>omic</a:t>
            </a:r>
            <a:r>
              <a:rPr lang="en-US" sz="1650" b="1" dirty="0">
                <a:solidFill>
                  <a:schemeClr val="bg1"/>
                </a:solidFill>
              </a:rPr>
              <a:t> Annotation &amp; Molecular Endophenotypes  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Basic RNA-seq &amp; Chip-seq Calculations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Integration for Genome Annotation</a:t>
            </a:r>
          </a:p>
          <a:p>
            <a:r>
              <a:rPr lang="en-US" sz="1650" b="1" dirty="0">
                <a:solidFill>
                  <a:srgbClr val="00B0F0"/>
                </a:solidFill>
              </a:rPr>
              <a:t>Part 2</a:t>
            </a:r>
            <a:r>
              <a:rPr lang="en-US" sz="1650" b="1" dirty="0">
                <a:solidFill>
                  <a:schemeClr val="bg1"/>
                </a:solidFill>
              </a:rPr>
              <a:t> : Relating Phenotypes &amp; Endophenotypes to Variants  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ASE/ASB – Allele specific versions of basic annotation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Traditional GWAS – regressing phenotypes onto variants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 </a:t>
            </a:r>
            <a:r>
              <a:rPr lang="en-US" sz="1650" b="1" dirty="0" err="1">
                <a:solidFill>
                  <a:schemeClr val="bg1"/>
                </a:solidFill>
              </a:rPr>
              <a:t>eQTLs</a:t>
            </a:r>
            <a:r>
              <a:rPr lang="en-US" sz="1650" b="1" dirty="0">
                <a:solidFill>
                  <a:schemeClr val="bg1"/>
                </a:solidFill>
              </a:rPr>
              <a:t> – like GWAS but with expression endophenotypes</a:t>
            </a:r>
          </a:p>
          <a:p>
            <a:r>
              <a:rPr lang="en-US" sz="1650" b="1" dirty="0">
                <a:solidFill>
                  <a:srgbClr val="20FF37"/>
                </a:solidFill>
              </a:rPr>
              <a:t>Part 3</a:t>
            </a:r>
            <a:r>
              <a:rPr lang="en-US" sz="1650" b="1" dirty="0">
                <a:solidFill>
                  <a:schemeClr val="bg1"/>
                </a:solidFill>
              </a:rPr>
              <a:t> : Endophenotypes from Biosensors </a:t>
            </a:r>
            <a:br>
              <a:rPr lang="en-US" sz="1650" b="1" dirty="0">
                <a:solidFill>
                  <a:schemeClr val="bg1"/>
                </a:solidFill>
              </a:rPr>
            </a:br>
            <a:r>
              <a:rPr lang="en-US" sz="1650" b="1" dirty="0">
                <a:solidFill>
                  <a:schemeClr val="bg1"/>
                </a:solidFill>
              </a:rPr>
              <a:t>&amp; their Relation to Genotype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Developing digital phenotypes from biosensors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1222601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3F247-41DE-9DB6-8401-DD5C6FC2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FC3D-4466-142C-684C-6B501A36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5386" y="114227"/>
            <a:ext cx="973231" cy="35327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7C892-D07B-2BBC-BCAF-19652A0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977" y="634937"/>
            <a:ext cx="6348047" cy="3506757"/>
          </a:xfrm>
        </p:spPr>
        <p:txBody>
          <a:bodyPr/>
          <a:lstStyle/>
          <a:p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1 :  Multi-</a:t>
            </a:r>
            <a:r>
              <a:rPr lang="en-US" sz="165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omic</a:t>
            </a:r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Annotation &amp; Molecular Endophenotypes  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Basic RNA-seq &amp; Chip-seq Calculations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Integration for Genome Annotation</a:t>
            </a:r>
          </a:p>
          <a:p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2 : Relating Phenotypes &amp; Endophenotypes to Variants  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ASE/ASB – Allele specific versions of basic annotation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Traditional GWAS – regressing phenotypes onto variants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5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eQTLs</a:t>
            </a:r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like GWAS but with expression endophenotypes</a:t>
            </a:r>
          </a:p>
          <a:p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3 : Endophenotypes from Biosensors </a:t>
            </a:r>
            <a:b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&amp; their Relation to Genotype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Developing digital phenotypes from biosensors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42105000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DD68EA5-21F2-4496-3F46-E8F19A910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AF2A4A-592D-A3D6-75DE-B380E1040210}"/>
              </a:ext>
            </a:extLst>
          </p:cNvPr>
          <p:cNvSpPr/>
          <p:nvPr/>
        </p:nvSpPr>
        <p:spPr>
          <a:xfrm>
            <a:off x="3339022" y="764096"/>
            <a:ext cx="2465957" cy="477759"/>
          </a:xfrm>
          <a:prstGeom prst="rect">
            <a:avLst/>
          </a:prstGeom>
          <a:solidFill>
            <a:srgbClr val="ECF6EA"/>
          </a:solidFill>
          <a:ln>
            <a:solidFill>
              <a:srgbClr val="3DB6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n-US" sz="15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Intermediate Phenotypes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B38D74-E658-963C-272C-78D6BF3C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Using wearable biosensors for “digital phenotypes”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E818D6-E4B8-73E8-EE59-C23C608FD7D7}"/>
              </a:ext>
            </a:extLst>
          </p:cNvPr>
          <p:cNvGrpSpPr/>
          <p:nvPr/>
        </p:nvGrpSpPr>
        <p:grpSpPr>
          <a:xfrm>
            <a:off x="4807151" y="1219147"/>
            <a:ext cx="4000967" cy="3506019"/>
            <a:chOff x="5393925" y="1221426"/>
            <a:chExt cx="5334623" cy="46746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5AD500D-5008-714C-3C99-9F7BB73A80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125" t="63564" r="870"/>
            <a:stretch/>
          </p:blipFill>
          <p:spPr>
            <a:xfrm>
              <a:off x="6096000" y="2364407"/>
              <a:ext cx="4632548" cy="13152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4C5F7AF-A6BD-BB17-4275-BDE8417EBE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125" t="32834" r="870" b="36478"/>
            <a:stretch/>
          </p:blipFill>
          <p:spPr>
            <a:xfrm>
              <a:off x="6096000" y="1310724"/>
              <a:ext cx="4632548" cy="11077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D1777C3-A804-8F56-8AD0-FEF90BF4FA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125" r="870" b="67165"/>
            <a:stretch/>
          </p:blipFill>
          <p:spPr>
            <a:xfrm>
              <a:off x="6096000" y="3472340"/>
              <a:ext cx="4632548" cy="1185293"/>
            </a:xfrm>
            <a:prstGeom prst="rect">
              <a:avLst/>
            </a:prstGeom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1F723CFC-3785-449D-30BF-B4F5E42348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0" t="692" r="35231" b="90698"/>
            <a:stretch/>
          </p:blipFill>
          <p:spPr bwMode="auto">
            <a:xfrm>
              <a:off x="6210258" y="4733363"/>
              <a:ext cx="4470870" cy="739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07BC53-7D1D-3F36-EBEF-16333A9EFE42}"/>
                </a:ext>
              </a:extLst>
            </p:cNvPr>
            <p:cNvSpPr txBox="1"/>
            <p:nvPr/>
          </p:nvSpPr>
          <p:spPr>
            <a:xfrm rot="16200000">
              <a:off x="4979410" y="2088729"/>
              <a:ext cx="2073161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eaLnBrk="0" hangingPunct="0">
                <a:buClrTx/>
              </a:pPr>
              <a:r>
                <a:rPr lang="en-US" sz="1050" kern="1200" dirty="0">
                  <a:latin typeface="Helvetica" pitchFamily="2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Macro Level Behavior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198DB23-CB65-1744-AD9A-964C9A460F76}"/>
                </a:ext>
              </a:extLst>
            </p:cNvPr>
            <p:cNvSpPr txBox="1"/>
            <p:nvPr/>
          </p:nvSpPr>
          <p:spPr>
            <a:xfrm rot="16200000">
              <a:off x="5553532" y="3841922"/>
              <a:ext cx="924916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eaLnBrk="0" hangingPunct="0">
                <a:buClrTx/>
              </a:pPr>
              <a:r>
                <a:rPr lang="en-US" sz="1050" kern="1200" dirty="0">
                  <a:latin typeface="Helvetica" pitchFamily="2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Organ</a:t>
              </a:r>
            </a:p>
          </p:txBody>
        </p:sp>
        <p:sp>
          <p:nvSpPr>
            <p:cNvPr id="13" name="Down Arrow 12">
              <a:extLst>
                <a:ext uri="{FF2B5EF4-FFF2-40B4-BE49-F238E27FC236}">
                  <a16:creationId xmlns:a16="http://schemas.microsoft.com/office/drawing/2014/main" id="{80EF51C8-91E1-57A8-A5E6-065BD4DC7A48}"/>
                </a:ext>
              </a:extLst>
            </p:cNvPr>
            <p:cNvSpPr/>
            <p:nvPr/>
          </p:nvSpPr>
          <p:spPr>
            <a:xfrm flipV="1">
              <a:off x="5930430" y="3359681"/>
              <a:ext cx="171121" cy="347874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0" hangingPunct="0">
                <a:buClrTx/>
              </a:pPr>
              <a:endParaRPr lang="en-US" sz="1050" kern="12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35CCBB-FF28-12CA-F7FD-1DA2EC5084EF}"/>
                </a:ext>
              </a:extLst>
            </p:cNvPr>
            <p:cNvSpPr txBox="1"/>
            <p:nvPr/>
          </p:nvSpPr>
          <p:spPr>
            <a:xfrm rot="16200000">
              <a:off x="5042036" y="3190404"/>
              <a:ext cx="1042333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eaLnBrk="0" hangingPunct="0">
                <a:buClrTx/>
              </a:pPr>
              <a:r>
                <a:rPr lang="en-US" sz="1050" b="1" kern="12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Scale</a:t>
              </a:r>
            </a:p>
          </p:txBody>
        </p:sp>
        <p:sp>
          <p:nvSpPr>
            <p:cNvPr id="15" name="Down Arrow 14">
              <a:extLst>
                <a:ext uri="{FF2B5EF4-FFF2-40B4-BE49-F238E27FC236}">
                  <a16:creationId xmlns:a16="http://schemas.microsoft.com/office/drawing/2014/main" id="{F5B49B10-2FB5-E199-FD4A-42AE40032F2F}"/>
                </a:ext>
              </a:extLst>
            </p:cNvPr>
            <p:cNvSpPr/>
            <p:nvPr/>
          </p:nvSpPr>
          <p:spPr>
            <a:xfrm flipV="1">
              <a:off x="5930430" y="4501017"/>
              <a:ext cx="171121" cy="347874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0" hangingPunct="0">
                <a:buClrTx/>
              </a:pPr>
              <a:endParaRPr lang="en-US" sz="1050" kern="12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endParaRPr>
            </a:p>
          </p:txBody>
        </p:sp>
        <p:sp>
          <p:nvSpPr>
            <p:cNvPr id="16" name="Down Arrow 15">
              <a:extLst>
                <a:ext uri="{FF2B5EF4-FFF2-40B4-BE49-F238E27FC236}">
                  <a16:creationId xmlns:a16="http://schemas.microsoft.com/office/drawing/2014/main" id="{D51DFD0A-E1E1-AD08-86AF-2F5529791DBE}"/>
                </a:ext>
              </a:extLst>
            </p:cNvPr>
            <p:cNvSpPr/>
            <p:nvPr/>
          </p:nvSpPr>
          <p:spPr>
            <a:xfrm rot="16200000">
              <a:off x="7139289" y="4791150"/>
              <a:ext cx="138867" cy="1840608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0" hangingPunct="0">
                <a:buClrTx/>
              </a:pPr>
              <a:endParaRPr lang="en-US" sz="105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endParaRPr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FECA3847-F220-6B64-2408-0AC07CF4FF9B}"/>
                </a:ext>
              </a:extLst>
            </p:cNvPr>
            <p:cNvSpPr/>
            <p:nvPr/>
          </p:nvSpPr>
          <p:spPr>
            <a:xfrm rot="16200000">
              <a:off x="9691391" y="4791149"/>
              <a:ext cx="138867" cy="1840608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0" hangingPunct="0">
                <a:buClrTx/>
              </a:pPr>
              <a:endParaRPr lang="en-US" sz="1050" kern="1200" dirty="0">
                <a:solidFill>
                  <a:srgbClr val="FFFFFF"/>
                </a:solidFill>
                <a:latin typeface="Arial"/>
                <a:sym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7274EA9-960C-132E-7244-A032F7E0363E}"/>
                </a:ext>
              </a:extLst>
            </p:cNvPr>
            <p:cNvSpPr txBox="1"/>
            <p:nvPr/>
          </p:nvSpPr>
          <p:spPr>
            <a:xfrm rot="16200000">
              <a:off x="5553532" y="5021227"/>
              <a:ext cx="924916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eaLnBrk="0" hangingPunct="0">
                <a:buClrTx/>
              </a:pPr>
              <a:r>
                <a:rPr lang="en-US" sz="1050" kern="1200" dirty="0">
                  <a:latin typeface="Helvetica" pitchFamily="2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Chemical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FDD4645-1ACB-D0FE-E695-4B6FDC941665}"/>
                </a:ext>
              </a:extLst>
            </p:cNvPr>
            <p:cNvSpPr txBox="1"/>
            <p:nvPr/>
          </p:nvSpPr>
          <p:spPr>
            <a:xfrm>
              <a:off x="7963606" y="5557564"/>
              <a:ext cx="1042333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eaLnBrk="0" hangingPunct="0">
                <a:buClrTx/>
              </a:pPr>
              <a:r>
                <a:rPr lang="en-US" sz="1050" b="1" kern="12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Time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758A4FC6-B7FC-5C1A-505B-FE482D7B5C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77" y="2731591"/>
            <a:ext cx="1004079" cy="93214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8E6756C-F97A-3C3E-F26E-34DC9AF8C3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77" y="3859185"/>
            <a:ext cx="1004079" cy="6413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EA199E7-0C65-64EA-CF14-D7101BA707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77" y="1479561"/>
            <a:ext cx="1004079" cy="105658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E40CE60-5BC2-41CA-857D-18374DD1964F}"/>
              </a:ext>
            </a:extLst>
          </p:cNvPr>
          <p:cNvSpPr txBox="1"/>
          <p:nvPr/>
        </p:nvSpPr>
        <p:spPr>
          <a:xfrm>
            <a:off x="255445" y="2529992"/>
            <a:ext cx="7029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9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Garmin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322A8A-703C-1417-CB61-EAFCFC5A1341}"/>
              </a:ext>
            </a:extLst>
          </p:cNvPr>
          <p:cNvSpPr txBox="1"/>
          <p:nvPr/>
        </p:nvSpPr>
        <p:spPr>
          <a:xfrm>
            <a:off x="312768" y="3657586"/>
            <a:ext cx="5882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9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1D6029-27EA-51EB-7365-27507CB06D63}"/>
              </a:ext>
            </a:extLst>
          </p:cNvPr>
          <p:cNvSpPr txBox="1"/>
          <p:nvPr/>
        </p:nvSpPr>
        <p:spPr>
          <a:xfrm>
            <a:off x="333240" y="4494333"/>
            <a:ext cx="5473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900" kern="1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FitBit</a:t>
            </a:r>
            <a:endParaRPr lang="en-US" sz="9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C61AE2-C740-EFAB-96C8-47478AE07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3484" y="3197664"/>
            <a:ext cx="2497567" cy="143990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0E90C6F-DF7D-2537-C9B2-CB4DF3EDA5D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8544"/>
          <a:stretch/>
        </p:blipFill>
        <p:spPr>
          <a:xfrm>
            <a:off x="1393137" y="1436981"/>
            <a:ext cx="2418427" cy="164676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5DE265E-DFF5-1822-5704-C46D978B88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6172" y="3959728"/>
            <a:ext cx="1209694" cy="59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20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7CD1E4-9819-B61D-6166-20C2A6727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20" y="1953659"/>
            <a:ext cx="2299124" cy="1067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8A0CE9-F1F5-7603-1A5E-A31CDCFEF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500" dirty="0"/>
              <a:t>Digital Phenotyping from wearables using AI characterizes psychiatric disorders and identifies genetic associations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36267-389B-A588-E961-C3C7C5D29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601" y="586127"/>
            <a:ext cx="5785701" cy="42116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9D4DEE-9CA6-E72E-4495-01098EF1315A}"/>
              </a:ext>
            </a:extLst>
          </p:cNvPr>
          <p:cNvSpPr txBox="1"/>
          <p:nvPr/>
        </p:nvSpPr>
        <p:spPr>
          <a:xfrm>
            <a:off x="761058" y="3145768"/>
            <a:ext cx="1575249" cy="12234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~12k adolescents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21 sites in USA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Collecting clinical, genetic, and digital data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Focusing on </a:t>
            </a:r>
            <a:b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sz="105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ADHD &amp; Anxiety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8C1993-36B7-087C-30B4-991F6CB23977}"/>
              </a:ext>
            </a:extLst>
          </p:cNvPr>
          <p:cNvSpPr txBox="1"/>
          <p:nvPr/>
        </p:nvSpPr>
        <p:spPr>
          <a:xfrm>
            <a:off x="784691" y="876441"/>
            <a:ext cx="15279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ABCD </a:t>
            </a:r>
            <a:b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dataset</a:t>
            </a:r>
          </a:p>
        </p:txBody>
      </p:sp>
    </p:spTree>
    <p:extLst>
      <p:ext uri="{BB962C8B-B14F-4D97-AF65-F5344CB8AC3E}">
        <p14:creationId xmlns:p14="http://schemas.microsoft.com/office/powerpoint/2010/main" val="4052034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BB47C-AAFA-4549-5945-97E715B0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E5FF7-8D59-BE99-C446-3F5F39A18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96337"/>
            <a:ext cx="9143998" cy="356331"/>
          </a:xfrm>
        </p:spPr>
        <p:txBody>
          <a:bodyPr/>
          <a:lstStyle/>
          <a:p>
            <a:r>
              <a:rPr lang="en-US" dirty="0"/>
              <a:t>Processing Wearable Data from the ABCD Study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1221BD-4628-10AB-4D11-DEE56D72B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4" y="442951"/>
            <a:ext cx="4333574" cy="43590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CF8651-BC74-5D50-03A3-4605802AF1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55" t="13462" b="1537"/>
          <a:stretch/>
        </p:blipFill>
        <p:spPr>
          <a:xfrm>
            <a:off x="4487072" y="1715367"/>
            <a:ext cx="1208170" cy="23623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27B7EC-718A-F5CC-B732-829A5CFCE0B2}"/>
              </a:ext>
            </a:extLst>
          </p:cNvPr>
          <p:cNvSpPr/>
          <p:nvPr/>
        </p:nvSpPr>
        <p:spPr>
          <a:xfrm>
            <a:off x="6134788" y="1040101"/>
            <a:ext cx="1699054" cy="14642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71AE2B-4669-3AB4-4063-98465476E8DA}"/>
              </a:ext>
            </a:extLst>
          </p:cNvPr>
          <p:cNvSpPr txBox="1"/>
          <p:nvPr/>
        </p:nvSpPr>
        <p:spPr>
          <a:xfrm>
            <a:off x="5727270" y="1100615"/>
            <a:ext cx="49725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 err="1"/>
              <a:t>Indiv</a:t>
            </a:r>
            <a:r>
              <a:rPr lang="en-US" sz="825" dirty="0"/>
              <a:t>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992480-22E1-1D0B-98AD-650ADFF4B09A}"/>
              </a:ext>
            </a:extLst>
          </p:cNvPr>
          <p:cNvSpPr txBox="1"/>
          <p:nvPr/>
        </p:nvSpPr>
        <p:spPr>
          <a:xfrm>
            <a:off x="5727270" y="1298467"/>
            <a:ext cx="49725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 err="1"/>
              <a:t>Indiv</a:t>
            </a:r>
            <a:r>
              <a:rPr lang="en-US" sz="825" dirty="0"/>
              <a:t>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8A02F8-5C6C-2852-956B-8E5E3A881898}"/>
              </a:ext>
            </a:extLst>
          </p:cNvPr>
          <p:cNvSpPr txBox="1"/>
          <p:nvPr/>
        </p:nvSpPr>
        <p:spPr>
          <a:xfrm>
            <a:off x="5726068" y="2251150"/>
            <a:ext cx="49725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 err="1"/>
              <a:t>Indiv</a:t>
            </a:r>
            <a:r>
              <a:rPr lang="en-US" sz="825" dirty="0"/>
              <a:t>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2B3849-932F-C08C-0B22-38F8F664428A}"/>
              </a:ext>
            </a:extLst>
          </p:cNvPr>
          <p:cNvSpPr txBox="1"/>
          <p:nvPr/>
        </p:nvSpPr>
        <p:spPr>
          <a:xfrm rot="18900000">
            <a:off x="6072280" y="722053"/>
            <a:ext cx="638316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Feature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7AC7F6-22ED-AAFC-4B36-FC4D18953BCD}"/>
              </a:ext>
            </a:extLst>
          </p:cNvPr>
          <p:cNvSpPr txBox="1"/>
          <p:nvPr/>
        </p:nvSpPr>
        <p:spPr>
          <a:xfrm rot="18900000">
            <a:off x="6350935" y="722053"/>
            <a:ext cx="638316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Feature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3BFECC-7FD3-7215-D613-CBFC6F6A71DF}"/>
              </a:ext>
            </a:extLst>
          </p:cNvPr>
          <p:cNvSpPr txBox="1"/>
          <p:nvPr/>
        </p:nvSpPr>
        <p:spPr>
          <a:xfrm rot="18900000">
            <a:off x="7486746" y="690064"/>
            <a:ext cx="75693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Feature 258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662749-FBA7-A17E-E2E4-AF6F7B260338}"/>
              </a:ext>
            </a:extLst>
          </p:cNvPr>
          <p:cNvSpPr txBox="1"/>
          <p:nvPr/>
        </p:nvSpPr>
        <p:spPr>
          <a:xfrm rot="16200000">
            <a:off x="5785340" y="1800032"/>
            <a:ext cx="319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2E0C0-6D39-13ED-48B8-9ABD1E03B227}"/>
              </a:ext>
            </a:extLst>
          </p:cNvPr>
          <p:cNvSpPr txBox="1"/>
          <p:nvPr/>
        </p:nvSpPr>
        <p:spPr>
          <a:xfrm>
            <a:off x="7137083" y="612897"/>
            <a:ext cx="319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…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6A6147-FC29-78E8-8C41-90B9A90BAD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629" t="7789" b="49817"/>
          <a:stretch/>
        </p:blipFill>
        <p:spPr>
          <a:xfrm>
            <a:off x="5944998" y="2576320"/>
            <a:ext cx="2245560" cy="219486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096AC40-9549-1577-CDF1-8978268ECA31}"/>
              </a:ext>
            </a:extLst>
          </p:cNvPr>
          <p:cNvSpPr/>
          <p:nvPr/>
        </p:nvSpPr>
        <p:spPr>
          <a:xfrm>
            <a:off x="7885132" y="1040101"/>
            <a:ext cx="1118681" cy="14642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98252CC-63E4-0D94-828B-55DE90A93203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6851104" y="2125435"/>
            <a:ext cx="133210" cy="4970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CC676AE4-8418-980E-60D0-F36233270949}"/>
              </a:ext>
            </a:extLst>
          </p:cNvPr>
          <p:cNvSpPr/>
          <p:nvPr/>
        </p:nvSpPr>
        <p:spPr>
          <a:xfrm>
            <a:off x="46784" y="60699"/>
            <a:ext cx="435908" cy="429398"/>
          </a:xfrm>
          <a:prstGeom prst="rect">
            <a:avLst/>
          </a:prstGeom>
          <a:solidFill>
            <a:srgbClr val="ECF6EA"/>
          </a:solidFill>
          <a:ln w="25400">
            <a:solidFill>
              <a:srgbClr val="3DB6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DB6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C16E87-F095-DBD0-D2F1-E41FBBC53D52}"/>
              </a:ext>
            </a:extLst>
          </p:cNvPr>
          <p:cNvSpPr/>
          <p:nvPr/>
        </p:nvSpPr>
        <p:spPr>
          <a:xfrm>
            <a:off x="6766360" y="1338397"/>
            <a:ext cx="435908" cy="429398"/>
          </a:xfrm>
          <a:prstGeom prst="rect">
            <a:avLst/>
          </a:prstGeom>
          <a:solidFill>
            <a:srgbClr val="ECF6EA"/>
          </a:solidFill>
          <a:ln w="25400">
            <a:solidFill>
              <a:srgbClr val="3DB6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DB6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8B75F31-9D75-468E-0135-A4F695CF1C3C}"/>
              </a:ext>
            </a:extLst>
          </p:cNvPr>
          <p:cNvCxnSpPr>
            <a:cxnSpLocks/>
          </p:cNvCxnSpPr>
          <p:nvPr/>
        </p:nvCxnSpPr>
        <p:spPr>
          <a:xfrm>
            <a:off x="6873102" y="1401562"/>
            <a:ext cx="222594" cy="0"/>
          </a:xfrm>
          <a:prstGeom prst="straightConnector1">
            <a:avLst/>
          </a:prstGeom>
          <a:ln>
            <a:solidFill>
              <a:srgbClr val="3DB64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7C70213-DB89-36F0-A535-BFFEE4194A05}"/>
              </a:ext>
            </a:extLst>
          </p:cNvPr>
          <p:cNvSpPr txBox="1"/>
          <p:nvPr/>
        </p:nvSpPr>
        <p:spPr>
          <a:xfrm>
            <a:off x="6208139" y="1871519"/>
            <a:ext cx="12859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“Static Features”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00F8D76-031A-8ECC-BCF4-82D42ACD0FE8}"/>
              </a:ext>
            </a:extLst>
          </p:cNvPr>
          <p:cNvSpPr/>
          <p:nvPr/>
        </p:nvSpPr>
        <p:spPr>
          <a:xfrm>
            <a:off x="8231995" y="1334199"/>
            <a:ext cx="424952" cy="427475"/>
          </a:xfrm>
          <a:prstGeom prst="rect">
            <a:avLst/>
          </a:prstGeom>
          <a:solidFill>
            <a:srgbClr val="FFFFFF"/>
          </a:solidFill>
          <a:ln w="38100">
            <a:solidFill>
              <a:srgbClr val="A81B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rgbClr val="A81B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2CC6A1-D96F-3811-3E8B-CB03AEEFFBB0}"/>
              </a:ext>
            </a:extLst>
          </p:cNvPr>
          <p:cNvSpPr txBox="1"/>
          <p:nvPr/>
        </p:nvSpPr>
        <p:spPr>
          <a:xfrm>
            <a:off x="7931907" y="1869870"/>
            <a:ext cx="8755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Covariates</a:t>
            </a:r>
          </a:p>
        </p:txBody>
      </p:sp>
    </p:spTree>
    <p:extLst>
      <p:ext uri="{BB962C8B-B14F-4D97-AF65-F5344CB8AC3E}">
        <p14:creationId xmlns:p14="http://schemas.microsoft.com/office/powerpoint/2010/main" val="978217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26CCA-A818-72BA-C3E4-69B48C68A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5E66AEF-6C38-29EE-D1AA-76947EAB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Wearable Data from the ABCD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734B4-D235-5B3F-1A81-284021A52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849" y="642551"/>
            <a:ext cx="3192737" cy="40190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2484641-9F30-1984-AEC5-4DEFDCFD2DEB}"/>
              </a:ext>
            </a:extLst>
          </p:cNvPr>
          <p:cNvSpPr/>
          <p:nvPr/>
        </p:nvSpPr>
        <p:spPr>
          <a:xfrm>
            <a:off x="46784" y="60699"/>
            <a:ext cx="435908" cy="429398"/>
          </a:xfrm>
          <a:prstGeom prst="rect">
            <a:avLst/>
          </a:prstGeom>
          <a:solidFill>
            <a:srgbClr val="ECF6EA"/>
          </a:solidFill>
          <a:ln w="25400">
            <a:solidFill>
              <a:srgbClr val="3DB6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DB6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0EE2D1-6826-8D2E-EC0E-52D72F93E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46407"/>
            <a:ext cx="4222376" cy="265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8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63CF6-15FD-7093-D45D-174282F5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F3CE770-99E6-DB1A-AF93-BC80681AA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Wearable Data from the ABCD 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D14F70-CCEF-1091-C8DA-53B290E6A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55" y="601934"/>
            <a:ext cx="3192737" cy="412189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A76AAB-F18B-CFA1-4623-80C4868ACA7B}"/>
              </a:ext>
            </a:extLst>
          </p:cNvPr>
          <p:cNvSpPr/>
          <p:nvPr/>
        </p:nvSpPr>
        <p:spPr>
          <a:xfrm>
            <a:off x="46784" y="60699"/>
            <a:ext cx="435908" cy="429398"/>
          </a:xfrm>
          <a:prstGeom prst="rect">
            <a:avLst/>
          </a:prstGeom>
          <a:solidFill>
            <a:srgbClr val="ECF6EA"/>
          </a:solidFill>
          <a:ln w="25400">
            <a:solidFill>
              <a:srgbClr val="3DB6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DB6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22397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17083-09DD-4F32-C2E7-0572E668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133766"/>
            <a:ext cx="6051174" cy="356331"/>
          </a:xfrm>
        </p:spPr>
        <p:txBody>
          <a:bodyPr/>
          <a:lstStyle/>
          <a:p>
            <a:r>
              <a:rPr lang="en-US" dirty="0"/>
              <a:t>Optimal Combinations of Features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AD17CD-DB82-C0DA-9D81-DCD9FB2A0348}"/>
              </a:ext>
            </a:extLst>
          </p:cNvPr>
          <p:cNvSpPr txBox="1"/>
          <p:nvPr/>
        </p:nvSpPr>
        <p:spPr>
          <a:xfrm>
            <a:off x="3318163" y="2142359"/>
            <a:ext cx="2744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A12D38-DE48-AD1A-4C21-06C8965515C2}"/>
              </a:ext>
            </a:extLst>
          </p:cNvPr>
          <p:cNvSpPr txBox="1"/>
          <p:nvPr/>
        </p:nvSpPr>
        <p:spPr>
          <a:xfrm>
            <a:off x="4452256" y="2142359"/>
            <a:ext cx="2394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~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22F2BE-8AF5-9FFD-11F1-A2D0E336FACE}"/>
              </a:ext>
            </a:extLst>
          </p:cNvPr>
          <p:cNvSpPr txBox="1"/>
          <p:nvPr/>
        </p:nvSpPr>
        <p:spPr>
          <a:xfrm>
            <a:off x="6967124" y="2142359"/>
            <a:ext cx="16691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Covariates</a:t>
            </a:r>
          </a:p>
        </p:txBody>
      </p:sp>
      <p:graphicFrame>
        <p:nvGraphicFramePr>
          <p:cNvPr id="14" name="Google Shape;232;p23">
            <a:extLst>
              <a:ext uri="{FF2B5EF4-FFF2-40B4-BE49-F238E27FC236}">
                <a16:creationId xmlns:a16="http://schemas.microsoft.com/office/drawing/2014/main" id="{48B5D901-4F39-F240-5A77-FC1264AD4D26}"/>
              </a:ext>
            </a:extLst>
          </p:cNvPr>
          <p:cNvGraphicFramePr/>
          <p:nvPr/>
        </p:nvGraphicFramePr>
        <p:xfrm>
          <a:off x="3301552" y="2463439"/>
          <a:ext cx="287138" cy="16702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7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1</a:t>
                      </a:r>
                      <a:endParaRPr sz="80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1</a:t>
                      </a:r>
                      <a:endParaRPr sz="80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1</a:t>
                      </a:r>
                      <a:endParaRPr sz="80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713137B-4F85-16DC-FF98-86029330450E}"/>
              </a:ext>
            </a:extLst>
          </p:cNvPr>
          <p:cNvGraphicFramePr>
            <a:graphicFrameLocks noGrp="1"/>
          </p:cNvGraphicFramePr>
          <p:nvPr/>
        </p:nvGraphicFramePr>
        <p:xfrm>
          <a:off x="6879143" y="2463439"/>
          <a:ext cx="1148552" cy="16702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7138">
                  <a:extLst>
                    <a:ext uri="{9D8B030D-6E8A-4147-A177-3AD203B41FA5}">
                      <a16:colId xmlns:a16="http://schemas.microsoft.com/office/drawing/2014/main" val="221375959"/>
                    </a:ext>
                  </a:extLst>
                </a:gridCol>
                <a:gridCol w="287138">
                  <a:extLst>
                    <a:ext uri="{9D8B030D-6E8A-4147-A177-3AD203B41FA5}">
                      <a16:colId xmlns:a16="http://schemas.microsoft.com/office/drawing/2014/main" val="2477343849"/>
                    </a:ext>
                  </a:extLst>
                </a:gridCol>
                <a:gridCol w="287138">
                  <a:extLst>
                    <a:ext uri="{9D8B030D-6E8A-4147-A177-3AD203B41FA5}">
                      <a16:colId xmlns:a16="http://schemas.microsoft.com/office/drawing/2014/main" val="2939794513"/>
                    </a:ext>
                  </a:extLst>
                </a:gridCol>
                <a:gridCol w="287138">
                  <a:extLst>
                    <a:ext uri="{9D8B030D-6E8A-4147-A177-3AD203B41FA5}">
                      <a16:colId xmlns:a16="http://schemas.microsoft.com/office/drawing/2014/main" val="861089232"/>
                    </a:ext>
                  </a:extLst>
                </a:gridCol>
              </a:tblGrid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M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10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2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756064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F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9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3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260712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M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12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2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4682613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M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12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867323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F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13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5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712536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F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11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2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46884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939A607-894F-98B2-FE09-2669EDD16A6D}"/>
              </a:ext>
            </a:extLst>
          </p:cNvPr>
          <p:cNvGraphicFramePr>
            <a:graphicFrameLocks noGrp="1"/>
          </p:cNvGraphicFramePr>
          <p:nvPr/>
        </p:nvGraphicFramePr>
        <p:xfrm>
          <a:off x="5187122" y="2463439"/>
          <a:ext cx="1148552" cy="16702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7138">
                  <a:extLst>
                    <a:ext uri="{9D8B030D-6E8A-4147-A177-3AD203B41FA5}">
                      <a16:colId xmlns:a16="http://schemas.microsoft.com/office/drawing/2014/main" val="221375959"/>
                    </a:ext>
                  </a:extLst>
                </a:gridCol>
                <a:gridCol w="287138">
                  <a:extLst>
                    <a:ext uri="{9D8B030D-6E8A-4147-A177-3AD203B41FA5}">
                      <a16:colId xmlns:a16="http://schemas.microsoft.com/office/drawing/2014/main" val="2477343849"/>
                    </a:ext>
                  </a:extLst>
                </a:gridCol>
                <a:gridCol w="287138">
                  <a:extLst>
                    <a:ext uri="{9D8B030D-6E8A-4147-A177-3AD203B41FA5}">
                      <a16:colId xmlns:a16="http://schemas.microsoft.com/office/drawing/2014/main" val="2939794513"/>
                    </a:ext>
                  </a:extLst>
                </a:gridCol>
                <a:gridCol w="287138">
                  <a:extLst>
                    <a:ext uri="{9D8B030D-6E8A-4147-A177-3AD203B41FA5}">
                      <a16:colId xmlns:a16="http://schemas.microsoft.com/office/drawing/2014/main" val="861089232"/>
                    </a:ext>
                  </a:extLst>
                </a:gridCol>
              </a:tblGrid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3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756064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2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9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5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260712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5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2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2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4682613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2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2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11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867323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3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14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6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712536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1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8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…</a:t>
                      </a:r>
                      <a:endParaRPr sz="80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3</a:t>
                      </a:r>
                      <a:endParaRPr sz="800" dirty="0"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46884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3274482-9CA7-98E6-032D-149F9EF370D5}"/>
              </a:ext>
            </a:extLst>
          </p:cNvPr>
          <p:cNvSpPr txBox="1"/>
          <p:nvPr/>
        </p:nvSpPr>
        <p:spPr>
          <a:xfrm>
            <a:off x="4448477" y="3157720"/>
            <a:ext cx="2394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~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565853-13B1-6779-97A1-7BB81B066A2E}"/>
              </a:ext>
            </a:extLst>
          </p:cNvPr>
          <p:cNvSpPr txBox="1"/>
          <p:nvPr/>
        </p:nvSpPr>
        <p:spPr>
          <a:xfrm>
            <a:off x="6480820" y="3157720"/>
            <a:ext cx="46205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954B1A-851A-A3D9-FF25-0566B31D475D}"/>
              </a:ext>
            </a:extLst>
          </p:cNvPr>
          <p:cNvSpPr txBox="1"/>
          <p:nvPr/>
        </p:nvSpPr>
        <p:spPr>
          <a:xfrm>
            <a:off x="6480819" y="2156252"/>
            <a:ext cx="46205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+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B573F9F-0C80-B941-2635-FB849D7283EF}"/>
              </a:ext>
            </a:extLst>
          </p:cNvPr>
          <p:cNvCxnSpPr>
            <a:cxnSpLocks/>
          </p:cNvCxnSpPr>
          <p:nvPr/>
        </p:nvCxnSpPr>
        <p:spPr>
          <a:xfrm>
            <a:off x="2043545" y="1042030"/>
            <a:ext cx="1258008" cy="142140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DDFDD66-72F0-1D54-C5F6-56DAB7676976}"/>
              </a:ext>
            </a:extLst>
          </p:cNvPr>
          <p:cNvCxnSpPr>
            <a:cxnSpLocks/>
          </p:cNvCxnSpPr>
          <p:nvPr/>
        </p:nvCxnSpPr>
        <p:spPr>
          <a:xfrm flipV="1">
            <a:off x="2043545" y="4133727"/>
            <a:ext cx="1258008" cy="49355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8B469511-BD71-2E01-8945-65EDEC15F2D5}"/>
              </a:ext>
            </a:extLst>
          </p:cNvPr>
          <p:cNvSpPr/>
          <p:nvPr/>
        </p:nvSpPr>
        <p:spPr>
          <a:xfrm>
            <a:off x="80869" y="1025611"/>
            <a:ext cx="1962677" cy="36016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FC1E6D-5FF3-754F-C500-6A44F9B5ECD4}"/>
              </a:ext>
            </a:extLst>
          </p:cNvPr>
          <p:cNvSpPr txBox="1"/>
          <p:nvPr/>
        </p:nvSpPr>
        <p:spPr>
          <a:xfrm>
            <a:off x="4206584" y="2754347"/>
            <a:ext cx="72327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XGBoost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(RF)</a:t>
            </a:r>
          </a:p>
        </p:txBody>
      </p:sp>
      <p:graphicFrame>
        <p:nvGraphicFramePr>
          <p:cNvPr id="3" name="Google Shape;232;p23">
            <a:extLst>
              <a:ext uri="{FF2B5EF4-FFF2-40B4-BE49-F238E27FC236}">
                <a16:creationId xmlns:a16="http://schemas.microsoft.com/office/drawing/2014/main" id="{C44CE613-252E-07D3-E4F7-54D2E0D8874D}"/>
              </a:ext>
            </a:extLst>
          </p:cNvPr>
          <p:cNvGraphicFramePr/>
          <p:nvPr/>
        </p:nvGraphicFramePr>
        <p:xfrm>
          <a:off x="3800708" y="2463439"/>
          <a:ext cx="287138" cy="16702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7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0.2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0.9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0.8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0.1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0.9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3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latin typeface="Helvetica" pitchFamily="2" charset="0"/>
                          <a:ea typeface="Helvetica Neue Light"/>
                          <a:cs typeface="Helvetica Neue Light"/>
                          <a:sym typeface="Helvetica Neue Light"/>
                        </a:rPr>
                        <a:t>0.1</a:t>
                      </a:r>
                      <a:endParaRPr sz="800" dirty="0">
                        <a:latin typeface="Helvetica" pitchFamily="2" charset="0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L="68569" marR="68569" marT="68569" marB="68569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805D729-49A1-9B22-551B-6CB42539150C}"/>
              </a:ext>
            </a:extLst>
          </p:cNvPr>
          <p:cNvSpPr txBox="1"/>
          <p:nvPr/>
        </p:nvSpPr>
        <p:spPr>
          <a:xfrm>
            <a:off x="3578257" y="3161049"/>
            <a:ext cx="2394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~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E197332-BE83-7469-FB2E-395646708C4A}"/>
              </a:ext>
            </a:extLst>
          </p:cNvPr>
          <p:cNvSpPr/>
          <p:nvPr/>
        </p:nvSpPr>
        <p:spPr>
          <a:xfrm>
            <a:off x="3065759" y="1345277"/>
            <a:ext cx="1250345" cy="578604"/>
          </a:xfrm>
          <a:prstGeom prst="roundRect">
            <a:avLst/>
          </a:prstGeom>
          <a:solidFill>
            <a:srgbClr val="DECF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Macrophenotype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C338859-2029-E34E-6943-9C24212E1468}"/>
              </a:ext>
            </a:extLst>
          </p:cNvPr>
          <p:cNvSpPr/>
          <p:nvPr/>
        </p:nvSpPr>
        <p:spPr>
          <a:xfrm>
            <a:off x="5136224" y="1530218"/>
            <a:ext cx="1250344" cy="2087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Digital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Phenotype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U-Turn Arrow 21">
            <a:extLst>
              <a:ext uri="{FF2B5EF4-FFF2-40B4-BE49-F238E27FC236}">
                <a16:creationId xmlns:a16="http://schemas.microsoft.com/office/drawing/2014/main" id="{4510F4F4-1856-817F-A1D8-269459341930}"/>
              </a:ext>
            </a:extLst>
          </p:cNvPr>
          <p:cNvSpPr/>
          <p:nvPr/>
        </p:nvSpPr>
        <p:spPr>
          <a:xfrm flipH="1">
            <a:off x="3614410" y="834540"/>
            <a:ext cx="2176003" cy="690161"/>
          </a:xfrm>
          <a:prstGeom prst="uturnArrow">
            <a:avLst>
              <a:gd name="adj1" fmla="val 8388"/>
              <a:gd name="adj2" fmla="val 9030"/>
              <a:gd name="adj3" fmla="val 23814"/>
              <a:gd name="adj4" fmla="val 23578"/>
              <a:gd name="adj5" fmla="val 6991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9987A2-F448-364D-FF7A-FE85C74B6C7E}"/>
              </a:ext>
            </a:extLst>
          </p:cNvPr>
          <p:cNvSpPr txBox="1"/>
          <p:nvPr/>
        </p:nvSpPr>
        <p:spPr>
          <a:xfrm>
            <a:off x="3817746" y="647090"/>
            <a:ext cx="18774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Diagnostic Tool / Clinical Insights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3533077-BFEB-55E3-251B-0A13F641D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65" y="1189269"/>
            <a:ext cx="1767269" cy="327435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05D114A-4F44-6E7A-0CD6-ECEA884F0DF9}"/>
              </a:ext>
            </a:extLst>
          </p:cNvPr>
          <p:cNvSpPr/>
          <p:nvPr/>
        </p:nvSpPr>
        <p:spPr>
          <a:xfrm>
            <a:off x="3653993" y="4213917"/>
            <a:ext cx="580568" cy="333176"/>
          </a:xfrm>
          <a:prstGeom prst="rect">
            <a:avLst/>
          </a:prstGeom>
          <a:solidFill>
            <a:srgbClr val="ECF6EA"/>
          </a:solidFill>
          <a:ln w="25400">
            <a:solidFill>
              <a:srgbClr val="3DB6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 err="1">
                <a:ln>
                  <a:noFill/>
                </a:ln>
                <a:solidFill>
                  <a:srgbClr val="3DB6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</a:t>
            </a:r>
            <a:r>
              <a:rPr kumimoji="0" lang="en-US" sz="1400" b="0" i="1" u="none" strike="noStrike" kern="0" cap="none" spc="0" normalizeH="0" baseline="-25000" noProof="0" dirty="0" err="1">
                <a:ln>
                  <a:noFill/>
                </a:ln>
                <a:solidFill>
                  <a:srgbClr val="3DB6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score</a:t>
            </a:r>
            <a:endParaRPr kumimoji="0" lang="en-US" sz="1500" b="0" i="1" u="none" strike="noStrike" kern="0" cap="none" spc="0" normalizeH="0" baseline="0" noProof="0" dirty="0">
              <a:ln>
                <a:noFill/>
              </a:ln>
              <a:solidFill>
                <a:srgbClr val="3DB64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D31CB0-8489-9412-90BC-5BBBF860AEB8}"/>
              </a:ext>
            </a:extLst>
          </p:cNvPr>
          <p:cNvSpPr txBox="1"/>
          <p:nvPr/>
        </p:nvSpPr>
        <p:spPr>
          <a:xfrm>
            <a:off x="2191206" y="4554338"/>
            <a:ext cx="2991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Wearable Combination Score / Risk Probability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8DB454-8282-FF46-189F-D50E64A76D28}"/>
              </a:ext>
            </a:extLst>
          </p:cNvPr>
          <p:cNvSpPr txBox="1"/>
          <p:nvPr/>
        </p:nvSpPr>
        <p:spPr>
          <a:xfrm>
            <a:off x="4991335" y="2138059"/>
            <a:ext cx="12859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“Static Features”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CF789F-0990-ACFE-0B0A-25E763F1165A}"/>
              </a:ext>
            </a:extLst>
          </p:cNvPr>
          <p:cNvSpPr txBox="1"/>
          <p:nvPr/>
        </p:nvSpPr>
        <p:spPr>
          <a:xfrm>
            <a:off x="2222741" y="2974176"/>
            <a:ext cx="77938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Class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Balancing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C29FD6-F72D-E203-74AB-704D52223BCD}"/>
              </a:ext>
            </a:extLst>
          </p:cNvPr>
          <p:cNvSpPr txBox="1"/>
          <p:nvPr/>
        </p:nvSpPr>
        <p:spPr>
          <a:xfrm>
            <a:off x="6571743" y="717730"/>
            <a:ext cx="241284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(RF will be described later.) </a:t>
            </a:r>
          </a:p>
          <a:p>
            <a:r>
              <a:rPr lang="en-US" dirty="0"/>
              <a:t>For now, one can think of </a:t>
            </a:r>
          </a:p>
          <a:p>
            <a:r>
              <a:rPr lang="en-US" dirty="0" err="1"/>
              <a:t>d</a:t>
            </a:r>
            <a:r>
              <a:rPr lang="en-US" baseline="-25000" dirty="0" err="1"/>
              <a:t>score</a:t>
            </a:r>
            <a:r>
              <a:rPr lang="en-US" dirty="0"/>
              <a:t> as the best linear </a:t>
            </a:r>
          </a:p>
          <a:p>
            <a:r>
              <a:rPr lang="en-US" dirty="0"/>
              <a:t>combination of the features</a:t>
            </a:r>
          </a:p>
          <a:p>
            <a:r>
              <a:rPr lang="en-US" dirty="0"/>
              <a:t>for predicting 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164290-72B1-2A26-CF3A-CDB07769C308}"/>
              </a:ext>
            </a:extLst>
          </p:cNvPr>
          <p:cNvSpPr txBox="1"/>
          <p:nvPr/>
        </p:nvSpPr>
        <p:spPr>
          <a:xfrm>
            <a:off x="6172198" y="-6769"/>
            <a:ext cx="29718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C000"/>
                </a:solidFill>
                <a:highlight>
                  <a:srgbClr val="000000"/>
                </a:highlight>
              </a:rPr>
              <a:t>(More Later)</a:t>
            </a:r>
          </a:p>
        </p:txBody>
      </p:sp>
    </p:spTree>
    <p:extLst>
      <p:ext uri="{BB962C8B-B14F-4D97-AF65-F5344CB8AC3E}">
        <p14:creationId xmlns:p14="http://schemas.microsoft.com/office/powerpoint/2010/main" val="2239896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3F247-41DE-9DB6-8401-DD5C6FC2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FC3D-4466-142C-684C-6B501A36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5386" y="114227"/>
            <a:ext cx="973231" cy="35327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7C892-D07B-2BBC-BCAF-19652A05C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977" y="634937"/>
            <a:ext cx="6348047" cy="3506757"/>
          </a:xfrm>
        </p:spPr>
        <p:txBody>
          <a:bodyPr/>
          <a:lstStyle/>
          <a:p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1 :  Multi-</a:t>
            </a:r>
            <a:r>
              <a:rPr lang="en-US" sz="165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omic</a:t>
            </a:r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Annotation &amp; Molecular Endophenotypes  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Basic RNA-seq &amp; Chip-seq Calculations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Integration for Genome Annotation</a:t>
            </a:r>
          </a:p>
          <a:p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2 : Relating Phenotypes &amp; Endophenotypes to Variants  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ASE/ASB – Allele specific versions of basic annotation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Traditional GWAS – regressing phenotypes onto variants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5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eQTLs</a:t>
            </a:r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like GWAS but with expression endophenotypes</a:t>
            </a:r>
          </a:p>
          <a:p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 3 : Endophenotypes from Biosensors </a:t>
            </a:r>
            <a:b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&amp; their Relation to Genotype</a:t>
            </a:r>
          </a:p>
          <a:p>
            <a:pPr lvl="1"/>
            <a:r>
              <a:rPr lang="en-US" sz="16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Developing digital phenotypes from biosensors</a:t>
            </a:r>
          </a:p>
          <a:p>
            <a:pPr lvl="1"/>
            <a:r>
              <a:rPr lang="en-US" sz="1650" b="1" dirty="0">
                <a:solidFill>
                  <a:schemeClr val="bg1"/>
                </a:solidFill>
              </a:rPr>
              <a:t>Their GWAS in comparison to traditional GWAS</a:t>
            </a:r>
          </a:p>
        </p:txBody>
      </p:sp>
    </p:spTree>
    <p:extLst>
      <p:ext uri="{BB962C8B-B14F-4D97-AF65-F5344CB8AC3E}">
        <p14:creationId xmlns:p14="http://schemas.microsoft.com/office/powerpoint/2010/main" val="3361227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5237D-89B2-E822-9985-E3FA3273C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14208-2C99-7D3E-BED3-631FAC7C3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Strategy for GWAS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2ECBFF-3308-91AE-8DEA-EBEF6DBE1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42" y="791727"/>
            <a:ext cx="2979875" cy="2015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B7C591-9A4F-7E21-410D-1C744AC76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2" y="67395"/>
            <a:ext cx="671765" cy="6579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CE13CA-2CE1-C227-0F45-2BA9F2F076B6}"/>
              </a:ext>
            </a:extLst>
          </p:cNvPr>
          <p:cNvSpPr txBox="1"/>
          <p:nvPr/>
        </p:nvSpPr>
        <p:spPr>
          <a:xfrm>
            <a:off x="3564824" y="1248033"/>
            <a:ext cx="529824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0" b="1" dirty="0">
                <a:latin typeface="Arial" panose="020B0604020202020204" pitchFamily="34" charset="0"/>
                <a:cs typeface="Arial" panose="020B0604020202020204" pitchFamily="34" charset="0"/>
              </a:rPr>
              <a:t>Case-Control</a:t>
            </a:r>
          </a:p>
          <a:p>
            <a:pPr algn="ctr"/>
            <a:r>
              <a:rPr lang="en-US" sz="2250" b="1" dirty="0">
                <a:latin typeface="Arial" panose="020B0604020202020204" pitchFamily="34" charset="0"/>
                <a:cs typeface="Arial" panose="020B0604020202020204" pitchFamily="34" charset="0"/>
              </a:rPr>
              <a:t>GWAS</a:t>
            </a:r>
          </a:p>
          <a:p>
            <a:pPr algn="ctr"/>
            <a:endParaRPr lang="en-US" sz="22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50" b="1" dirty="0">
                <a:latin typeface="Arial" panose="020B0604020202020204" pitchFamily="34" charset="0"/>
                <a:cs typeface="Arial" panose="020B0604020202020204" pitchFamily="34" charset="0"/>
              </a:rPr>
              <a:t>Binary, Univariate Response Variable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C1A69C-ACBD-487B-4696-6F4B78769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869" y="2807242"/>
            <a:ext cx="2574325" cy="19228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ADE8F1-8A03-4AA4-45BF-240F83C31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0884" y="3124457"/>
            <a:ext cx="328612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98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33EF7-3C05-8D5F-6D43-0CF69F443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Strategy for GWAS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6E036A8-C2E3-656C-C930-2325AE3BD6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639"/>
          <a:stretch/>
        </p:blipFill>
        <p:spPr>
          <a:xfrm>
            <a:off x="1303638" y="1462220"/>
            <a:ext cx="7360162" cy="31900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4A700E-45B3-3099-AB85-561D8361B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2" y="67395"/>
            <a:ext cx="671765" cy="6579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893C40-7055-337E-85A6-CACEAEA5E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068" y="585777"/>
            <a:ext cx="2835490" cy="8054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F6F05C-BC07-9055-7875-B3558C9B46A7}"/>
              </a:ext>
            </a:extLst>
          </p:cNvPr>
          <p:cNvSpPr txBox="1"/>
          <p:nvPr/>
        </p:nvSpPr>
        <p:spPr>
          <a:xfrm rot="16200000">
            <a:off x="20220" y="2863302"/>
            <a:ext cx="142859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Univariate, Binary</a:t>
            </a:r>
          </a:p>
          <a:p>
            <a:pPr algn="ctr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Case-Control GWAS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9EDF25-C5EF-DF6D-AA93-ABD972607989}"/>
              </a:ext>
            </a:extLst>
          </p:cNvPr>
          <p:cNvSpPr txBox="1"/>
          <p:nvPr/>
        </p:nvSpPr>
        <p:spPr>
          <a:xfrm>
            <a:off x="6573794" y="2843479"/>
            <a:ext cx="17700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B0F0"/>
                </a:solidFill>
              </a:rPr>
              <a:t>Genome-wide significance</a:t>
            </a:r>
          </a:p>
        </p:txBody>
      </p:sp>
    </p:spTree>
    <p:extLst>
      <p:ext uri="{BB962C8B-B14F-4D97-AF65-F5344CB8AC3E}">
        <p14:creationId xmlns:p14="http://schemas.microsoft.com/office/powerpoint/2010/main" val="531652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FC3C9-4FCC-A335-2E2A-29351BEB0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4A087-87B4-777E-961E-7C900CA5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Linking Digital Phenotypes to Genotype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307539-F012-AA86-63E8-2D7C98BB9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2" y="67395"/>
            <a:ext cx="671765" cy="642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FCE86E-91FD-E803-968F-BCC3A041D8BB}"/>
              </a:ext>
            </a:extLst>
          </p:cNvPr>
          <p:cNvSpPr txBox="1"/>
          <p:nvPr/>
        </p:nvSpPr>
        <p:spPr>
          <a:xfrm>
            <a:off x="4771258" y="1423639"/>
            <a:ext cx="3342583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0" b="1" dirty="0">
                <a:latin typeface="Arial" panose="020B0604020202020204" pitchFamily="34" charset="0"/>
                <a:cs typeface="Arial" panose="020B0604020202020204" pitchFamily="34" charset="0"/>
              </a:rPr>
              <a:t>Continuous, Univariate</a:t>
            </a:r>
          </a:p>
          <a:p>
            <a:pPr algn="ctr"/>
            <a:r>
              <a:rPr lang="en-US" sz="2250" b="1" dirty="0">
                <a:latin typeface="Arial" panose="020B0604020202020204" pitchFamily="34" charset="0"/>
                <a:cs typeface="Arial" panose="020B0604020202020204" pitchFamily="34" charset="0"/>
              </a:rPr>
              <a:t>Response Variable</a:t>
            </a:r>
          </a:p>
          <a:p>
            <a:pPr algn="ctr"/>
            <a:endParaRPr lang="en-US" sz="2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01623E-AACF-C3A9-E6A8-788E6425C1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5573"/>
          <a:stretch/>
        </p:blipFill>
        <p:spPr>
          <a:xfrm>
            <a:off x="852767" y="1238288"/>
            <a:ext cx="3113752" cy="28296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38B047-1CDF-FE31-7928-99138186C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386" y="2611866"/>
            <a:ext cx="3612950" cy="80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16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6DD4D8-CA93-A2D2-53CF-1A8FC5681F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70"/>
          <a:stretch/>
        </p:blipFill>
        <p:spPr>
          <a:xfrm>
            <a:off x="1403239" y="1422042"/>
            <a:ext cx="6906847" cy="33126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AB5C2D-8D9B-EFFA-8BAA-8696AA02E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Linking Digital Phenotypes to Genotype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361EB9-6A34-3E4E-3655-2190541D4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720" y="816598"/>
            <a:ext cx="1975792" cy="8055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E8EBC0-AB3F-94FC-383C-E8242CA49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2" y="67395"/>
            <a:ext cx="671765" cy="642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301F5D-068C-6B01-A4C0-E77DD01850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7993" y="839475"/>
            <a:ext cx="2372093" cy="5278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0A5300-9A33-846A-22B4-FD8AA5D5E034}"/>
              </a:ext>
            </a:extLst>
          </p:cNvPr>
          <p:cNvSpPr txBox="1"/>
          <p:nvPr/>
        </p:nvSpPr>
        <p:spPr>
          <a:xfrm rot="16200000">
            <a:off x="148779" y="2863302"/>
            <a:ext cx="16562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Continuous, Univariate</a:t>
            </a:r>
          </a:p>
          <a:p>
            <a:pPr algn="ctr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Wearable GWAS</a:t>
            </a:r>
          </a:p>
        </p:txBody>
      </p:sp>
    </p:spTree>
    <p:extLst>
      <p:ext uri="{BB962C8B-B14F-4D97-AF65-F5344CB8AC3E}">
        <p14:creationId xmlns:p14="http://schemas.microsoft.com/office/powerpoint/2010/main" val="4230786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DE21-B89B-B0D3-138C-EBB056309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0C4A-F7D6-E46A-F575-09C0BC868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350" y="388620"/>
            <a:ext cx="5829300" cy="471992"/>
          </a:xfrm>
        </p:spPr>
        <p:txBody>
          <a:bodyPr/>
          <a:lstStyle/>
          <a:p>
            <a:r>
              <a:rPr lang="en-US" dirty="0"/>
              <a:t>References for *m7-part-3 </a:t>
            </a:r>
            <a:br>
              <a:rPr lang="en-US" dirty="0"/>
            </a:br>
            <a:r>
              <a:rPr lang="en-US" sz="1500" dirty="0"/>
              <a:t>(Biosensor Endophenotypes)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2E56D-6173-A0FB-5157-DDDA52C5D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350" y="997048"/>
            <a:ext cx="5829300" cy="370507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endParaRPr lang="en-US" sz="825" dirty="0"/>
          </a:p>
          <a:p>
            <a:pPr>
              <a:lnSpc>
                <a:spcPct val="120000"/>
              </a:lnSpc>
            </a:pPr>
            <a:r>
              <a:rPr lang="en-US" sz="825" dirty="0"/>
              <a:t>JJ Liu, B Borsari, Y Li, SX Liu, Y Gao, X Xin, S Lou, M Jensen, D Garrido-Martin, TL </a:t>
            </a:r>
            <a:r>
              <a:rPr lang="en-US" sz="825" dirty="0" err="1"/>
              <a:t>Verplaetse</a:t>
            </a:r>
            <a:r>
              <a:rPr lang="en-US" sz="825" dirty="0"/>
              <a:t>, G Ash, J Zhang, MJ Girgenti, W Roberts, M Gerstein (2025). </a:t>
            </a:r>
            <a:r>
              <a:rPr lang="en-US" sz="825" i="1" dirty="0"/>
              <a:t>Cell</a:t>
            </a:r>
            <a:r>
              <a:rPr lang="en-US" sz="825" dirty="0"/>
              <a:t> 188: 515-529e15.  </a:t>
            </a:r>
            <a:br>
              <a:rPr lang="en-US" sz="825" dirty="0"/>
            </a:br>
            <a:r>
              <a:rPr lang="en-US" sz="825" dirty="0">
                <a:solidFill>
                  <a:srgbClr val="FF0000"/>
                </a:solidFill>
              </a:rPr>
              <a:t>Digital phenotyping from wearables using AI characterizes psychiatric disorders and identifies genetic associations</a:t>
            </a:r>
            <a:br>
              <a:rPr lang="en-US" sz="825" dirty="0"/>
            </a:br>
            <a:r>
              <a:rPr lang="en-US" sz="825" dirty="0">
                <a:solidFill>
                  <a:srgbClr val="0070C0"/>
                </a:solidFill>
              </a:rPr>
              <a:t>https://</a:t>
            </a:r>
            <a:r>
              <a:rPr lang="en-US" sz="825" dirty="0" err="1">
                <a:solidFill>
                  <a:srgbClr val="0070C0"/>
                </a:solidFill>
              </a:rPr>
              <a:t>doi.org</a:t>
            </a:r>
            <a:r>
              <a:rPr lang="en-US" sz="825" dirty="0">
                <a:solidFill>
                  <a:srgbClr val="0070C0"/>
                </a:solidFill>
              </a:rPr>
              <a:t>/10.1016/j.cell.2024.11.012</a:t>
            </a:r>
            <a:br>
              <a:rPr lang="en-US" sz="825" dirty="0"/>
            </a:br>
            <a:r>
              <a:rPr lang="en-US" sz="825" dirty="0">
                <a:solidFill>
                  <a:srgbClr val="4BAB50"/>
                </a:solidFill>
              </a:rPr>
              <a:t>(Focus on the beginning up to end of Fig 4 section. Stop at the section entitled “Employing digital phenotypes to detect genetic associations with behavioral traits”.)</a:t>
            </a:r>
            <a:br>
              <a:rPr lang="en-US" sz="825" dirty="0"/>
            </a:br>
            <a:endParaRPr lang="en-US" sz="825" dirty="0"/>
          </a:p>
          <a:p>
            <a:pPr>
              <a:lnSpc>
                <a:spcPct val="120000"/>
              </a:lnSpc>
            </a:pPr>
            <a:endParaRPr lang="en-US" sz="825" dirty="0"/>
          </a:p>
        </p:txBody>
      </p:sp>
    </p:spTree>
    <p:extLst>
      <p:ext uri="{BB962C8B-B14F-4D97-AF65-F5344CB8AC3E}">
        <p14:creationId xmlns:p14="http://schemas.microsoft.com/office/powerpoint/2010/main" val="256766736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Ux0scATZsAjbIOQzzXvy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63H6L6JLIZQ6SRM9E8tB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ydOE8t6EPhYbrXL5PMfG"/>
</p:tagLst>
</file>

<file path=ppt/theme/theme1.xml><?xml version="1.0" encoding="utf-8"?>
<a:theme xmlns:a="http://schemas.openxmlformats.org/drawingml/2006/main" name="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utline-Style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utline-Style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Basic-template-i0jhhsb-20160605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for-template-i0jhhsb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9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8_templat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1_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7708</TotalTime>
  <Words>663</Words>
  <Application>Microsoft Macintosh PowerPoint</Application>
  <PresentationFormat>On-screen Show (16:9)</PresentationFormat>
  <Paragraphs>177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15</vt:i4>
      </vt:variant>
    </vt:vector>
  </HeadingPairs>
  <TitlesOfParts>
    <vt:vector size="36" baseType="lpstr">
      <vt:lpstr>Arial</vt:lpstr>
      <vt:lpstr>Baskerville</vt:lpstr>
      <vt:lpstr>Calibri</vt:lpstr>
      <vt:lpstr>Courier New</vt:lpstr>
      <vt:lpstr>Georgia</vt:lpstr>
      <vt:lpstr>Helvetica</vt:lpstr>
      <vt:lpstr>Helvetica Neue</vt:lpstr>
      <vt:lpstr>Helvetica Neue Light</vt:lpstr>
      <vt:lpstr>Lucida Grande</vt:lpstr>
      <vt:lpstr>Basic-template-i0jhhsb-20160605</vt:lpstr>
      <vt:lpstr>1_Outline-Style-20160605</vt:lpstr>
      <vt:lpstr>3_Office Theme</vt:lpstr>
      <vt:lpstr>8_Office Theme</vt:lpstr>
      <vt:lpstr>4_Basic-template-i0jhhsb-20160605</vt:lpstr>
      <vt:lpstr>2_Outline-Style-20160605</vt:lpstr>
      <vt:lpstr>1_Basic-template-i0jhhsb-20160605</vt:lpstr>
      <vt:lpstr>1_for-template-i0jhhsb</vt:lpstr>
      <vt:lpstr>2_Office Theme</vt:lpstr>
      <vt:lpstr>1_Office Theme</vt:lpstr>
      <vt:lpstr>9_template</vt:lpstr>
      <vt:lpstr>8_template</vt:lpstr>
      <vt:lpstr>PowerPoint Presentation</vt:lpstr>
      <vt:lpstr>Outline</vt:lpstr>
      <vt:lpstr>Outline</vt:lpstr>
      <vt:lpstr>Using wearable biosensors for “digital phenotypes”</vt:lpstr>
      <vt:lpstr>Digital Phenotyping from wearables using AI characterizes psychiatric disorders and identifies genetic associations</vt:lpstr>
      <vt:lpstr>Processing Wearable Data from the ABCD Study</vt:lpstr>
      <vt:lpstr>Processing Wearable Data from the ABCD Study</vt:lpstr>
      <vt:lpstr>Processing Wearable Data from the ABCD Study</vt:lpstr>
      <vt:lpstr>Optimal Combinations of Features</vt:lpstr>
      <vt:lpstr>Outline</vt:lpstr>
      <vt:lpstr>Traditional Strategy for GWAS</vt:lpstr>
      <vt:lpstr>Traditional Strategy for GWAS</vt:lpstr>
      <vt:lpstr>Linking Digital Phenotypes to Genotype</vt:lpstr>
      <vt:lpstr>Linking Digital Phenotypes to Genotype</vt:lpstr>
      <vt:lpstr>References for *m7-part-3  (Biosensor Endophenotypes)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PsychENCODE Integrative Analysis: Single-cell Genomics and regulatory networks for 388 human brains</dc:title>
  <cp:lastModifiedBy>Gerstein, Mark</cp:lastModifiedBy>
  <cp:revision>326</cp:revision>
  <dcterms:modified xsi:type="dcterms:W3CDTF">2026-02-09T05:47:59Z</dcterms:modified>
</cp:coreProperties>
</file>