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5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7.xml" ContentType="application/vnd.openxmlformats-officedocument.theme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heme/themeOverride1.xml" ContentType="application/vnd.openxmlformats-officedocument.themeOverride+xml"/>
  <Override PartName="/ppt/slideLayouts/slideLayout51.xml" ContentType="application/vnd.openxmlformats-officedocument.presentationml.slideLayout+xml"/>
  <Override PartName="/ppt/theme/theme8.xml" ContentType="application/vnd.openxmlformats-officedocument.theme+xml"/>
  <Override PartName="/ppt/slideLayouts/slideLayout52.xml" ContentType="application/vnd.openxmlformats-officedocument.presentationml.slideLayout+xml"/>
  <Override PartName="/ppt/theme/theme9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10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11.xml" ContentType="application/vnd.openxmlformats-officedocument.them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12.xml" ContentType="application/vnd.openxmlformats-officedocument.them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heme/themeOverride2.xml" ContentType="application/vnd.openxmlformats-officedocument.themeOverrid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13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14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527559" r:id="rId1"/>
    <p:sldMasterId id="2147527566" r:id="rId2"/>
    <p:sldMasterId id="2147527586" r:id="rId3"/>
    <p:sldMasterId id="2147527626" r:id="rId4"/>
    <p:sldMasterId id="2147527630" r:id="rId5"/>
    <p:sldMasterId id="2147527659" r:id="rId6"/>
    <p:sldMasterId id="2147527672" r:id="rId7"/>
    <p:sldMasterId id="2147527678" r:id="rId8"/>
    <p:sldMasterId id="2147527698" r:id="rId9"/>
    <p:sldMasterId id="2147527702" r:id="rId10"/>
    <p:sldMasterId id="2147527716" r:id="rId11"/>
    <p:sldMasterId id="2147527757" r:id="rId12"/>
    <p:sldMasterId id="2147527774" r:id="rId13"/>
    <p:sldMasterId id="2147527786" r:id="rId14"/>
    <p:sldMasterId id="2147527810" r:id="rId15"/>
  </p:sldMasterIdLst>
  <p:notesMasterIdLst>
    <p:notesMasterId r:id="rId46"/>
  </p:notesMasterIdLst>
  <p:handoutMasterIdLst>
    <p:handoutMasterId r:id="rId47"/>
  </p:handoutMasterIdLst>
  <p:sldIdLst>
    <p:sldId id="7053" r:id="rId16"/>
    <p:sldId id="6433" r:id="rId17"/>
    <p:sldId id="6204" r:id="rId18"/>
    <p:sldId id="6205" r:id="rId19"/>
    <p:sldId id="6428" r:id="rId20"/>
    <p:sldId id="6434" r:id="rId21"/>
    <p:sldId id="508" r:id="rId22"/>
    <p:sldId id="519" r:id="rId23"/>
    <p:sldId id="531" r:id="rId24"/>
    <p:sldId id="523" r:id="rId25"/>
    <p:sldId id="521" r:id="rId26"/>
    <p:sldId id="524" r:id="rId27"/>
    <p:sldId id="6435" r:id="rId28"/>
    <p:sldId id="553" r:id="rId29"/>
    <p:sldId id="534" r:id="rId30"/>
    <p:sldId id="535" r:id="rId31"/>
    <p:sldId id="536" r:id="rId32"/>
    <p:sldId id="537" r:id="rId33"/>
    <p:sldId id="539" r:id="rId34"/>
    <p:sldId id="552" r:id="rId35"/>
    <p:sldId id="554" r:id="rId36"/>
    <p:sldId id="550" r:id="rId37"/>
    <p:sldId id="538" r:id="rId38"/>
    <p:sldId id="6436" r:id="rId39"/>
    <p:sldId id="546" r:id="rId40"/>
    <p:sldId id="6214" r:id="rId41"/>
    <p:sldId id="256" r:id="rId42"/>
    <p:sldId id="7052" r:id="rId43"/>
    <p:sldId id="518" r:id="rId44"/>
    <p:sldId id="6427" r:id="rId45"/>
  </p:sldIdLst>
  <p:sldSz cx="9144000" cy="6858000" type="letter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b="1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383">
          <p15:clr>
            <a:srgbClr val="A4A3A4"/>
          </p15:clr>
        </p15:guide>
        <p15:guide id="2" pos="28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bg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B400"/>
    <a:srgbClr val="4BAB50"/>
    <a:srgbClr val="45B07C"/>
    <a:srgbClr val="B3752D"/>
    <a:srgbClr val="FFC5AD"/>
    <a:srgbClr val="68360F"/>
    <a:srgbClr val="20FF37"/>
    <a:srgbClr val="257FD7"/>
    <a:srgbClr val="FFEA08"/>
    <a:srgbClr val="FF74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317" autoAdjust="0"/>
    <p:restoredTop sz="96301" autoAdjust="0"/>
  </p:normalViewPr>
  <p:slideViewPr>
    <p:cSldViewPr snapToGrid="0">
      <p:cViewPr varScale="1">
        <p:scale>
          <a:sx n="127" d="100"/>
          <a:sy n="127" d="100"/>
        </p:scale>
        <p:origin x="688" y="192"/>
      </p:cViewPr>
      <p:guideLst>
        <p:guide orient="horz" pos="2383"/>
        <p:guide pos="2881"/>
      </p:guideLst>
    </p:cSldViewPr>
  </p:slideViewPr>
  <p:outlineViewPr>
    <p:cViewPr>
      <p:scale>
        <a:sx n="33" d="100"/>
        <a:sy n="33" d="100"/>
      </p:scale>
      <p:origin x="0" y="339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2504"/>
    </p:cViewPr>
  </p:sorterViewPr>
  <p:notesViewPr>
    <p:cSldViewPr snapToGrid="0">
      <p:cViewPr varScale="1">
        <p:scale>
          <a:sx n="83" d="100"/>
          <a:sy n="83" d="100"/>
        </p:scale>
        <p:origin x="-2238" y="-7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3.xml"/><Relationship Id="rId26" Type="http://schemas.openxmlformats.org/officeDocument/2006/relationships/slide" Target="slides/slide11.xml"/><Relationship Id="rId39" Type="http://schemas.openxmlformats.org/officeDocument/2006/relationships/slide" Target="slides/slide24.xml"/><Relationship Id="rId21" Type="http://schemas.openxmlformats.org/officeDocument/2006/relationships/slide" Target="slides/slide6.xml"/><Relationship Id="rId34" Type="http://schemas.openxmlformats.org/officeDocument/2006/relationships/slide" Target="slides/slide19.xml"/><Relationship Id="rId42" Type="http://schemas.openxmlformats.org/officeDocument/2006/relationships/slide" Target="slides/slide27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.xml"/><Relationship Id="rId29" Type="http://schemas.openxmlformats.org/officeDocument/2006/relationships/slide" Target="slides/slide1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9.xml"/><Relationship Id="rId32" Type="http://schemas.openxmlformats.org/officeDocument/2006/relationships/slide" Target="slides/slide17.xml"/><Relationship Id="rId37" Type="http://schemas.openxmlformats.org/officeDocument/2006/relationships/slide" Target="slides/slide22.xml"/><Relationship Id="rId40" Type="http://schemas.openxmlformats.org/officeDocument/2006/relationships/slide" Target="slides/slide25.xml"/><Relationship Id="rId45" Type="http://schemas.openxmlformats.org/officeDocument/2006/relationships/slide" Target="slides/slide30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8.xml"/><Relationship Id="rId28" Type="http://schemas.openxmlformats.org/officeDocument/2006/relationships/slide" Target="slides/slide13.xml"/><Relationship Id="rId36" Type="http://schemas.openxmlformats.org/officeDocument/2006/relationships/slide" Target="slides/slide21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4.xml"/><Relationship Id="rId31" Type="http://schemas.openxmlformats.org/officeDocument/2006/relationships/slide" Target="slides/slide16.xml"/><Relationship Id="rId44" Type="http://schemas.openxmlformats.org/officeDocument/2006/relationships/slide" Target="slides/slide2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7.xml"/><Relationship Id="rId27" Type="http://schemas.openxmlformats.org/officeDocument/2006/relationships/slide" Target="slides/slide12.xml"/><Relationship Id="rId30" Type="http://schemas.openxmlformats.org/officeDocument/2006/relationships/slide" Target="slides/slide15.xml"/><Relationship Id="rId35" Type="http://schemas.openxmlformats.org/officeDocument/2006/relationships/slide" Target="slides/slide20.xml"/><Relationship Id="rId43" Type="http://schemas.openxmlformats.org/officeDocument/2006/relationships/slide" Target="slides/slide28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2.xml"/><Relationship Id="rId25" Type="http://schemas.openxmlformats.org/officeDocument/2006/relationships/slide" Target="slides/slide10.xml"/><Relationship Id="rId33" Type="http://schemas.openxmlformats.org/officeDocument/2006/relationships/slide" Target="slides/slide18.xml"/><Relationship Id="rId38" Type="http://schemas.openxmlformats.org/officeDocument/2006/relationships/slide" Target="slides/slide23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5.xml"/><Relationship Id="rId41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-1588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/>
            </a:lvl1pPr>
          </a:lstStyle>
          <a:p>
            <a:pPr>
              <a:defRPr/>
            </a:pPr>
            <a:fld id="{67200F20-CDF5-C541-A52C-C754753793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2499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-1588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6550" y="0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66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60475" y="720725"/>
            <a:ext cx="4799013" cy="3598863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6313" y="4562475"/>
            <a:ext cx="5360987" cy="431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-1588" y="9121775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defTabSz="1023938" eaLnBrk="0" hangingPunct="0">
              <a:defRPr sz="1400" b="0">
                <a:latin typeface="Arial" pitchFamily="-107" charset="0"/>
                <a:ea typeface="ＭＳ Ｐゴシック" pitchFamily="-107" charset="-128"/>
                <a:cs typeface="ＭＳ Ｐゴシック" pitchFamily="-107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6550" y="9121775"/>
            <a:ext cx="3168650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3080" tIns="51540" rIns="103080" bIns="51540" numCol="1" anchor="b" anchorCtr="0" compatLnSpc="1">
            <a:prstTxWarp prst="textNoShape">
              <a:avLst/>
            </a:prstTxWarp>
          </a:bodyPr>
          <a:lstStyle>
            <a:lvl1pPr algn="r" defTabSz="1023938" eaLnBrk="0" hangingPunct="0">
              <a:defRPr sz="1400" b="0"/>
            </a:lvl1pPr>
          </a:lstStyle>
          <a:p>
            <a:pPr>
              <a:defRPr/>
            </a:pPr>
            <a:fld id="{0100BF89-F62E-4F4D-A171-8DD56B98F4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86830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5885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5885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r" defTabSz="95885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49CA78-16C5-7B49-B2D2-051E2A089D15}" type="slidenum">
              <a:rPr kumimoji="0" lang="en-US" altLang="x-none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5885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x-none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61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x-none" altLang="x-none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9948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https://</a:t>
            </a:r>
            <a:r>
              <a:rPr lang="es-ES" dirty="0" err="1"/>
              <a:t>www.youtube.com</a:t>
            </a:r>
            <a:r>
              <a:rPr lang="es-ES" dirty="0"/>
              <a:t>/</a:t>
            </a:r>
            <a:r>
              <a:rPr lang="es-ES" dirty="0" err="1"/>
              <a:t>watch?v</a:t>
            </a:r>
            <a:r>
              <a:rPr lang="es-ES" dirty="0"/>
              <a:t>=</a:t>
            </a:r>
            <a:r>
              <a:rPr lang="es-ES" dirty="0" err="1"/>
              <a:t>Veq-resQOHg</a:t>
            </a:r>
            <a:r>
              <a:rPr lang="es-ES" dirty="0"/>
              <a:t> </a:t>
            </a:r>
          </a:p>
          <a:p>
            <a:endParaRPr lang="es-ES" dirty="0"/>
          </a:p>
          <a:p>
            <a:r>
              <a:rPr lang="es-ES" dirty="0"/>
              <a:t>+ </a:t>
            </a:r>
            <a:r>
              <a:rPr lang="es-ES" dirty="0" err="1"/>
              <a:t>imputation</a:t>
            </a:r>
            <a:r>
              <a:rPr lang="es-ES" dirty="0"/>
              <a:t> </a:t>
            </a:r>
            <a:r>
              <a:rPr lang="es-ES" dirty="0" err="1"/>
              <a:t>based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51F9E-0340-1448-8B23-4674FE37B25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74033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https://</a:t>
            </a:r>
            <a:r>
              <a:rPr lang="es-ES" dirty="0" err="1"/>
              <a:t>www.mv.helsinki.fi</a:t>
            </a:r>
            <a:r>
              <a:rPr lang="es-ES" dirty="0"/>
              <a:t>/home/</a:t>
            </a:r>
            <a:r>
              <a:rPr lang="es-ES" dirty="0" err="1"/>
              <a:t>mjxpirin</a:t>
            </a:r>
            <a:r>
              <a:rPr lang="es-ES" dirty="0"/>
              <a:t>/</a:t>
            </a:r>
            <a:r>
              <a:rPr lang="es-ES" dirty="0" err="1"/>
              <a:t>GWAS_course</a:t>
            </a:r>
            <a:r>
              <a:rPr lang="es-ES" dirty="0"/>
              <a:t>/material/GWAS3.html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51F9E-0340-1448-8B23-4674FE37B25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7852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https://</a:t>
            </a:r>
            <a:r>
              <a:rPr lang="es-ES" dirty="0" err="1"/>
              <a:t>www.youtube.com</a:t>
            </a:r>
            <a:r>
              <a:rPr lang="es-ES" dirty="0"/>
              <a:t>/</a:t>
            </a:r>
            <a:r>
              <a:rPr lang="es-ES" dirty="0" err="1"/>
              <a:t>watch?v</a:t>
            </a:r>
            <a:r>
              <a:rPr lang="es-ES" dirty="0"/>
              <a:t>=</a:t>
            </a:r>
            <a:r>
              <a:rPr lang="es-ES" dirty="0" err="1"/>
              <a:t>Veq-resQOHg</a:t>
            </a:r>
            <a:r>
              <a:rPr lang="es-ES" dirty="0"/>
              <a:t> </a:t>
            </a:r>
          </a:p>
          <a:p>
            <a:endParaRPr lang="es-ES" dirty="0"/>
          </a:p>
          <a:p>
            <a:r>
              <a:rPr lang="es-ES" dirty="0"/>
              <a:t>+ </a:t>
            </a:r>
            <a:r>
              <a:rPr lang="es-ES" dirty="0" err="1"/>
              <a:t>imputation</a:t>
            </a:r>
            <a:r>
              <a:rPr lang="es-ES" dirty="0"/>
              <a:t> </a:t>
            </a:r>
            <a:r>
              <a:rPr lang="es-ES" dirty="0" err="1"/>
              <a:t>based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51F9E-0340-1448-8B23-4674FE37B25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428151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https://</a:t>
            </a:r>
            <a:r>
              <a:rPr lang="es-ES" dirty="0" err="1"/>
              <a:t>www.youtube.com</a:t>
            </a:r>
            <a:r>
              <a:rPr lang="es-ES" dirty="0"/>
              <a:t>/</a:t>
            </a:r>
            <a:r>
              <a:rPr lang="es-ES" dirty="0" err="1"/>
              <a:t>watch?v</a:t>
            </a:r>
            <a:r>
              <a:rPr lang="es-ES" dirty="0"/>
              <a:t>=</a:t>
            </a:r>
            <a:r>
              <a:rPr lang="es-ES" dirty="0" err="1"/>
              <a:t>Veq-resQOHg</a:t>
            </a:r>
            <a:r>
              <a:rPr lang="es-ES" dirty="0"/>
              <a:t> </a:t>
            </a:r>
          </a:p>
          <a:p>
            <a:endParaRPr lang="es-ES" dirty="0"/>
          </a:p>
          <a:p>
            <a:r>
              <a:rPr lang="es-ES" dirty="0"/>
              <a:t>+ </a:t>
            </a:r>
            <a:r>
              <a:rPr lang="es-ES" dirty="0" err="1"/>
              <a:t>imputation</a:t>
            </a:r>
            <a:r>
              <a:rPr lang="es-ES" dirty="0"/>
              <a:t> </a:t>
            </a:r>
            <a:r>
              <a:rPr lang="es-ES" dirty="0" err="1"/>
              <a:t>based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51F9E-0340-1448-8B23-4674FE37B25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85464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2FCB48-7A16-6647-1A92-C916802C3C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9027A9B-BCBB-5ADC-E74A-079459EB4A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CD2DA9-89FB-388D-7CF3-ED5B2F410C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https://</a:t>
            </a:r>
            <a:r>
              <a:rPr lang="es-ES" dirty="0" err="1"/>
              <a:t>www.youtube.com</a:t>
            </a:r>
            <a:r>
              <a:rPr lang="es-ES" dirty="0"/>
              <a:t>/</a:t>
            </a:r>
            <a:r>
              <a:rPr lang="es-ES" dirty="0" err="1"/>
              <a:t>watch?v</a:t>
            </a:r>
            <a:r>
              <a:rPr lang="es-ES" dirty="0"/>
              <a:t>=</a:t>
            </a:r>
            <a:r>
              <a:rPr lang="es-ES" dirty="0" err="1"/>
              <a:t>Veq-resQOHg</a:t>
            </a:r>
            <a:r>
              <a:rPr lang="es-ES" dirty="0"/>
              <a:t> </a:t>
            </a:r>
          </a:p>
          <a:p>
            <a:endParaRPr lang="es-ES" dirty="0"/>
          </a:p>
          <a:p>
            <a:r>
              <a:rPr lang="es-ES" dirty="0"/>
              <a:t>+ </a:t>
            </a:r>
            <a:r>
              <a:rPr lang="es-ES" dirty="0" err="1"/>
              <a:t>imputation</a:t>
            </a:r>
            <a:r>
              <a:rPr lang="es-ES" dirty="0"/>
              <a:t> </a:t>
            </a:r>
            <a:r>
              <a:rPr lang="es-ES" dirty="0" err="1"/>
              <a:t>based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9BE0DF-33F0-B838-E331-86C736B409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51F9E-0340-1448-8B23-4674FE37B25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17321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0FD35-7648-782D-2045-626D720C3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A7A3D8-7EAF-B61F-2C3C-150BDB724F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096D34E-B175-48F2-3216-00DE916267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https://</a:t>
            </a:r>
            <a:r>
              <a:rPr lang="es-ES" dirty="0" err="1"/>
              <a:t>www.youtube.com</a:t>
            </a:r>
            <a:r>
              <a:rPr lang="es-ES" dirty="0"/>
              <a:t>/</a:t>
            </a:r>
            <a:r>
              <a:rPr lang="es-ES" dirty="0" err="1"/>
              <a:t>watch?v</a:t>
            </a:r>
            <a:r>
              <a:rPr lang="es-ES" dirty="0"/>
              <a:t>=</a:t>
            </a:r>
            <a:r>
              <a:rPr lang="es-ES" dirty="0" err="1"/>
              <a:t>Veq-resQOHg</a:t>
            </a:r>
            <a:r>
              <a:rPr lang="es-ES" dirty="0"/>
              <a:t> </a:t>
            </a:r>
          </a:p>
          <a:p>
            <a:endParaRPr lang="es-ES" dirty="0"/>
          </a:p>
          <a:p>
            <a:r>
              <a:rPr lang="es-ES" dirty="0"/>
              <a:t>+ </a:t>
            </a:r>
            <a:r>
              <a:rPr lang="es-ES" dirty="0" err="1"/>
              <a:t>imputation</a:t>
            </a:r>
            <a:r>
              <a:rPr lang="es-ES" dirty="0"/>
              <a:t> </a:t>
            </a:r>
            <a:r>
              <a:rPr lang="es-ES" dirty="0" err="1"/>
              <a:t>based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925A69-0FDE-F547-50E9-685ACE9805E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51F9E-0340-1448-8B23-4674FE37B25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5735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BD868-EC47-A8F1-AA0E-508567F3D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20B6E2-A345-958E-9039-AF054F991BE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BE7D61A-D440-8F69-5B0F-BABD20C77B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https://</a:t>
            </a:r>
            <a:r>
              <a:rPr lang="es-ES" dirty="0" err="1"/>
              <a:t>www.youtube.com</a:t>
            </a:r>
            <a:r>
              <a:rPr lang="es-ES" dirty="0"/>
              <a:t>/</a:t>
            </a:r>
            <a:r>
              <a:rPr lang="es-ES" dirty="0" err="1"/>
              <a:t>watch?v</a:t>
            </a:r>
            <a:r>
              <a:rPr lang="es-ES" dirty="0"/>
              <a:t>=</a:t>
            </a:r>
            <a:r>
              <a:rPr lang="es-ES" dirty="0" err="1"/>
              <a:t>Veq-resQOHg</a:t>
            </a:r>
            <a:r>
              <a:rPr lang="es-ES" dirty="0"/>
              <a:t> 32:51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5052BE-207F-73C2-B0AA-C93EB1A9B5B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51F9E-0340-1448-8B23-4674FE37B25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11948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Contribution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variants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phenotypes</a:t>
            </a:r>
            <a:br>
              <a:rPr lang="es-ES" dirty="0"/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humans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hundreds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complex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phenotypic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traits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deter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br>
              <a:rPr lang="es-ES" dirty="0"/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look and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behave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propensity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</a:t>
            </a:r>
            <a:br>
              <a:rPr lang="es-ES" dirty="0"/>
            </a:b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certain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Each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complex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phenotype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br>
              <a:rPr lang="es-ES" dirty="0"/>
            </a:b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governed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combination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inherited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factors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br>
              <a:rPr lang="es-ES" dirty="0"/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largely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believed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be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genetic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variants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and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environ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br>
              <a:rPr lang="es-ES" dirty="0"/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mental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influences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Full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sequencing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human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genomes</a:t>
            </a:r>
            <a:br>
              <a:rPr lang="es-ES" dirty="0"/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has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given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individual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br>
              <a:rPr lang="es-ES" dirty="0"/>
            </a:b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~4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million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genetic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variants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encompassing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~12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mb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</a:t>
            </a:r>
            <a:br>
              <a:rPr lang="es-ES" dirty="0"/>
            </a:b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sequence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(BOX 1).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challenge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determine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br>
              <a:rPr lang="es-ES" dirty="0"/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of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variants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underlies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responsible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inher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br>
              <a:rPr lang="es-ES" dirty="0"/>
            </a:b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ited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components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phenotypes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decade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br>
              <a:rPr lang="es-ES" dirty="0"/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human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genetics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has debated45,46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</a:t>
            </a:r>
            <a:br>
              <a:rPr lang="es-ES" dirty="0"/>
            </a:b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disease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–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variant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hypothesis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which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br>
              <a:rPr lang="es-ES" dirty="0"/>
            </a:b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complex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traits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largely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due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vari-</a:t>
            </a:r>
            <a:br>
              <a:rPr lang="es-ES" dirty="0"/>
            </a:b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small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modest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effect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sizes47–49</a:t>
            </a:r>
            <a:br>
              <a:rPr lang="es-ES" dirty="0"/>
            </a:b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opposing</a:t>
            </a:r>
            <a:br>
              <a:rPr lang="es-ES" dirty="0"/>
            </a:b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theory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variant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hypothesis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posits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</a:t>
            </a:r>
            <a:br>
              <a:rPr lang="es-ES" dirty="0"/>
            </a:b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complex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traits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summation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low-frequency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  <a:br>
              <a:rPr lang="es-ES" dirty="0"/>
            </a:b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high-penetrance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variants50,51 .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Overall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field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br>
              <a:rPr lang="es-ES" dirty="0"/>
            </a:b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ing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earnest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attempts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determine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relative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impor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br>
              <a:rPr lang="es-ES" dirty="0"/>
            </a:b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tance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rare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variants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common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complex</a:t>
            </a:r>
            <a:br>
              <a:rPr lang="es-ES" dirty="0"/>
            </a:b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phenotypic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traits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Pleyotropy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https://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www.ncbi.nlm.nih.gov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pmc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articles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/PMC5501872/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pdf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es-E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main.pdf</a:t>
            </a:r>
            <a:r>
              <a:rPr lang="es-E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CF697F-E050-4F4F-85FA-504EE7848F8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613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769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>
                <a:latin typeface="Arial" charset="0"/>
              </a:rPr>
              <a:t>Alternative allele/Reference allele</a:t>
            </a:r>
          </a:p>
        </p:txBody>
      </p:sp>
      <p:sp>
        <p:nvSpPr>
          <p:cNvPr id="157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defTabSz="1023669"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85372" indent="-302066" defTabSz="1023669"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208265" indent="-241653" defTabSz="1023669"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91571" indent="-241653" defTabSz="1023669"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174878" indent="-241653" defTabSz="1023669" eaLnBrk="0" hangingPunct="0"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658184" indent="-241653" defTabSz="102366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3141490" indent="-241653" defTabSz="102366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624796" indent="-241653" defTabSz="102366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4108102" indent="-241653" defTabSz="1023669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r" defTabSz="1023669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9459B3-1F3C-7D4D-80EE-087FDDABA9E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1023669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07982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9" name="Google Shape;2219;g259bde5522e_11_9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0" name="Google Shape;2220;g259bde5522e_11_9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221" name="Google Shape;2221;g259bde5522e_11_9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https://</a:t>
            </a:r>
            <a:r>
              <a:rPr lang="es-ES" dirty="0" err="1"/>
              <a:t>www.youtube.com</a:t>
            </a:r>
            <a:r>
              <a:rPr lang="es-ES" dirty="0"/>
              <a:t>/</a:t>
            </a:r>
            <a:r>
              <a:rPr lang="es-ES" dirty="0" err="1"/>
              <a:t>watch?v</a:t>
            </a:r>
            <a:r>
              <a:rPr lang="es-ES" dirty="0"/>
              <a:t>=</a:t>
            </a:r>
            <a:r>
              <a:rPr lang="es-ES" dirty="0" err="1"/>
              <a:t>Veq-resQOHg</a:t>
            </a:r>
            <a:r>
              <a:rPr lang="es-ES" dirty="0"/>
              <a:t> 32:51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51F9E-0340-1448-8B23-4674FE37B25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566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https://</a:t>
            </a:r>
            <a:r>
              <a:rPr lang="es-ES" dirty="0" err="1"/>
              <a:t>www.youtube.com</a:t>
            </a:r>
            <a:r>
              <a:rPr lang="es-ES" dirty="0"/>
              <a:t>/</a:t>
            </a:r>
            <a:r>
              <a:rPr lang="es-ES" dirty="0" err="1"/>
              <a:t>watch?v</a:t>
            </a:r>
            <a:r>
              <a:rPr lang="es-ES" dirty="0"/>
              <a:t>=</a:t>
            </a:r>
            <a:r>
              <a:rPr lang="es-ES" dirty="0" err="1"/>
              <a:t>Veq-resQOHg</a:t>
            </a:r>
            <a:r>
              <a:rPr lang="es-ES" dirty="0"/>
              <a:t> 32:51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51F9E-0340-1448-8B23-4674FE37B25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5106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need</a:t>
            </a:r>
            <a:r>
              <a:rPr lang="es-ES" dirty="0"/>
              <a:t> to </a:t>
            </a:r>
            <a:r>
              <a:rPr lang="es-ES" dirty="0" err="1"/>
              <a:t>find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rotation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line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minimizes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sum of </a:t>
            </a:r>
            <a:r>
              <a:rPr lang="es-ES" dirty="0" err="1"/>
              <a:t>square</a:t>
            </a:r>
            <a:r>
              <a:rPr lang="es-ES" dirty="0"/>
              <a:t> </a:t>
            </a:r>
            <a:r>
              <a:rPr lang="es-ES" dirty="0" err="1"/>
              <a:t>residuals</a:t>
            </a:r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51F9E-0340-1448-8B23-4674FE37B25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9170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is really the important point.</a:t>
            </a:r>
          </a:p>
          <a:p>
            <a:r>
              <a:rPr lang="en-US" dirty="0"/>
              <a:t>When you perform linear regression you can have two goals:</a:t>
            </a:r>
          </a:p>
          <a:p>
            <a:endParaRPr lang="en-US" dirty="0"/>
          </a:p>
          <a:p>
            <a:pPr marL="228600" indent="-228600">
              <a:buAutoNum type="arabicParenR"/>
            </a:pPr>
            <a:r>
              <a:rPr lang="en-US" dirty="0"/>
              <a:t>To find the equation</a:t>
            </a:r>
          </a:p>
          <a:p>
            <a:pPr marL="228600" indent="-228600">
              <a:buAutoNum type="arabicParenR"/>
            </a:pPr>
            <a:r>
              <a:rPr lang="en-US" dirty="0"/>
              <a:t>To study the effect of the explanatory variables on the predicted variable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51F9E-0340-1448-8B23-4674FE37B25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9702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7059D1-9108-DA60-CD05-CC26F03AAD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56210FD-4601-E951-67B2-48885C01F1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826281A-E2C8-1290-7E96-56AE1E077D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https://</a:t>
            </a:r>
            <a:r>
              <a:rPr lang="es-ES" dirty="0" err="1"/>
              <a:t>www.youtube.com</a:t>
            </a:r>
            <a:r>
              <a:rPr lang="es-ES" dirty="0"/>
              <a:t>/</a:t>
            </a:r>
            <a:r>
              <a:rPr lang="es-ES" dirty="0" err="1"/>
              <a:t>watch?v</a:t>
            </a:r>
            <a:r>
              <a:rPr lang="es-ES" dirty="0"/>
              <a:t>=</a:t>
            </a:r>
            <a:r>
              <a:rPr lang="es-ES" dirty="0" err="1"/>
              <a:t>Veq-resQOHg</a:t>
            </a:r>
            <a:r>
              <a:rPr lang="es-ES" dirty="0"/>
              <a:t> </a:t>
            </a:r>
          </a:p>
          <a:p>
            <a:endParaRPr lang="es-ES" dirty="0"/>
          </a:p>
          <a:p>
            <a:r>
              <a:rPr lang="es-ES" dirty="0"/>
              <a:t>+ </a:t>
            </a:r>
            <a:r>
              <a:rPr lang="es-ES" dirty="0" err="1"/>
              <a:t>imputation</a:t>
            </a:r>
            <a:r>
              <a:rPr lang="es-ES" dirty="0"/>
              <a:t> </a:t>
            </a:r>
            <a:r>
              <a:rPr lang="es-ES" dirty="0" err="1"/>
              <a:t>based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F3B6F97-455C-A220-1397-371D747982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51F9E-0340-1448-8B23-4674FE37B25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914798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https://</a:t>
            </a:r>
            <a:r>
              <a:rPr lang="es-ES" dirty="0" err="1"/>
              <a:t>www.youtube.com</a:t>
            </a:r>
            <a:r>
              <a:rPr lang="es-ES" dirty="0"/>
              <a:t>/</a:t>
            </a:r>
            <a:r>
              <a:rPr lang="es-ES" dirty="0" err="1"/>
              <a:t>watch?v</a:t>
            </a:r>
            <a:r>
              <a:rPr lang="es-ES" dirty="0"/>
              <a:t>=</a:t>
            </a:r>
            <a:r>
              <a:rPr lang="es-ES" dirty="0" err="1"/>
              <a:t>Veq-resQOHg</a:t>
            </a:r>
            <a:r>
              <a:rPr lang="es-ES" dirty="0"/>
              <a:t> </a:t>
            </a:r>
          </a:p>
          <a:p>
            <a:endParaRPr lang="es-ES" dirty="0"/>
          </a:p>
          <a:p>
            <a:r>
              <a:rPr lang="es-ES" dirty="0"/>
              <a:t>+ </a:t>
            </a:r>
            <a:r>
              <a:rPr lang="es-ES" dirty="0" err="1"/>
              <a:t>imputation</a:t>
            </a:r>
            <a:r>
              <a:rPr lang="es-ES" dirty="0"/>
              <a:t> </a:t>
            </a:r>
            <a:r>
              <a:rPr lang="es-ES" dirty="0" err="1"/>
              <a:t>based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LD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B51F9E-0340-1448-8B23-4674FE37B255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260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7.xml"/><Relationship Id="rId1" Type="http://schemas.openxmlformats.org/officeDocument/2006/relationships/themeOverride" Target="../theme/themeOverride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2.xml"/><Relationship Id="rId1" Type="http://schemas.openxmlformats.org/officeDocument/2006/relationships/themeOverride" Target="../theme/themeOverride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62059083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85D8D-B902-C343-A4B2-1C71B2232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885943-4D06-5846-B533-4BFCAFA8F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D51092F-7DE4-EE4A-ADBF-F14581F081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4B380A-D6A7-0A42-89D6-79BDB5131F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952BD8-65C4-394F-B185-99C74AD4AC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0F625D1-A2B6-F442-8618-988F32AF1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7E5D2D-AB65-314B-B4DE-5B4AA0A0A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9F942A-7E11-564F-B050-E1EB94078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AE5CF-A818-FD41-B468-E84CA59AB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358886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9E8A6-F422-F547-B6E7-0D4A0EBF71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AFB7CF5-45B0-AB4C-99F8-E2F2B5995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4954B-ECCA-9843-9A90-C4DB50280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AD2BEC-45EB-D642-8D74-EB6358102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AE5CF-A818-FD41-B468-E84CA59AB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59980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0234F3D-4C59-5A4F-9908-81C1D98E2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60674F-69E7-0349-948B-D0940B8C9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1FAA3-0384-DE43-949F-0F8646B1B3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AE5CF-A818-FD41-B468-E84CA59AB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5488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60896-5E9D-A545-BD8C-417007C32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132BF-3D75-434C-A150-D2BCD9548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DA0227-A3F0-F24B-9BC2-9BFAE91E40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FE6BF4-61FC-4D4C-866F-202FB4BC1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567941-D10B-B049-91CD-0C8C18069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60C7A-0C06-8F47-8BB6-ADCCFDF12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AE5CF-A818-FD41-B468-E84CA59AB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7077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9203D5-E14D-C043-B2DB-6F95A6EC3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8B9DE1-B9A8-8D42-AC02-775378960C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9A2C50-5D2E-7C4A-ABAB-87517CC6DC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C35085-B5FD-304E-AAEF-CAF6A07D9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16FA11-30B1-4343-A899-7C89E6A7D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68CF5E-0D93-5E49-B242-64BC5A659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AE5CF-A818-FD41-B468-E84CA59AB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40024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E47C2E-9DDB-EF4E-97F0-E5E2F2D724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7EB06F-B2AD-5D4E-AEE0-EB1CEBA9C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E3A99C-9C3E-1C47-BE3A-60DC8DE90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CCEEE-15C0-AA44-B0DF-11A917FC9F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0543F2-80E3-AC4E-875E-1031A4A0F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AE5CF-A818-FD41-B468-E84CA59AB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5262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502133-9562-DD42-8C14-81E09A6BD2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A73A95-FB3F-9B4C-BCE8-8378FEB162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3EDBD9-3FA4-364B-B5AF-2CDE835E7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4BFB0C-1B73-E349-9265-66E308A024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4A4F81-B5C7-F74D-8980-EA1C0ED93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AE5CF-A818-FD41-B468-E84CA59AB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78603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5"/>
          <p:cNvSpPr txBox="1">
            <a:spLocks noGrp="1"/>
          </p:cNvSpPr>
          <p:nvPr>
            <p:ph type="title"/>
          </p:nvPr>
        </p:nvSpPr>
        <p:spPr>
          <a:xfrm>
            <a:off x="2" y="178354"/>
            <a:ext cx="9143998" cy="4751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250" b="1">
                <a:solidFill>
                  <a:srgbClr val="07346C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35"/>
          <p:cNvSpPr txBox="1">
            <a:spLocks noGrp="1"/>
          </p:cNvSpPr>
          <p:nvPr>
            <p:ph type="sldNum" idx="12"/>
          </p:nvPr>
        </p:nvSpPr>
        <p:spPr>
          <a:xfrm>
            <a:off x="7029450" y="644779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  <p:sp>
        <p:nvSpPr>
          <p:cNvPr id="3" name="Google Shape;24;p35">
            <a:extLst>
              <a:ext uri="{FF2B5EF4-FFF2-40B4-BE49-F238E27FC236}">
                <a16:creationId xmlns:a16="http://schemas.microsoft.com/office/drawing/2014/main" id="{3FE521A9-5097-17D6-B2C7-AE4E0F90D7D3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404685" y="1152525"/>
            <a:ext cx="8334632" cy="506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85763" lvl="0" indent="-214313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7346C"/>
              </a:buClr>
              <a:buSzPct val="100000"/>
              <a:buFont typeface="Arial" panose="020B0604020202020204" pitchFamily="34" charset="0"/>
              <a:buChar char="•"/>
              <a:defRPr sz="1500"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78304905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1_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5"/>
          <p:cNvSpPr txBox="1">
            <a:spLocks noGrp="1"/>
          </p:cNvSpPr>
          <p:nvPr>
            <p:ph type="sldNum" idx="12"/>
          </p:nvPr>
        </p:nvSpPr>
        <p:spPr>
          <a:xfrm>
            <a:off x="7029450" y="6447795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0"/>
              </a:spcAft>
            </a:pPr>
            <a:fld id="{00000000-1234-1234-1234-123412341234}" type="slidenum">
              <a:rPr lang="en-US" smtClean="0"/>
              <a:pPr>
                <a:spcAft>
                  <a:spcPts val="0"/>
                </a:spcAft>
              </a:pPr>
              <a:t>‹#›</a:t>
            </a:fld>
            <a:endParaRPr lang="en-US"/>
          </a:p>
        </p:txBody>
      </p:sp>
      <p:sp>
        <p:nvSpPr>
          <p:cNvPr id="21" name="Google Shape;21;p35"/>
          <p:cNvSpPr/>
          <p:nvPr/>
        </p:nvSpPr>
        <p:spPr>
          <a:xfrm>
            <a:off x="0" y="6403150"/>
            <a:ext cx="9144000" cy="454855"/>
          </a:xfrm>
          <a:prstGeom prst="rect">
            <a:avLst/>
          </a:prstGeom>
          <a:solidFill>
            <a:srgbClr val="07346C"/>
          </a:solidFill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0" i="0" u="none" strike="noStrike" cap="none" dirty="0">
                <a:solidFill>
                  <a:schemeClr val="lt1"/>
                </a:solidFill>
                <a:latin typeface="Georgia" panose="02040502050405020303" pitchFamily="18" charset="0"/>
                <a:ea typeface="Arial"/>
                <a:cs typeface="Arial"/>
                <a:sym typeface="Arial"/>
              </a:rPr>
              <a:t>Yale CBB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4003605776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1CCD64-A4D7-774D-B346-207B99EED3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9C06DA-F5E4-8E47-9D3C-86B574D5FF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7"/>
            <a:ext cx="6858000" cy="165576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4ED9B0-BC25-4144-ABA1-4BE4EBF430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A5E9E6-4F29-6641-93A4-B360C0A38FBE}" type="datetime1">
              <a:rPr lang="es-ES_tradnl" smtClean="0"/>
              <a:t>6/2/26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476CA-F5F8-2747-8005-4FC6AE8C1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143FB8-A3AC-CC4D-97D0-82CF97343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6340-CA1B-CC40-9104-FA63E600B4C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3064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6" y="2731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884" indent="0">
              <a:buNone/>
              <a:defRPr sz="1200"/>
            </a:lvl2pPr>
            <a:lvl3pPr marL="913770" indent="0">
              <a:buNone/>
              <a:defRPr sz="1000"/>
            </a:lvl3pPr>
            <a:lvl4pPr marL="1370658" indent="0">
              <a:buNone/>
              <a:defRPr sz="900"/>
            </a:lvl4pPr>
            <a:lvl5pPr marL="1827542" indent="0">
              <a:buNone/>
              <a:defRPr sz="900"/>
            </a:lvl5pPr>
            <a:lvl6pPr marL="2284429" indent="0">
              <a:buNone/>
              <a:defRPr sz="900"/>
            </a:lvl6pPr>
            <a:lvl7pPr marL="2741313" indent="0">
              <a:buNone/>
              <a:defRPr sz="900"/>
            </a:lvl7pPr>
            <a:lvl8pPr marL="3198199" indent="0">
              <a:buNone/>
              <a:defRPr sz="900"/>
            </a:lvl8pPr>
            <a:lvl9pPr marL="365508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AC55DD-FC1F-774D-89FE-B2103DD8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AE2CE5-F021-464D-83ED-B15D058EF9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0EFDB-8A38-E14E-B0DE-6B18FA967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s-ES_tradnl" dirty="0" err="1"/>
              <a:t>Lectures.gersteinlab.org</a:t>
            </a:r>
            <a:endParaRPr lang="es-E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0E875B-3C48-2548-ADE9-F8A568073E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0F6C1-B005-264E-98C5-7B0DFA5FD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6340-CA1B-CC40-9104-FA63E600B4C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41121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B2F0F-6708-6845-8DD0-BCA8B3CB8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BEF592-7C2D-FB45-8482-819E89B2E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7C2D13-1051-A743-9A26-D94CC696C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603BB-E06A-B645-9887-13F7E56A97DC}" type="datetime1">
              <a:rPr lang="es-ES_tradnl" smtClean="0"/>
              <a:t>6/2/26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99C8A9-CB80-1645-B1DB-A33560BF0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B1AAD3-7E2D-0948-BFEF-A7286BC2F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6340-CA1B-CC40-9104-FA63E600B4C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168623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919AC-6EB9-A046-86F1-7544FE7C0F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5428C-6586-D644-98F7-F2430A7B5D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6B3291F-3E43-B84A-A85D-ABE52FD8A0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2111F4-7386-C647-8D2F-920235660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D762B-25FC-604B-9D0E-A9862B6486FE}" type="datetime1">
              <a:rPr lang="es-ES_tradnl" smtClean="0"/>
              <a:t>6/2/26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EAAD4-C092-A048-8A52-5CAC88877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978CAF-B9BA-494D-A18A-41C392E3C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6340-CA1B-CC40-9104-FA63E600B4C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277393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6FEFC3-1863-984A-9C28-5467D0030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718D3-A6E0-1C46-B816-FC0E1C230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A97CD-AF3B-5247-AF6C-9696AE7FA1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31DBDC-8B2C-0F43-B3D9-F6A3C0D0728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204A7A4-35D5-8440-B80E-0E4AD5890B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D6BA08-98FB-DB4D-954E-D42C10A78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F0F92-1C16-5D43-A3F8-4AEDDD8B49E5}" type="datetime1">
              <a:rPr lang="es-ES_tradnl" smtClean="0"/>
              <a:t>6/2/26</a:t>
            </a:fld>
            <a:endParaRPr lang="es-E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D7137-7CD0-E547-94DF-24EE9F0D7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0BB79B-466F-C54C-BEBC-D1A010BF7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6340-CA1B-CC40-9104-FA63E600B4C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529010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D82AE-E96A-9846-9198-EF433908F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D398D-00E3-D848-AD54-DB615F34C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9C5751-937B-BC42-9714-218D52639C0E}" type="datetime1">
              <a:rPr lang="es-ES_tradnl" smtClean="0"/>
              <a:t>6/2/26</a:t>
            </a:fld>
            <a:endParaRPr lang="es-E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221795-60FE-8E49-A81B-D3ECACF1B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E71BFF-89BC-3A4C-BF8E-BB1838AD29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6340-CA1B-CC40-9104-FA63E600B4C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45497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B47F29-9F9C-864F-AD5F-40339E4CD5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DD5CE-2402-3847-9082-0577910EFE73}" type="datetime1">
              <a:rPr lang="es-ES_tradnl" smtClean="0"/>
              <a:t>6/2/26</a:t>
            </a:fld>
            <a:endParaRPr lang="es-E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F0D7B5-8AFD-E745-99CE-BDA9CC4E2E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9AE64-D2BE-4B47-8386-B8FD74FDEC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6340-CA1B-CC40-9104-FA63E600B4C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630049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58FD3-A0F8-524E-9B39-388B7BB03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95513C-5859-CF47-9219-56BB1A4CC5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C4390C-C7B3-AC4B-A08F-DE20572FA1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FCF893-FC1B-DE4B-B9D4-A0C6D04FC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AF7305-AE19-BA42-A2C6-3D48B525AB26}" type="datetime1">
              <a:rPr lang="es-ES_tradnl" smtClean="0"/>
              <a:t>6/2/26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350148A-5E85-9C40-8B85-CB6E047A8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E427E8-0B4C-8547-85A6-D90333F62D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6340-CA1B-CC40-9104-FA63E600B4C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792633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5C390-BED8-5B41-8617-FFC61DF81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C0D5FD3-312D-DD47-B61B-5DCEA0F7E3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05ED08-9DCE-BF48-9AAD-7B238A14D8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1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BCBDA-51EB-C548-9083-E413EBFF7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BD5DA7-8ECB-3647-A4C0-D532C664D5A2}" type="datetime1">
              <a:rPr lang="es-ES_tradnl" smtClean="0"/>
              <a:t>6/2/26</a:t>
            </a:fld>
            <a:endParaRPr lang="es-E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8A5B7-2934-8246-A5B3-8E0E8E690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2C572F-7EEB-7C47-AC4D-EC33562491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6340-CA1B-CC40-9104-FA63E600B4C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010857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B6A0DF-9A8C-DF4C-A0C1-DBEDBCBA0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FC996B-FE20-2B46-ABD9-9FC8865235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C5E8B-723B-6549-A5CC-6F89C8FFD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DA436-3747-D043-BDFB-DCEC39E8677B}" type="datetime1">
              <a:rPr lang="es-ES_tradnl" smtClean="0"/>
              <a:t>6/2/26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58A21E-16A6-EB43-AD01-FA695FD86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564A7-F4AF-C749-B44B-2BA917ABC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6340-CA1B-CC40-9104-FA63E600B4C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541240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4E7E2E6-CA2F-1E49-B167-6453F508F8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D82B0E-D8CF-3049-AA6A-F619A18CA0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1" y="365126"/>
            <a:ext cx="5800725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39DC0-5491-C543-8812-DAE450632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27E08-D0A3-024C-A92E-191CC1708423}" type="datetime1">
              <a:rPr lang="es-ES_tradnl" smtClean="0"/>
              <a:t>6/2/26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BD4B-276F-0C4C-87CA-0CAFDA4D0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6B2D8-0AEC-AA44-B98E-DF26BC264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066340-CA1B-CC40-9104-FA63E600B4C1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82839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884" indent="0">
              <a:buNone/>
              <a:defRPr sz="2800"/>
            </a:lvl2pPr>
            <a:lvl3pPr marL="913770" indent="0">
              <a:buNone/>
              <a:defRPr sz="2400"/>
            </a:lvl3pPr>
            <a:lvl4pPr marL="1370658" indent="0">
              <a:buNone/>
              <a:defRPr sz="2000"/>
            </a:lvl4pPr>
            <a:lvl5pPr marL="1827542" indent="0">
              <a:buNone/>
              <a:defRPr sz="2000"/>
            </a:lvl5pPr>
            <a:lvl6pPr marL="2284429" indent="0">
              <a:buNone/>
              <a:defRPr sz="2000"/>
            </a:lvl6pPr>
            <a:lvl7pPr marL="2741313" indent="0">
              <a:buNone/>
              <a:defRPr sz="2000"/>
            </a:lvl7pPr>
            <a:lvl8pPr marL="3198199" indent="0">
              <a:buNone/>
              <a:defRPr sz="2000"/>
            </a:lvl8pPr>
            <a:lvl9pPr marL="3655085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884" indent="0">
              <a:buNone/>
              <a:defRPr sz="1200"/>
            </a:lvl2pPr>
            <a:lvl3pPr marL="913770" indent="0">
              <a:buNone/>
              <a:defRPr sz="1000"/>
            </a:lvl3pPr>
            <a:lvl4pPr marL="1370658" indent="0">
              <a:buNone/>
              <a:defRPr sz="900"/>
            </a:lvl4pPr>
            <a:lvl5pPr marL="1827542" indent="0">
              <a:buNone/>
              <a:defRPr sz="900"/>
            </a:lvl5pPr>
            <a:lvl6pPr marL="2284429" indent="0">
              <a:buNone/>
              <a:defRPr sz="900"/>
            </a:lvl6pPr>
            <a:lvl7pPr marL="2741313" indent="0">
              <a:buNone/>
              <a:defRPr sz="900"/>
            </a:lvl7pPr>
            <a:lvl8pPr marL="3198199" indent="0">
              <a:buNone/>
              <a:defRPr sz="900"/>
            </a:lvl8pPr>
            <a:lvl9pPr marL="365508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14"/>
            <a:ext cx="1943100" cy="601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14"/>
            <a:ext cx="5676900" cy="601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47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47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1" y="1752600"/>
            <a:ext cx="3810000" cy="43434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DBA83E-5E12-1B49-8BDA-7C8CB9262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E11D7C-63C2-5F4D-A6E6-7564C6905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EC4068-B541-B849-91A8-1F86F3D468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DB98AF5-C2EF-104D-AA7C-E192CB30F04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687086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1" y="273629"/>
            <a:ext cx="8226720" cy="11434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6481" y="1604381"/>
            <a:ext cx="8226720" cy="219335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6481" y="3935934"/>
            <a:ext cx="8226720" cy="21933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xfrm>
            <a:off x="457200" y="6246864"/>
            <a:ext cx="2127250" cy="471487"/>
          </a:xfrm>
          <a:prstGeom prst="rect">
            <a:avLst/>
          </a:prstGeom>
        </p:spPr>
        <p:txBody>
          <a:bodyPr lIns="82941" tIns="41471" rIns="82941" bIns="41471"/>
          <a:lstStyle>
            <a:lvl1pPr defTabSz="457174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4730BF9D-7B99-3645-990C-DFCFD8672575}" type="datetime1">
              <a:rPr lang="en-US" smtClean="0"/>
              <a:t>2/6/26</a:t>
            </a:fld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ftr" idx="11"/>
          </p:nvPr>
        </p:nvSpPr>
        <p:spPr>
          <a:xfrm>
            <a:off x="3127377" y="6246864"/>
            <a:ext cx="2897188" cy="471487"/>
          </a:xfrm>
          <a:prstGeom prst="rect">
            <a:avLst/>
          </a:prstGeom>
        </p:spPr>
        <p:txBody>
          <a:bodyPr lIns="82941" tIns="41471" rIns="82941" bIns="41471"/>
          <a:lstStyle>
            <a:lvl1pPr defTabSz="457174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2"/>
          </p:nvPr>
        </p:nvSpPr>
        <p:spPr>
          <a:xfrm>
            <a:off x="6556375" y="6246864"/>
            <a:ext cx="2128838" cy="471487"/>
          </a:xfrm>
          <a:prstGeom prst="rect">
            <a:avLst/>
          </a:prstGeom>
        </p:spPr>
        <p:txBody>
          <a:bodyPr lIns="82941" tIns="41471" rIns="82941" bIns="41471"/>
          <a:lstStyle>
            <a:lvl1pPr defTabSz="457174" fontAlgn="auto">
              <a:spcBef>
                <a:spcPts val="0"/>
              </a:spcBef>
              <a:spcAft>
                <a:spcPts val="0"/>
              </a:spcAft>
              <a:defRPr sz="1800" b="0">
                <a:solidFill>
                  <a:srgbClr val="000000"/>
                </a:solidFill>
                <a:latin typeface="Arial"/>
                <a:ea typeface="+mn-ea"/>
                <a:cs typeface="+mn-cs"/>
              </a:defRPr>
            </a:lvl1pPr>
          </a:lstStyle>
          <a:p>
            <a:pPr>
              <a:defRPr/>
            </a:pPr>
            <a:fld id="{A0051A5C-6566-9D40-9D3E-B18CC43A10F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2562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7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910" indent="0">
              <a:buNone/>
              <a:defRPr sz="1800"/>
            </a:lvl2pPr>
            <a:lvl3pPr marL="913822" indent="0">
              <a:buNone/>
              <a:defRPr sz="1600"/>
            </a:lvl3pPr>
            <a:lvl4pPr marL="1370734" indent="0">
              <a:buNone/>
              <a:defRPr sz="1400"/>
            </a:lvl4pPr>
            <a:lvl5pPr marL="1827644" indent="0">
              <a:buNone/>
              <a:defRPr sz="1400"/>
            </a:lvl5pPr>
            <a:lvl6pPr marL="2284557" indent="0">
              <a:buNone/>
              <a:defRPr sz="1400"/>
            </a:lvl6pPr>
            <a:lvl7pPr marL="2741467" indent="0">
              <a:buNone/>
              <a:defRPr sz="1400"/>
            </a:lvl7pPr>
            <a:lvl8pPr marL="3198377" indent="0">
              <a:buNone/>
              <a:defRPr sz="1400"/>
            </a:lvl8pPr>
            <a:lvl9pPr marL="365528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22" indent="0">
              <a:buNone/>
              <a:defRPr sz="1800" b="1"/>
            </a:lvl3pPr>
            <a:lvl4pPr marL="1370734" indent="0">
              <a:buNone/>
              <a:defRPr sz="1600" b="1"/>
            </a:lvl4pPr>
            <a:lvl5pPr marL="1827644" indent="0">
              <a:buNone/>
              <a:defRPr sz="1600" b="1"/>
            </a:lvl5pPr>
            <a:lvl6pPr marL="2284557" indent="0">
              <a:buNone/>
              <a:defRPr sz="1600" b="1"/>
            </a:lvl6pPr>
            <a:lvl7pPr marL="2741467" indent="0">
              <a:buNone/>
              <a:defRPr sz="1600" b="1"/>
            </a:lvl7pPr>
            <a:lvl8pPr marL="3198377" indent="0">
              <a:buNone/>
              <a:defRPr sz="1600" b="1"/>
            </a:lvl8pPr>
            <a:lvl9pPr marL="36552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10" indent="0">
              <a:buNone/>
              <a:defRPr sz="2000" b="1"/>
            </a:lvl2pPr>
            <a:lvl3pPr marL="913822" indent="0">
              <a:buNone/>
              <a:defRPr sz="1800" b="1"/>
            </a:lvl3pPr>
            <a:lvl4pPr marL="1370734" indent="0">
              <a:buNone/>
              <a:defRPr sz="1600" b="1"/>
            </a:lvl4pPr>
            <a:lvl5pPr marL="1827644" indent="0">
              <a:buNone/>
              <a:defRPr sz="1600" b="1"/>
            </a:lvl5pPr>
            <a:lvl6pPr marL="2284557" indent="0">
              <a:buNone/>
              <a:defRPr sz="1600" b="1"/>
            </a:lvl6pPr>
            <a:lvl7pPr marL="2741467" indent="0">
              <a:buNone/>
              <a:defRPr sz="1600" b="1"/>
            </a:lvl7pPr>
            <a:lvl8pPr marL="3198377" indent="0">
              <a:buNone/>
              <a:defRPr sz="1600" b="1"/>
            </a:lvl8pPr>
            <a:lvl9pPr marL="36552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57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22" indent="0">
              <a:buNone/>
              <a:defRPr sz="1000"/>
            </a:lvl3pPr>
            <a:lvl4pPr marL="1370734" indent="0">
              <a:buNone/>
              <a:defRPr sz="900"/>
            </a:lvl4pPr>
            <a:lvl5pPr marL="1827644" indent="0">
              <a:buNone/>
              <a:defRPr sz="900"/>
            </a:lvl5pPr>
            <a:lvl6pPr marL="2284557" indent="0">
              <a:buNone/>
              <a:defRPr sz="900"/>
            </a:lvl6pPr>
            <a:lvl7pPr marL="2741467" indent="0">
              <a:buNone/>
              <a:defRPr sz="900"/>
            </a:lvl7pPr>
            <a:lvl8pPr marL="3198377" indent="0">
              <a:buNone/>
              <a:defRPr sz="900"/>
            </a:lvl8pPr>
            <a:lvl9pPr marL="365528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10" indent="0">
              <a:buNone/>
              <a:defRPr sz="2800"/>
            </a:lvl2pPr>
            <a:lvl3pPr marL="913822" indent="0">
              <a:buNone/>
              <a:defRPr sz="2400"/>
            </a:lvl3pPr>
            <a:lvl4pPr marL="1370734" indent="0">
              <a:buNone/>
              <a:defRPr sz="2000"/>
            </a:lvl4pPr>
            <a:lvl5pPr marL="1827644" indent="0">
              <a:buNone/>
              <a:defRPr sz="2000"/>
            </a:lvl5pPr>
            <a:lvl6pPr marL="2284557" indent="0">
              <a:buNone/>
              <a:defRPr sz="2000"/>
            </a:lvl6pPr>
            <a:lvl7pPr marL="2741467" indent="0">
              <a:buNone/>
              <a:defRPr sz="2000"/>
            </a:lvl7pPr>
            <a:lvl8pPr marL="3198377" indent="0">
              <a:buNone/>
              <a:defRPr sz="2000"/>
            </a:lvl8pPr>
            <a:lvl9pPr marL="3655289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910" indent="0">
              <a:buNone/>
              <a:defRPr sz="1200"/>
            </a:lvl2pPr>
            <a:lvl3pPr marL="913822" indent="0">
              <a:buNone/>
              <a:defRPr sz="1000"/>
            </a:lvl3pPr>
            <a:lvl4pPr marL="1370734" indent="0">
              <a:buNone/>
              <a:defRPr sz="900"/>
            </a:lvl4pPr>
            <a:lvl5pPr marL="1827644" indent="0">
              <a:buNone/>
              <a:defRPr sz="900"/>
            </a:lvl5pPr>
            <a:lvl6pPr marL="2284557" indent="0">
              <a:buNone/>
              <a:defRPr sz="900"/>
            </a:lvl6pPr>
            <a:lvl7pPr marL="2741467" indent="0">
              <a:buNone/>
              <a:defRPr sz="900"/>
            </a:lvl7pPr>
            <a:lvl8pPr marL="3198377" indent="0">
              <a:buNone/>
              <a:defRPr sz="900"/>
            </a:lvl8pPr>
            <a:lvl9pPr marL="365528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326586"/>
            <a:ext cx="3810000" cy="540374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13492"/>
            <a:ext cx="3810000" cy="541684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08861861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7"/>
            <a:ext cx="1943100" cy="601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7"/>
            <a:ext cx="5676900" cy="601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3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3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1" y="1752600"/>
            <a:ext cx="3810000" cy="43434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88B1AEF-D11A-2F44-AA2F-A04603A80DFE}" type="datetimeFigureOut">
              <a:rPr lang="en-US" altLang="en-US"/>
              <a:pPr/>
              <a:t>2/6/26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12E161-8D7E-E543-B7E8-B92239F0349D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0FEB695-2AD4-2F4D-8115-5ED3E06A8CBB}" type="datetimeFigureOut">
              <a:rPr lang="en-US" altLang="en-US"/>
              <a:pPr/>
              <a:t>2/6/26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6601CB-A658-6447-AAB3-4789EE270E9F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D6E31C0-CF6B-9F46-9A4A-01BD90E6EE47}" type="datetimeFigureOut">
              <a:rPr lang="en-US" altLang="en-US"/>
              <a:pPr/>
              <a:t>2/6/26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922B8-D63B-CA45-A766-74A82C529A3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B62CC69-29D8-2F45-8A92-8BC7FB3C7778}" type="datetimeFigureOut">
              <a:rPr lang="en-US" altLang="en-US"/>
              <a:pPr/>
              <a:t>2/6/26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6D3F2B-729B-C546-AF2A-47C3659911A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FE2DA46-9E26-EB4D-85F7-A7D96A66C529}" type="datetimeFigureOut">
              <a:rPr lang="en-US" altLang="en-US"/>
              <a:pPr/>
              <a:t>2/6/26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604E43-A790-1143-A201-26120EB2FE7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6D99749-0EAC-064A-958C-FC252C9E0F64}" type="datetimeFigureOut">
              <a:rPr lang="en-US" altLang="en-US"/>
              <a:pPr/>
              <a:t>2/6/26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FCE5C4-61E1-BC40-B879-0C7EDF9646FE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45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884" indent="0" algn="ctr">
              <a:buNone/>
              <a:defRPr/>
            </a:lvl2pPr>
            <a:lvl3pPr marL="913770" indent="0" algn="ctr">
              <a:buNone/>
              <a:defRPr/>
            </a:lvl3pPr>
            <a:lvl4pPr marL="1370658" indent="0" algn="ctr">
              <a:buNone/>
              <a:defRPr/>
            </a:lvl4pPr>
            <a:lvl5pPr marL="1827542" indent="0" algn="ctr">
              <a:buNone/>
              <a:defRPr/>
            </a:lvl5pPr>
            <a:lvl6pPr marL="2284429" indent="0" algn="ctr">
              <a:buNone/>
              <a:defRPr/>
            </a:lvl6pPr>
            <a:lvl7pPr marL="2741313" indent="0" algn="ctr">
              <a:buNone/>
              <a:defRPr/>
            </a:lvl7pPr>
            <a:lvl8pPr marL="3198199" indent="0" algn="ctr">
              <a:buNone/>
              <a:defRPr/>
            </a:lvl8pPr>
            <a:lvl9pPr marL="365508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134232-FF19-8C43-AFED-A7BD1F28AF4A}" type="datetimeFigureOut">
              <a:rPr lang="en-US" altLang="en-US"/>
              <a:pPr/>
              <a:t>2/6/26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DA0585-33C7-D740-8D0E-B5E2CA1B0CA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2BAD941-C748-7D45-BBED-9873A1BF8851}" type="datetimeFigureOut">
              <a:rPr lang="en-US" altLang="en-US"/>
              <a:pPr/>
              <a:t>2/6/26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B3F71C-7002-224C-A55D-423FEAA7F36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9E7C186-2C22-CD46-AFAC-68F9D6E5A175}" type="datetimeFigureOut">
              <a:rPr lang="en-US" altLang="en-US"/>
              <a:pPr/>
              <a:t>2/6/26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8F7CE5-E5AB-ED45-A8FC-F0A45E30614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7DC4987E-418A-8949-BB45-A9866B74A42F}" type="datetimeFigureOut">
              <a:rPr lang="en-US" altLang="en-US"/>
              <a:pPr/>
              <a:t>2/6/26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E7FA3D-C315-1E4A-83E6-C4261C8CE4D4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DD46B48-9ABE-E841-85F5-08F98C6EA264}" type="datetimeFigureOut">
              <a:rPr lang="en-US" altLang="en-US"/>
              <a:pPr/>
              <a:t>2/6/26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8530FF-CA05-7A47-B251-B5E31C27CC09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4938"/>
            <a:ext cx="8218488" cy="14128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2250" cy="676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0200"/>
            <a:ext cx="4033838" cy="67691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 rtlCol="0"/>
          <a:lstStyle>
            <a:lvl1pPr defTabSz="914400" fontAlgn="auto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b="1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ＭＳ Ｐゴシック" charset="0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idx="11"/>
          </p:nvPr>
        </p:nvSpPr>
        <p:spPr/>
        <p:txBody>
          <a:bodyPr/>
          <a:lstStyle>
            <a:lvl1pPr defTabSz="914400">
              <a:buClrTx/>
              <a:buSzTx/>
              <a:buFontTx/>
              <a:buNone/>
              <a:defRPr b="1">
                <a:cs typeface="ＭＳ Ｐゴシック" charset="0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>
            <a:lvl1pPr defTabSz="914400">
              <a:defRPr b="1"/>
            </a:lvl1pPr>
          </a:lstStyle>
          <a:p>
            <a:fld id="{3BD8956F-2BA3-CC4A-B270-A5C39E96C8FC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55284116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98746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18604456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32412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5613">
              <a:defRPr/>
            </a:pPr>
            <a:fld id="{8D75270C-3294-2945-973E-B265A792EAFF}" type="datetime1">
              <a:rPr lang="en-US" sz="1800" b="0">
                <a:solidFill>
                  <a:srgbClr val="000000"/>
                </a:solidFill>
                <a:latin typeface="Calibri" charset="0"/>
              </a:rPr>
              <a:pPr defTabSz="455613">
                <a:defRPr/>
              </a:pPr>
              <a:t>2/6/26</a:t>
            </a:fld>
            <a:endParaRPr lang="en-US" sz="1800" b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5613">
              <a:defRPr/>
            </a:pPr>
            <a:endParaRPr lang="en-US" sz="1800" b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defTabSz="455613">
              <a:defRPr/>
            </a:pPr>
            <a:fld id="{24563E97-85E0-5544-ABC1-0F395CAB8D3A}" type="slidenum">
              <a:rPr lang="en-US" sz="1800" b="0">
                <a:solidFill>
                  <a:srgbClr val="000000"/>
                </a:solidFill>
                <a:latin typeface="Calibri" charset="0"/>
              </a:rPr>
              <a:pPr defTabSz="455613">
                <a:defRPr/>
              </a:pPr>
              <a:t>‹#›</a:t>
            </a:fld>
            <a:endParaRPr lang="en-US" sz="1800" b="0">
              <a:solidFill>
                <a:srgbClr val="000000"/>
              </a:solidFill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52955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457200">
              <a:defRPr sz="1800" b="1"/>
            </a:lvl1pPr>
          </a:lstStyle>
          <a:p>
            <a:pPr>
              <a:defRPr/>
            </a:pPr>
            <a:fld id="{3A0C03E2-95A5-5F40-9DD2-DB8536F0280D}" type="datetime1">
              <a:rPr lang="en-US"/>
              <a:pPr>
                <a:defRPr/>
              </a:pPr>
              <a:t>2/6/26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 defTabSz="913832" fontAlgn="base">
              <a:spcBef>
                <a:spcPct val="0"/>
              </a:spcBef>
              <a:spcAft>
                <a:spcPct val="0"/>
              </a:spcAft>
              <a:defRPr sz="1800" b="1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457200">
              <a:defRPr sz="1800" b="1"/>
            </a:lvl1pPr>
          </a:lstStyle>
          <a:p>
            <a:pPr>
              <a:defRPr/>
            </a:pPr>
            <a:fld id="{E5BBEBCE-BDDA-F542-B3C9-3BCE029B7B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2054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721039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340" indent="0" algn="ctr">
              <a:buNone/>
              <a:defRPr/>
            </a:lvl2pPr>
            <a:lvl3pPr marL="912685" indent="0" algn="ctr">
              <a:buNone/>
              <a:defRPr/>
            </a:lvl3pPr>
            <a:lvl4pPr marL="1369030" indent="0" algn="ctr">
              <a:buNone/>
              <a:defRPr/>
            </a:lvl4pPr>
            <a:lvl5pPr marL="1825372" indent="0" algn="ctr">
              <a:buNone/>
              <a:defRPr/>
            </a:lvl5pPr>
            <a:lvl6pPr marL="2281716" indent="0" algn="ctr">
              <a:buNone/>
              <a:defRPr/>
            </a:lvl6pPr>
            <a:lvl7pPr marL="2738060" indent="0" algn="ctr">
              <a:buNone/>
              <a:defRPr/>
            </a:lvl7pPr>
            <a:lvl8pPr marL="3194393" indent="0" algn="ctr">
              <a:buNone/>
              <a:defRPr/>
            </a:lvl8pPr>
            <a:lvl9pPr marL="365074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8240205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9554296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9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8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340" indent="0">
              <a:buNone/>
              <a:defRPr sz="1800"/>
            </a:lvl2pPr>
            <a:lvl3pPr marL="912685" indent="0">
              <a:buNone/>
              <a:defRPr sz="1600"/>
            </a:lvl3pPr>
            <a:lvl4pPr marL="1369030" indent="0">
              <a:buNone/>
              <a:defRPr sz="1400"/>
            </a:lvl4pPr>
            <a:lvl5pPr marL="1825372" indent="0">
              <a:buNone/>
              <a:defRPr sz="1400"/>
            </a:lvl5pPr>
            <a:lvl6pPr marL="2281716" indent="0">
              <a:buNone/>
              <a:defRPr sz="1400"/>
            </a:lvl6pPr>
            <a:lvl7pPr marL="2738060" indent="0">
              <a:buNone/>
              <a:defRPr sz="1400"/>
            </a:lvl7pPr>
            <a:lvl8pPr marL="3194393" indent="0">
              <a:buNone/>
              <a:defRPr sz="1400"/>
            </a:lvl8pPr>
            <a:lvl9pPr marL="365074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39524472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26190548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40" indent="0">
              <a:buNone/>
              <a:defRPr sz="2000" b="1"/>
            </a:lvl2pPr>
            <a:lvl3pPr marL="912685" indent="0">
              <a:buNone/>
              <a:defRPr sz="1800" b="1"/>
            </a:lvl3pPr>
            <a:lvl4pPr marL="1369030" indent="0">
              <a:buNone/>
              <a:defRPr sz="1600" b="1"/>
            </a:lvl4pPr>
            <a:lvl5pPr marL="1825372" indent="0">
              <a:buNone/>
              <a:defRPr sz="1600" b="1"/>
            </a:lvl5pPr>
            <a:lvl6pPr marL="2281716" indent="0">
              <a:buNone/>
              <a:defRPr sz="1600" b="1"/>
            </a:lvl6pPr>
            <a:lvl7pPr marL="2738060" indent="0">
              <a:buNone/>
              <a:defRPr sz="1600" b="1"/>
            </a:lvl7pPr>
            <a:lvl8pPr marL="3194393" indent="0">
              <a:buNone/>
              <a:defRPr sz="1600" b="1"/>
            </a:lvl8pPr>
            <a:lvl9pPr marL="365074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340" indent="0">
              <a:buNone/>
              <a:defRPr sz="2000" b="1"/>
            </a:lvl2pPr>
            <a:lvl3pPr marL="912685" indent="0">
              <a:buNone/>
              <a:defRPr sz="1800" b="1"/>
            </a:lvl3pPr>
            <a:lvl4pPr marL="1369030" indent="0">
              <a:buNone/>
              <a:defRPr sz="1600" b="1"/>
            </a:lvl4pPr>
            <a:lvl5pPr marL="1825372" indent="0">
              <a:buNone/>
              <a:defRPr sz="1600" b="1"/>
            </a:lvl5pPr>
            <a:lvl6pPr marL="2281716" indent="0">
              <a:buNone/>
              <a:defRPr sz="1600" b="1"/>
            </a:lvl6pPr>
            <a:lvl7pPr marL="2738060" indent="0">
              <a:buNone/>
              <a:defRPr sz="1600" b="1"/>
            </a:lvl7pPr>
            <a:lvl8pPr marL="3194393" indent="0">
              <a:buNone/>
              <a:defRPr sz="1600" b="1"/>
            </a:lvl8pPr>
            <a:lvl9pPr marL="365074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48652779"/>
      </p:ext>
    </p:extLst>
  </p:cSld>
  <p:clrMapOvr>
    <a:masterClrMapping/>
  </p:clrMapOvr>
  <p:transition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23619108"/>
      </p:ext>
    </p:extLst>
  </p:cSld>
  <p:clrMapOvr>
    <a:masterClrMapping/>
  </p:clrMapOvr>
  <p:transition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61857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5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22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884" indent="0">
              <a:buNone/>
              <a:defRPr sz="1800"/>
            </a:lvl2pPr>
            <a:lvl3pPr marL="913770" indent="0">
              <a:buNone/>
              <a:defRPr sz="1600"/>
            </a:lvl3pPr>
            <a:lvl4pPr marL="1370658" indent="0">
              <a:buNone/>
              <a:defRPr sz="1400"/>
            </a:lvl4pPr>
            <a:lvl5pPr marL="1827542" indent="0">
              <a:buNone/>
              <a:defRPr sz="1400"/>
            </a:lvl5pPr>
            <a:lvl6pPr marL="2284429" indent="0">
              <a:buNone/>
              <a:defRPr sz="1400"/>
            </a:lvl6pPr>
            <a:lvl7pPr marL="2741313" indent="0">
              <a:buNone/>
              <a:defRPr sz="1400"/>
            </a:lvl7pPr>
            <a:lvl8pPr marL="3198199" indent="0">
              <a:buNone/>
              <a:defRPr sz="1400"/>
            </a:lvl8pPr>
            <a:lvl9pPr marL="3655085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4" y="2730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340" indent="0">
              <a:buNone/>
              <a:defRPr sz="1200"/>
            </a:lvl2pPr>
            <a:lvl3pPr marL="912685" indent="0">
              <a:buNone/>
              <a:defRPr sz="1000"/>
            </a:lvl3pPr>
            <a:lvl4pPr marL="1369030" indent="0">
              <a:buNone/>
              <a:defRPr sz="900"/>
            </a:lvl4pPr>
            <a:lvl5pPr marL="1825372" indent="0">
              <a:buNone/>
              <a:defRPr sz="900"/>
            </a:lvl5pPr>
            <a:lvl6pPr marL="2281716" indent="0">
              <a:buNone/>
              <a:defRPr sz="900"/>
            </a:lvl6pPr>
            <a:lvl7pPr marL="2738060" indent="0">
              <a:buNone/>
              <a:defRPr sz="900"/>
            </a:lvl7pPr>
            <a:lvl8pPr marL="3194393" indent="0">
              <a:buNone/>
              <a:defRPr sz="900"/>
            </a:lvl8pPr>
            <a:lvl9pPr marL="365074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4734604"/>
      </p:ext>
    </p:extLst>
  </p:cSld>
  <p:clrMapOvr>
    <a:masterClrMapping/>
  </p:clrMapOvr>
  <p:transition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340" indent="0">
              <a:buNone/>
              <a:defRPr sz="2800"/>
            </a:lvl2pPr>
            <a:lvl3pPr marL="912685" indent="0">
              <a:buNone/>
              <a:defRPr sz="2400"/>
            </a:lvl3pPr>
            <a:lvl4pPr marL="1369030" indent="0">
              <a:buNone/>
              <a:defRPr sz="2000"/>
            </a:lvl4pPr>
            <a:lvl5pPr marL="1825372" indent="0">
              <a:buNone/>
              <a:defRPr sz="2000"/>
            </a:lvl5pPr>
            <a:lvl6pPr marL="2281716" indent="0">
              <a:buNone/>
              <a:defRPr sz="2000"/>
            </a:lvl6pPr>
            <a:lvl7pPr marL="2738060" indent="0">
              <a:buNone/>
              <a:defRPr sz="2000"/>
            </a:lvl7pPr>
            <a:lvl8pPr marL="3194393" indent="0">
              <a:buNone/>
              <a:defRPr sz="2000"/>
            </a:lvl8pPr>
            <a:lvl9pPr marL="3650745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340" indent="0">
              <a:buNone/>
              <a:defRPr sz="1200"/>
            </a:lvl2pPr>
            <a:lvl3pPr marL="912685" indent="0">
              <a:buNone/>
              <a:defRPr sz="1000"/>
            </a:lvl3pPr>
            <a:lvl4pPr marL="1369030" indent="0">
              <a:buNone/>
              <a:defRPr sz="900"/>
            </a:lvl4pPr>
            <a:lvl5pPr marL="1825372" indent="0">
              <a:buNone/>
              <a:defRPr sz="900"/>
            </a:lvl5pPr>
            <a:lvl6pPr marL="2281716" indent="0">
              <a:buNone/>
              <a:defRPr sz="900"/>
            </a:lvl6pPr>
            <a:lvl7pPr marL="2738060" indent="0">
              <a:buNone/>
              <a:defRPr sz="900"/>
            </a:lvl7pPr>
            <a:lvl8pPr marL="3194393" indent="0">
              <a:buNone/>
              <a:defRPr sz="900"/>
            </a:lvl8pPr>
            <a:lvl9pPr marL="3650745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86786652"/>
      </p:ext>
    </p:extLst>
  </p:cSld>
  <p:clrMapOvr>
    <a:masterClrMapping/>
  </p:clrMapOvr>
  <p:transition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54100467"/>
      </p:ext>
    </p:extLst>
  </p:cSld>
  <p:clrMapOvr>
    <a:masterClrMapping/>
  </p:clrMapOvr>
  <p:transition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19"/>
            <a:ext cx="1943100" cy="601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19"/>
            <a:ext cx="5676900" cy="601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2097318"/>
      </p:ext>
    </p:extLst>
  </p:cSld>
  <p:clrMapOvr>
    <a:masterClrMapping/>
  </p:clrMapOvr>
  <p:transition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3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3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55255835"/>
      </p:ext>
    </p:extLst>
  </p:cSld>
  <p:clrMapOvr>
    <a:masterClrMapping/>
  </p:clrMapOvr>
  <p:transition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1" y="1752600"/>
            <a:ext cx="3810000" cy="43434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</p:spTree>
    <p:extLst>
      <p:ext uri="{BB962C8B-B14F-4D97-AF65-F5344CB8AC3E}">
        <p14:creationId xmlns:p14="http://schemas.microsoft.com/office/powerpoint/2010/main" val="5455690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4369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7196" indent="0" algn="ctr">
              <a:buNone/>
              <a:defRPr/>
            </a:lvl2pPr>
            <a:lvl3pPr marL="914391" indent="0" algn="ctr">
              <a:buNone/>
              <a:defRPr/>
            </a:lvl3pPr>
            <a:lvl4pPr marL="1371587" indent="0" algn="ctr">
              <a:buNone/>
              <a:defRPr/>
            </a:lvl4pPr>
            <a:lvl5pPr marL="1828782" indent="0" algn="ctr">
              <a:buNone/>
              <a:defRPr/>
            </a:lvl5pPr>
            <a:lvl6pPr marL="2285978" indent="0" algn="ctr">
              <a:buNone/>
              <a:defRPr/>
            </a:lvl6pPr>
            <a:lvl7pPr marL="2743173" indent="0" algn="ctr">
              <a:buNone/>
              <a:defRPr/>
            </a:lvl7pPr>
            <a:lvl8pPr marL="3200368" indent="0" algn="ctr">
              <a:buNone/>
              <a:defRPr/>
            </a:lvl8pPr>
            <a:lvl9pPr marL="365756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57184383"/>
      </p:ext>
    </p:extLst>
  </p:cSld>
  <p:clrMapOvr>
    <a:masterClrMapping/>
  </p:clrMapOvr>
  <p:transition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53062839"/>
      </p:ext>
    </p:extLst>
  </p:cSld>
  <p:clrMapOvr>
    <a:masterClrMapping/>
  </p:clrMapOvr>
  <p:transition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96" indent="0">
              <a:buNone/>
              <a:defRPr sz="1800"/>
            </a:lvl2pPr>
            <a:lvl3pPr marL="914391" indent="0">
              <a:buNone/>
              <a:defRPr sz="1600"/>
            </a:lvl3pPr>
            <a:lvl4pPr marL="1371587" indent="0">
              <a:buNone/>
              <a:defRPr sz="1400"/>
            </a:lvl4pPr>
            <a:lvl5pPr marL="1828782" indent="0">
              <a:buNone/>
              <a:defRPr sz="1400"/>
            </a:lvl5pPr>
            <a:lvl6pPr marL="2285978" indent="0">
              <a:buNone/>
              <a:defRPr sz="1400"/>
            </a:lvl6pPr>
            <a:lvl7pPr marL="2743173" indent="0">
              <a:buNone/>
              <a:defRPr sz="1400"/>
            </a:lvl7pPr>
            <a:lvl8pPr marL="3200368" indent="0">
              <a:buNone/>
              <a:defRPr sz="1400"/>
            </a:lvl8pPr>
            <a:lvl9pPr marL="365756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8833556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47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47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1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1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1448674"/>
      </p:ext>
    </p:extLst>
  </p:cSld>
  <p:clrMapOvr>
    <a:masterClrMapping/>
  </p:clrMapOvr>
  <p:transition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96" indent="0">
              <a:buNone/>
              <a:defRPr sz="2000" b="1"/>
            </a:lvl2pPr>
            <a:lvl3pPr marL="914391" indent="0">
              <a:buNone/>
              <a:defRPr sz="1800" b="1"/>
            </a:lvl3pPr>
            <a:lvl4pPr marL="1371587" indent="0">
              <a:buNone/>
              <a:defRPr sz="1600" b="1"/>
            </a:lvl4pPr>
            <a:lvl5pPr marL="1828782" indent="0">
              <a:buNone/>
              <a:defRPr sz="1600" b="1"/>
            </a:lvl5pPr>
            <a:lvl6pPr marL="2285978" indent="0">
              <a:buNone/>
              <a:defRPr sz="1600" b="1"/>
            </a:lvl6pPr>
            <a:lvl7pPr marL="2743173" indent="0">
              <a:buNone/>
              <a:defRPr sz="1600" b="1"/>
            </a:lvl7pPr>
            <a:lvl8pPr marL="3200368" indent="0">
              <a:buNone/>
              <a:defRPr sz="1600" b="1"/>
            </a:lvl8pPr>
            <a:lvl9pPr marL="365756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91056078"/>
      </p:ext>
    </p:extLst>
  </p:cSld>
  <p:clrMapOvr>
    <a:masterClrMapping/>
  </p:clrMapOvr>
  <p:transition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3869656"/>
      </p:ext>
    </p:extLst>
  </p:cSld>
  <p:clrMapOvr>
    <a:masterClrMapping/>
  </p:clrMapOvr>
  <p:transition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3991896"/>
      </p:ext>
    </p:extLst>
  </p:cSld>
  <p:clrMapOvr>
    <a:masterClrMapping/>
  </p:clrMapOvr>
  <p:transition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1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8205067"/>
      </p:ext>
    </p:extLst>
  </p:cSld>
  <p:clrMapOvr>
    <a:masterClrMapping/>
  </p:clrMapOvr>
  <p:transition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96" indent="0">
              <a:buNone/>
              <a:defRPr sz="2800"/>
            </a:lvl2pPr>
            <a:lvl3pPr marL="914391" indent="0">
              <a:buNone/>
              <a:defRPr sz="2400"/>
            </a:lvl3pPr>
            <a:lvl4pPr marL="1371587" indent="0">
              <a:buNone/>
              <a:defRPr sz="2000"/>
            </a:lvl4pPr>
            <a:lvl5pPr marL="1828782" indent="0">
              <a:buNone/>
              <a:defRPr sz="2000"/>
            </a:lvl5pPr>
            <a:lvl6pPr marL="2285978" indent="0">
              <a:buNone/>
              <a:defRPr sz="2000"/>
            </a:lvl6pPr>
            <a:lvl7pPr marL="2743173" indent="0">
              <a:buNone/>
              <a:defRPr sz="2000"/>
            </a:lvl7pPr>
            <a:lvl8pPr marL="3200368" indent="0">
              <a:buNone/>
              <a:defRPr sz="2000"/>
            </a:lvl8pPr>
            <a:lvl9pPr marL="3657563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96" indent="0">
              <a:buNone/>
              <a:defRPr sz="1200"/>
            </a:lvl2pPr>
            <a:lvl3pPr marL="914391" indent="0">
              <a:buNone/>
              <a:defRPr sz="1000"/>
            </a:lvl3pPr>
            <a:lvl4pPr marL="1371587" indent="0">
              <a:buNone/>
              <a:defRPr sz="900"/>
            </a:lvl4pPr>
            <a:lvl5pPr marL="1828782" indent="0">
              <a:buNone/>
              <a:defRPr sz="900"/>
            </a:lvl5pPr>
            <a:lvl6pPr marL="2285978" indent="0">
              <a:buNone/>
              <a:defRPr sz="900"/>
            </a:lvl6pPr>
            <a:lvl7pPr marL="2743173" indent="0">
              <a:buNone/>
              <a:defRPr sz="900"/>
            </a:lvl7pPr>
            <a:lvl8pPr marL="3200368" indent="0">
              <a:buNone/>
              <a:defRPr sz="900"/>
            </a:lvl8pPr>
            <a:lvl9pPr marL="365756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2820478"/>
      </p:ext>
    </p:extLst>
  </p:cSld>
  <p:clrMapOvr>
    <a:masterClrMapping/>
  </p:clrMapOvr>
  <p:transition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88533712"/>
      </p:ext>
    </p:extLst>
  </p:cSld>
  <p:clrMapOvr>
    <a:masterClrMapping/>
  </p:clrMapOvr>
  <p:transition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1"/>
            <a:ext cx="1943100" cy="60102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1" y="609601"/>
            <a:ext cx="5676900" cy="60102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62442133"/>
      </p:ext>
    </p:extLst>
  </p:cSld>
  <p:clrMapOvr>
    <a:masterClrMapping/>
  </p:clrMapOvr>
  <p:transition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1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1"/>
            <a:ext cx="3810000" cy="46386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616553"/>
      </p:ext>
    </p:extLst>
  </p:cSld>
  <p:clrMapOvr>
    <a:masterClrMapping/>
  </p:clrMapOvr>
  <p:transition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810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752600"/>
            <a:ext cx="3810000" cy="4343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1" y="1752600"/>
            <a:ext cx="3810000" cy="4343400"/>
          </a:xfrm>
        </p:spPr>
        <p:txBody>
          <a:bodyPr/>
          <a:lstStyle/>
          <a:p>
            <a:pPr lvl="0"/>
            <a:r>
              <a:rPr lang="en-US" noProof="0"/>
              <a:t>Click icon to add clip art</a:t>
            </a:r>
          </a:p>
        </p:txBody>
      </p:sp>
    </p:spTree>
    <p:extLst>
      <p:ext uri="{BB962C8B-B14F-4D97-AF65-F5344CB8AC3E}">
        <p14:creationId xmlns:p14="http://schemas.microsoft.com/office/powerpoint/2010/main" val="163565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4" indent="0">
              <a:buNone/>
              <a:defRPr sz="2000" b="1"/>
            </a:lvl2pPr>
            <a:lvl3pPr marL="913770" indent="0">
              <a:buNone/>
              <a:defRPr sz="1800" b="1"/>
            </a:lvl3pPr>
            <a:lvl4pPr marL="1370658" indent="0">
              <a:buNone/>
              <a:defRPr sz="1600" b="1"/>
            </a:lvl4pPr>
            <a:lvl5pPr marL="1827542" indent="0">
              <a:buNone/>
              <a:defRPr sz="1600" b="1"/>
            </a:lvl5pPr>
            <a:lvl6pPr marL="2284429" indent="0">
              <a:buNone/>
              <a:defRPr sz="1600" b="1"/>
            </a:lvl6pPr>
            <a:lvl7pPr marL="2741313" indent="0">
              <a:buNone/>
              <a:defRPr sz="1600" b="1"/>
            </a:lvl7pPr>
            <a:lvl8pPr marL="3198199" indent="0">
              <a:buNone/>
              <a:defRPr sz="1600" b="1"/>
            </a:lvl8pPr>
            <a:lvl9pPr marL="365508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49" y="1535114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84" indent="0">
              <a:buNone/>
              <a:defRPr sz="2000" b="1"/>
            </a:lvl2pPr>
            <a:lvl3pPr marL="913770" indent="0">
              <a:buNone/>
              <a:defRPr sz="1800" b="1"/>
            </a:lvl3pPr>
            <a:lvl4pPr marL="1370658" indent="0">
              <a:buNone/>
              <a:defRPr sz="1600" b="1"/>
            </a:lvl4pPr>
            <a:lvl5pPr marL="1827542" indent="0">
              <a:buNone/>
              <a:defRPr sz="1600" b="1"/>
            </a:lvl5pPr>
            <a:lvl6pPr marL="2284429" indent="0">
              <a:buNone/>
              <a:defRPr sz="1600" b="1"/>
            </a:lvl6pPr>
            <a:lvl7pPr marL="2741313" indent="0">
              <a:buNone/>
              <a:defRPr sz="1600" b="1"/>
            </a:lvl7pPr>
            <a:lvl8pPr marL="3198199" indent="0">
              <a:buNone/>
              <a:defRPr sz="1600" b="1"/>
            </a:lvl8pPr>
            <a:lvl9pPr marL="365508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49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p:transition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1"/>
            <a:ext cx="7772400" cy="1470025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05201"/>
            <a:ext cx="6400800" cy="1752600"/>
          </a:xfrm>
        </p:spPr>
        <p:txBody>
          <a:bodyPr/>
          <a:lstStyle>
            <a:lvl1pPr marL="0" indent="0" algn="ctr">
              <a:buNone/>
              <a:defRPr sz="4400" b="1"/>
            </a:lvl1pPr>
            <a:lvl2pPr marL="456910" indent="0" algn="ctr">
              <a:buNone/>
              <a:defRPr/>
            </a:lvl2pPr>
            <a:lvl3pPr marL="913822" indent="0" algn="ctr">
              <a:buNone/>
              <a:defRPr/>
            </a:lvl3pPr>
            <a:lvl4pPr marL="1370734" indent="0" algn="ctr">
              <a:buNone/>
              <a:defRPr/>
            </a:lvl4pPr>
            <a:lvl5pPr marL="1827644" indent="0" algn="ctr">
              <a:buNone/>
              <a:defRPr/>
            </a:lvl5pPr>
            <a:lvl6pPr marL="2284557" indent="0" algn="ctr">
              <a:buNone/>
              <a:defRPr/>
            </a:lvl6pPr>
            <a:lvl7pPr marL="2741467" indent="0" algn="ctr">
              <a:buNone/>
              <a:defRPr/>
            </a:lvl7pPr>
            <a:lvl8pPr marL="3198377" indent="0" algn="ctr">
              <a:buNone/>
              <a:defRPr/>
            </a:lvl8pPr>
            <a:lvl9pPr marL="365528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72301650"/>
      </p:ext>
    </p:extLst>
  </p:cSld>
  <p:clrMapOvr>
    <a:masterClrMapping/>
  </p:clrMapOvr>
  <p:transition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779834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1" y="1981203"/>
            <a:ext cx="3810000" cy="4638675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3439788"/>
      </p:ext>
    </p:extLst>
  </p:cSld>
  <p:clrMapOvr>
    <a:masterClrMapping/>
  </p:clrMapOvr>
  <p:transition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457200" y="1600201"/>
            <a:ext cx="8229600" cy="496757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/>
            </a:lvl5pPr>
            <a:lvl6pPr rtl="0">
              <a:spcBef>
                <a:spcPts val="0"/>
              </a:spcBef>
              <a:defRPr/>
            </a:lvl6pPr>
            <a:lvl7pPr rtl="0">
              <a:spcBef>
                <a:spcPts val="0"/>
              </a:spcBef>
              <a:defRPr/>
            </a:lvl7pPr>
            <a:lvl8pPr rtl="0">
              <a:spcBef>
                <a:spcPts val="0"/>
              </a:spcBef>
              <a:defRPr/>
            </a:lvl8pPr>
            <a:lvl9pPr rtl="0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988727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7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75270C-3294-2945-973E-B265A792EAFF}" type="datetime1">
              <a:rPr lang="en-US"/>
              <a:pPr>
                <a:defRPr/>
              </a:pPr>
              <a:t>2/6/26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7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7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563E97-85E0-5544-ABC1-0F395CAB8D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44106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4199F-3C28-BCE3-8FEB-1CF3B6DFB6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460F484-B48F-F4E1-4015-942BC8FE45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9D3997-ED16-389B-B4A7-5408C7BEC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79C6-1830-7C41-9F64-AE5D1554B834}" type="datetimeFigureOut">
              <a:rPr lang="en-US" smtClean="0"/>
              <a:t>2/6/26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D7EC71-B5EF-D528-3E91-D0938A05E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646986-A3AF-4F46-BE33-5CFD7E264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BF14-E8EC-F04A-8F23-3E70CCB1A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2675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E6A4E-BAE1-1E75-F407-A59429121D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2754C-C999-3D3A-BBAC-A60B9C46B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0BAEA-682B-4B05-5494-D5ED59B6A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79C6-1830-7C41-9F64-AE5D1554B834}" type="datetimeFigureOut">
              <a:rPr lang="en-US" smtClean="0"/>
              <a:t>2/6/26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30AF55-1F07-F02D-4094-B673B3C61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C6FDD8-635B-4A9D-EB00-853E016AC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BF14-E8EC-F04A-8F23-3E70CCB1A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45309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43629-8115-7621-1D47-F6B359620F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EA237C-4F10-E126-A6F1-C4B1C8A6AB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127D1C-367D-B6B5-2399-FBADD578D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79C6-1830-7C41-9F64-AE5D1554B834}" type="datetimeFigureOut">
              <a:rPr lang="en-US" smtClean="0"/>
              <a:t>2/6/26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4CAB0-E46A-2393-FE81-E3D895BA08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62189-F4E9-0AC9-34D5-5B13AC1A5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BF14-E8EC-F04A-8F23-3E70CCB1A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3062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DAFA9-1A75-7489-FE2B-91A2E8092E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6AC398-5C38-26C7-7B24-5B7DC9DCE2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A1527A-CC14-C26A-C245-5C1DC17749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F6DB11-3D46-1575-4A56-AEBA5B6CE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79C6-1830-7C41-9F64-AE5D1554B834}" type="datetimeFigureOut">
              <a:rPr lang="en-US" smtClean="0"/>
              <a:t>2/6/26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131A3C-CA69-B3EB-B397-2A8ACA8E2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80CD4B-B893-B9AE-ECFE-A17EB025A4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BF14-E8EC-F04A-8F23-3E70CCB1A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5282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08E350-274A-61FD-FF1C-D305FF3B9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7BABC-2EF5-0DF6-D800-C4C0532618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916E33-E024-B693-058B-C2541895C7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CE2943-8CAF-CD3E-A643-973050B4A2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6ABA19E-62BB-AF90-225E-C036786472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B288380-40EF-FA0F-21DA-570AB294DF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79C6-1830-7C41-9F64-AE5D1554B834}" type="datetimeFigureOut">
              <a:rPr lang="en-US" smtClean="0"/>
              <a:t>2/6/26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3A7C2F9-F939-E917-78EB-0AE22B059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5777EB-DE97-91A0-507A-F1EB7D20BB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BF14-E8EC-F04A-8F23-3E70CCB1A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9242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p:transition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9AC57-220B-FEC0-4D6E-0810B7DCD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1B561E-9D4B-0384-19CC-2C95DEF8C1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79C6-1830-7C41-9F64-AE5D1554B834}" type="datetimeFigureOut">
              <a:rPr lang="en-US" smtClean="0"/>
              <a:t>2/6/26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0C7DFC-213D-0FD8-32AA-D8D030560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C67710-65FB-96A3-EE07-C0A23818C2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BF14-E8EC-F04A-8F23-3E70CCB1A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000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B8FA00-8062-AC19-0CF7-89BC16AFF0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79C6-1830-7C41-9F64-AE5D1554B834}" type="datetimeFigureOut">
              <a:rPr lang="en-US" smtClean="0"/>
              <a:t>2/6/26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D9BE0E-3349-507F-22B2-529C302687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5C9D7-4EF8-6907-4D23-3FE9CC668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BF14-E8EC-F04A-8F23-3E70CCB1A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464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F66114-5C8D-D961-3505-A166C6E285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43E934-C303-ED83-0B95-721C8E5DC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E56EC-5981-0B6F-8AAA-C2619F8440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C4266B-A069-42D9-207D-1AA4A628B9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79C6-1830-7C41-9F64-AE5D1554B834}" type="datetimeFigureOut">
              <a:rPr lang="en-US" smtClean="0"/>
              <a:t>2/6/26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C905DA-5931-17DB-A6BB-9B572D6F2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62B755-9030-7B6E-91D4-3775207FAE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BF14-E8EC-F04A-8F23-3E70CCB1A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2644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C9A66-7438-4263-99FC-305AF232F4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05486E-4DC6-8A88-7D22-50A3CEDB21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551025-2632-60E9-170D-76B7D4A89B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EB8FEF-6DF6-3A80-9AE6-A9F8EFFA7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79C6-1830-7C41-9F64-AE5D1554B834}" type="datetimeFigureOut">
              <a:rPr lang="en-US" smtClean="0"/>
              <a:t>2/6/26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F26F30-DEA1-48B5-BAD1-FBB3D2883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D507D9-E6BA-E20D-B8C3-25AAB6A576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BF14-E8EC-F04A-8F23-3E70CCB1A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1055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FBBC74-540A-53DE-D1F6-56CF3AB20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7AB0FF-3224-3CD4-8085-D4143396B1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F8996C-F18C-D158-583A-062063776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79C6-1830-7C41-9F64-AE5D1554B834}" type="datetimeFigureOut">
              <a:rPr lang="en-US" smtClean="0"/>
              <a:t>2/6/26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57A02-3C06-F4F7-15AA-CD3150FAEE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9333B9-DF07-E0C6-4166-E3F376943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BF14-E8EC-F04A-8F23-3E70CCB1A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5552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09587D-C74A-1BAE-3DEC-488F62C1126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46F70-9942-CD51-45E4-B83633904A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1CC128-0DB2-1C92-1089-D152332E8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F179C6-1830-7C41-9F64-AE5D1554B834}" type="datetimeFigureOut">
              <a:rPr lang="en-US" smtClean="0"/>
              <a:t>2/6/26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DDBC5D-FC52-8FC0-9F9D-C8E5248D7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E53A77-09A1-0A11-8E4A-78FB71605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5BF14-E8EC-F04A-8F23-3E70CCB1A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7295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531D1-A607-D942-9F2D-AC61ACCC10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D0E031-A2FF-5F4F-A38A-F5C6BB08A2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DEE992-44A3-6B4C-918E-2ECAF5F93C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5ACB14-88C9-A449-8D64-7DF0DEAD63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9800E1-58D2-3746-836E-3A7F0ECBE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AE5CF-A818-FD41-B468-E84CA59AB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50861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F350C-3EE5-7C49-ADAB-4990FB1129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E7F6CB-2D03-CB42-AA61-761B9694E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B78A3E-0214-F540-84BC-38FA6A0FC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CAFBBF-E768-854D-933C-0C54DABE4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1A959B-8B25-3F44-AFA0-F93F945B1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AE5CF-A818-FD41-B468-E84CA59AB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87796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F769C-DABE-294C-AE92-21D8CCE57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7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E570B8-DE5D-2241-9C29-014A505995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7DE12A-35D5-9742-994B-E8C6441736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A1B5C-398B-FF46-8038-6DF5EED594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A3005C-0F30-C340-BA6A-9B5B6629E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AE5CF-A818-FD41-B468-E84CA59AB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6275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721AA-D595-AF42-BB53-383093412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3A45CC-19B6-D540-981C-50AF9FF56FE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DE96E3-49E4-F84E-BEEE-BEFE920EAF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26A7C8-8833-744B-AB25-4BE7C60272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DDF251-17B4-4C44-A403-11A37470C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58CDF6-B073-ED47-B514-B22F55711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DAE5CF-A818-FD41-B468-E84CA59AB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461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ags" Target="../tags/tag3.xml"/><Relationship Id="rId5" Type="http://schemas.openxmlformats.org/officeDocument/2006/relationships/tags" Target="../tags/tag2.xml"/><Relationship Id="rId4" Type="http://schemas.openxmlformats.org/officeDocument/2006/relationships/tags" Target="../tags/tag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18" Type="http://schemas.openxmlformats.org/officeDocument/2006/relationships/tags" Target="../tags/tag18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tags" Target="../tags/tag17.xml"/><Relationship Id="rId2" Type="http://schemas.openxmlformats.org/officeDocument/2006/relationships/slideLayout" Target="../slideLayouts/slideLayout54.xml"/><Relationship Id="rId16" Type="http://schemas.openxmlformats.org/officeDocument/2006/relationships/tags" Target="../tags/tag16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theme" Target="../theme/theme10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tags" Target="../tags/tag21.xml"/><Relationship Id="rId2" Type="http://schemas.openxmlformats.org/officeDocument/2006/relationships/slideLayout" Target="../slideLayouts/slideLayout68.xml"/><Relationship Id="rId16" Type="http://schemas.openxmlformats.org/officeDocument/2006/relationships/tags" Target="../tags/tag20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tags" Target="../tags/tag19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tags" Target="../tags/tag23.xml"/><Relationship Id="rId3" Type="http://schemas.openxmlformats.org/officeDocument/2006/relationships/slideLayout" Target="../slideLayouts/slideLayout82.xml"/><Relationship Id="rId7" Type="http://schemas.openxmlformats.org/officeDocument/2006/relationships/tags" Target="../tags/tag2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theme" Target="../theme/theme12.xml"/><Relationship Id="rId5" Type="http://schemas.openxmlformats.org/officeDocument/2006/relationships/slideLayout" Target="../slideLayouts/slideLayout84.xml"/><Relationship Id="rId4" Type="http://schemas.openxmlformats.org/officeDocument/2006/relationships/slideLayout" Target="../slideLayouts/slideLayout83.xml"/><Relationship Id="rId9" Type="http://schemas.openxmlformats.org/officeDocument/2006/relationships/tags" Target="../tags/tag24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5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ags" Target="../tags/tag9.xml"/><Relationship Id="rId3" Type="http://schemas.openxmlformats.org/officeDocument/2006/relationships/slideLayout" Target="../slideLayouts/slideLayout19.xml"/><Relationship Id="rId7" Type="http://schemas.openxmlformats.org/officeDocument/2006/relationships/tags" Target="../tags/tag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ags" Target="../tags/tag7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3" Type="http://schemas.openxmlformats.org/officeDocument/2006/relationships/slideLayout" Target="../slideLayouts/slideLayout48.xml"/><Relationship Id="rId7" Type="http://schemas.openxmlformats.org/officeDocument/2006/relationships/tags" Target="../tags/tag10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9" Type="http://schemas.openxmlformats.org/officeDocument/2006/relationships/tags" Target="../tags/tag12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51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heme" Target="../theme/theme9.xml"/><Relationship Id="rId1" Type="http://schemas.openxmlformats.org/officeDocument/2006/relationships/slideLayout" Target="../slideLayouts/slideLayout52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  <p:custDataLst>
              <p:tags r:id="rId5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 rot="16200000">
            <a:off x="7319170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9638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963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0" hangingPunct="0"/>
            <a:fld id="{41641D8F-FA0A-C44D-A59E-B37C9BB6BE2E}" type="slidenum">
              <a:rPr lang="en-US" altLang="en-US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  <a:cs typeface=""/>
              </a:rPr>
              <a:pPr eaLnBrk="0" hangingPunct="0"/>
              <a:t>‹#›</a:t>
            </a:fld>
            <a:r>
              <a:rPr lang="en-US" altLang="en-US" sz="2400">
                <a:solidFill>
                  <a:srgbClr val="808080"/>
                </a:solidFill>
                <a:cs typeface=""/>
              </a:rPr>
              <a:t> - </a:t>
            </a:r>
            <a:r>
              <a:rPr lang="en-US" altLang="en-US" sz="1000">
                <a:solidFill>
                  <a:srgbClr val="969696"/>
                </a:solidFill>
                <a:cs typeface=""/>
              </a:rPr>
              <a:t>Lectures.GersteinLab.org</a:t>
            </a:r>
            <a:endParaRPr lang="en-US" altLang="en-US" sz="300" b="0">
              <a:solidFill>
                <a:srgbClr val="000000"/>
              </a:solidFill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35466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568" r:id="rId1"/>
    <p:sldLayoutId id="2147527763" r:id="rId2"/>
  </p:sldLayoutIdLst>
  <p:transition/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B7D1B327-E132-7A43-A8CC-9028207ABC7C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6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887" tIns="45946" rIns="91887" bIns="4594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2DC2D14F-9B4B-4440-82F4-E399712BC232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7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887" tIns="45946" rIns="91887" bIns="4594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>
            <a:extLst>
              <a:ext uri="{FF2B5EF4-FFF2-40B4-BE49-F238E27FC236}">
                <a16:creationId xmlns:a16="http://schemas.microsoft.com/office/drawing/2014/main" id="{15F5F24D-895D-3044-BFA1-9C17E441CFFF}"/>
              </a:ext>
            </a:extLst>
          </p:cNvPr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887" tIns="45946" rIns="91887" bIns="45946"/>
          <a:lstStyle>
            <a:lvl1pPr defTabSz="9080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080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80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80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8050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8050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defRPr/>
            </a:pPr>
            <a:fld id="{558B90A6-5EB7-A343-9F26-08D141686D4A}" type="slidenum">
              <a:rPr lang="en-US" altLang="en-US" sz="1600" i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</a:rPr>
              <a:pPr>
                <a:defRPr/>
              </a:pPr>
              <a:t>‹#›</a:t>
            </a:fld>
            <a:r>
              <a:rPr lang="en-US" altLang="en-US" sz="1800">
                <a:solidFill>
                  <a:srgbClr val="808080"/>
                </a:solidFill>
              </a:rPr>
              <a:t> - </a:t>
            </a:r>
            <a:r>
              <a:rPr lang="en-US" altLang="en-US" sz="1000">
                <a:solidFill>
                  <a:srgbClr val="969696"/>
                </a:solidFill>
              </a:rPr>
              <a:t>Lectures.GersteinLab.org</a:t>
            </a:r>
            <a:endParaRPr lang="en-US" altLang="en-US" sz="3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2821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703" r:id="rId1"/>
    <p:sldLayoutId id="2147527704" r:id="rId2"/>
    <p:sldLayoutId id="2147527705" r:id="rId3"/>
    <p:sldLayoutId id="2147527706" r:id="rId4"/>
    <p:sldLayoutId id="2147527707" r:id="rId5"/>
    <p:sldLayoutId id="2147527708" r:id="rId6"/>
    <p:sldLayoutId id="2147527709" r:id="rId7"/>
    <p:sldLayoutId id="2147527710" r:id="rId8"/>
    <p:sldLayoutId id="2147527711" r:id="rId9"/>
    <p:sldLayoutId id="2147527712" r:id="rId10"/>
    <p:sldLayoutId id="2147527713" r:id="rId11"/>
    <p:sldLayoutId id="2147527714" r:id="rId12"/>
    <p:sldLayoutId id="2147527715" r:id="rId13"/>
    <p:sldLayoutId id="2147527822" r:id="rId14"/>
  </p:sldLayoutIdLst>
  <p:transition/>
  <p:hf hdr="0" ftr="0" dt="0"/>
  <p:txStyles>
    <p:titleStyle>
      <a:lvl1pPr algn="ctr" defTabSz="90646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646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646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646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646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340" algn="ctr" defTabSz="911101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2685" algn="ctr" defTabSz="911101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69030" algn="ctr" defTabSz="911101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5372" algn="ctr" defTabSz="911101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2250" indent="-222250" algn="l" defTabSz="90646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5150" indent="-222250" algn="l" defTabSz="90646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6463" indent="-220663" algn="l" defTabSz="90646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68425" indent="-222250" algn="l" defTabSz="90646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19275" indent="-222250" algn="l" defTabSz="90646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09887" indent="-228171" algn="l" defTabSz="911101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6232" indent="-228171" algn="l" defTabSz="911101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2572" indent="-228171" algn="l" defTabSz="911101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78916" indent="-228171" algn="l" defTabSz="911101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340" algn="l" defTabSz="456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685" algn="l" defTabSz="456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030" algn="l" defTabSz="456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372" algn="l" defTabSz="456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716" algn="l" defTabSz="456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060" algn="l" defTabSz="456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4393" algn="l" defTabSz="456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745" algn="l" defTabSz="45634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>
            <a:extLst>
              <a:ext uri="{FF2B5EF4-FFF2-40B4-BE49-F238E27FC236}">
                <a16:creationId xmlns:a16="http://schemas.microsoft.com/office/drawing/2014/main" id="{AF32D5D5-BDAF-2342-9F38-1B6C0C874388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15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2" rIns="92066" bIns="4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6803" name="Rectangle 3">
            <a:extLst>
              <a:ext uri="{FF2B5EF4-FFF2-40B4-BE49-F238E27FC236}">
                <a16:creationId xmlns:a16="http://schemas.microsoft.com/office/drawing/2014/main" id="{ED90D850-5E92-0742-8835-20DF52234E19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2" rIns="92066" bIns="460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>
            <a:extLst>
              <a:ext uri="{FF2B5EF4-FFF2-40B4-BE49-F238E27FC236}">
                <a16:creationId xmlns:a16="http://schemas.microsoft.com/office/drawing/2014/main" id="{2D09C94F-6C89-0742-8AA0-6EF340150E3C}"/>
              </a:ext>
            </a:extLst>
          </p:cNvPr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6" tIns="46032" rIns="92066" bIns="46032"/>
          <a:lstStyle>
            <a:lvl1pPr defTabSz="9112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112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112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112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11225" eaLnBrk="0" hangingPunct="0"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defRPr/>
            </a:pPr>
            <a:fld id="{9CF087DC-EE3A-FB41-B42D-13B0E8F96D8F}" type="slidenum">
              <a:rPr lang="en-US" altLang="en-US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panose="02070309020205020404" pitchFamily="49" charset="0"/>
              </a:rPr>
              <a:pPr>
                <a:defRPr/>
              </a:pPr>
              <a:t>‹#›</a:t>
            </a:fld>
            <a:r>
              <a:rPr lang="en-US" altLang="en-US" sz="1800">
                <a:solidFill>
                  <a:srgbClr val="808080"/>
                </a:solidFill>
              </a:rPr>
              <a:t> - </a:t>
            </a:r>
            <a:r>
              <a:rPr lang="en-US" altLang="en-US" sz="1000">
                <a:solidFill>
                  <a:srgbClr val="969696"/>
                </a:solidFill>
              </a:rPr>
              <a:t>Lectures.GersteinLab.org</a:t>
            </a:r>
            <a:endParaRPr lang="en-US" altLang="en-US" sz="3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89678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717" r:id="rId1"/>
    <p:sldLayoutId id="2147527718" r:id="rId2"/>
    <p:sldLayoutId id="2147527719" r:id="rId3"/>
    <p:sldLayoutId id="2147527720" r:id="rId4"/>
    <p:sldLayoutId id="2147527721" r:id="rId5"/>
    <p:sldLayoutId id="2147527722" r:id="rId6"/>
    <p:sldLayoutId id="2147527723" r:id="rId7"/>
    <p:sldLayoutId id="2147527724" r:id="rId8"/>
    <p:sldLayoutId id="2147527725" r:id="rId9"/>
    <p:sldLayoutId id="2147527726" r:id="rId10"/>
    <p:sldLayoutId id="2147527727" r:id="rId11"/>
    <p:sldLayoutId id="2147527728" r:id="rId12"/>
    <p:sldLayoutId id="2147527729" r:id="rId13"/>
  </p:sldLayoutIdLst>
  <p:transition/>
  <p:hf hdr="0" ftr="0" dt="0"/>
  <p:txStyles>
    <p:titleStyle>
      <a:lvl1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196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391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587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782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7013" indent="-227013" algn="l" defTabSz="911225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9913" indent="-227013" algn="l" defTabSz="911225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11225" indent="-225425" algn="l" defTabSz="911225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4775" indent="-227013" algn="l" defTabSz="911225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5625" indent="-227013" algn="l" defTabSz="911225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575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770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8966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161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7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  <p:custDataLst>
              <p:tags r:id="rId8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/>
          <a:p>
            <a:pPr defTabSz="910659" eaLnBrk="0" hangingPunct="0">
              <a:defRPr/>
            </a:pPr>
            <a:fld id="{67CEDC52-66C0-EB48-A105-58148C04DC87}" type="slidenum">
              <a:rPr lang="en-US" sz="1600" b="1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urier New" charset="0"/>
              </a:rPr>
              <a:pPr defTabSz="910659" eaLnBrk="0" hangingPunct="0">
                <a:defRPr/>
              </a:pPr>
              <a:t>‹#›</a:t>
            </a:fld>
            <a:r>
              <a:rPr lang="en-US" b="1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sz="1000" b="1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sz="3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139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758" r:id="rId1"/>
    <p:sldLayoutId id="2147527759" r:id="rId2"/>
    <p:sldLayoutId id="2147527760" r:id="rId3"/>
    <p:sldLayoutId id="2147527761" r:id="rId4"/>
    <p:sldLayoutId id="2147527762" r:id="rId5"/>
  </p:sldLayoutIdLst>
  <p:transition/>
  <p:hf hdr="0" ftr="0" dt="0"/>
  <p:txStyles>
    <p:titleStyle>
      <a:lvl1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1" fontAlgn="base" hangingPunct="1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1" fontAlgn="base" hangingPunct="1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8A5C87A-4CC3-9809-ADC5-26FB121EC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898331-FF28-0981-B7C5-9637D9E86D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DD8D0-DA75-AA80-1383-5BBCB8F89D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F179C6-1830-7C41-9F64-AE5D1554B834}" type="datetimeFigureOut">
              <a:rPr lang="en-US" smtClean="0"/>
              <a:t>2/6/26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14B4F-EF37-E23A-ACE0-FE6957734A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670DD-D6F7-68D5-3436-9970428F41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E5BF14-E8EC-F04A-8F23-3E70CCB1A9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6243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775" r:id="rId1"/>
    <p:sldLayoutId id="2147527776" r:id="rId2"/>
    <p:sldLayoutId id="2147527777" r:id="rId3"/>
    <p:sldLayoutId id="2147527778" r:id="rId4"/>
    <p:sldLayoutId id="2147527779" r:id="rId5"/>
    <p:sldLayoutId id="2147527780" r:id="rId6"/>
    <p:sldLayoutId id="2147527781" r:id="rId7"/>
    <p:sldLayoutId id="2147527782" r:id="rId8"/>
    <p:sldLayoutId id="2147527783" r:id="rId9"/>
    <p:sldLayoutId id="2147527784" r:id="rId10"/>
    <p:sldLayoutId id="214752778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AEA4BE-A572-F244-B7EF-C2BA2B3AB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BF490D-95A1-E84C-A040-10792AA3E0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A729B4-7D17-884E-B185-98AC62608E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CA61C3-487E-1148-8418-EFA07F166C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5C4A57-F2DB-C649-A3C1-141C7AA7E7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DAE5CF-A818-FD41-B468-E84CA59AB9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778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787" r:id="rId1"/>
    <p:sldLayoutId id="2147527788" r:id="rId2"/>
    <p:sldLayoutId id="2147527789" r:id="rId3"/>
    <p:sldLayoutId id="2147527790" r:id="rId4"/>
    <p:sldLayoutId id="2147527791" r:id="rId5"/>
    <p:sldLayoutId id="2147527792" r:id="rId6"/>
    <p:sldLayoutId id="2147527793" r:id="rId7"/>
    <p:sldLayoutId id="2147527794" r:id="rId8"/>
    <p:sldLayoutId id="2147527795" r:id="rId9"/>
    <p:sldLayoutId id="2147527796" r:id="rId10"/>
    <p:sldLayoutId id="2147527797" r:id="rId11"/>
    <p:sldLayoutId id="2147527837" r:id="rId12"/>
    <p:sldLayoutId id="2147527836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54E15E-34FA-2341-9CD4-26ED9875A8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s-E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913431-9E17-6042-8097-E4158BCD7E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s-E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5C22A-136D-BA4F-AEB5-ECD662F1174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9DD6C2-097F-D94D-BB64-4CD7620F6141}" type="datetime1">
              <a:rPr lang="es-ES_tradnl" smtClean="0"/>
              <a:t>6/2/26</a:t>
            </a:fld>
            <a:endParaRPr lang="es-E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4D5CED-958A-3745-B37D-FA1B49E0F1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B17BD-0FA7-BE47-8406-2CDC1D7AB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066340-CA1B-CC40-9104-FA63E600B4C1}" type="slidenum">
              <a:rPr lang="es-ES" smtClean="0"/>
              <a:t>‹#›</a:t>
            </a:fld>
            <a:endParaRPr lang="es-E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92266-EB95-D541-9ED8-BC46A9035085}"/>
              </a:ext>
            </a:extLst>
          </p:cNvPr>
          <p:cNvSpPr txBox="1"/>
          <p:nvPr userDrawn="1"/>
        </p:nvSpPr>
        <p:spPr>
          <a:xfrm rot="16200000">
            <a:off x="7752112" y="5108687"/>
            <a:ext cx="25683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Lectures.gersteinlab.org</a:t>
            </a:r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– </a:t>
            </a:r>
            <a:r>
              <a:rPr lang="en-US" sz="8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Rozowsky</a:t>
            </a:r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et al. </a:t>
            </a:r>
            <a:r>
              <a:rPr lang="en-US" sz="800" b="0" i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Cell</a:t>
            </a:r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(‘23)</a:t>
            </a:r>
          </a:p>
        </p:txBody>
      </p:sp>
    </p:spTree>
    <p:extLst>
      <p:ext uri="{BB962C8B-B14F-4D97-AF65-F5344CB8AC3E}">
        <p14:creationId xmlns:p14="http://schemas.microsoft.com/office/powerpoint/2010/main" val="1118863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811" r:id="rId1"/>
    <p:sldLayoutId id="2147527812" r:id="rId2"/>
    <p:sldLayoutId id="2147527813" r:id="rId3"/>
    <p:sldLayoutId id="2147527814" r:id="rId4"/>
    <p:sldLayoutId id="2147527815" r:id="rId5"/>
    <p:sldLayoutId id="2147527816" r:id="rId6"/>
    <p:sldLayoutId id="2147527817" r:id="rId7"/>
    <p:sldLayoutId id="2147527818" r:id="rId8"/>
    <p:sldLayoutId id="2147527819" r:id="rId9"/>
    <p:sldLayoutId id="2147527820" r:id="rId10"/>
    <p:sldLayoutId id="2147527821" r:id="rId11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325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2715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66" tIns="46033" rIns="92066" bIns="460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Se2_default_3_cbb752_11apr10con2_default_3_cbb752_11apr10d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20229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567" r:id="rId1"/>
  </p:sldLayoutIdLst>
  <p:transition/>
  <p:hf hdr="0" ftr="0" dt="0"/>
  <p:txStyles>
    <p:titleStyle>
      <a:lvl1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2813" rtl="0" eaLnBrk="0" fontAlgn="base" hangingPunct="0">
        <a:spcBef>
          <a:spcPct val="0"/>
        </a:spcBef>
        <a:spcAft>
          <a:spcPct val="0"/>
        </a:spcAft>
        <a:defRPr sz="3200" b="1">
          <a:solidFill>
            <a:schemeClr val="bg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4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6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800" algn="ctr" defTabSz="912813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8600" indent="-228600" algn="l" defTabSz="91281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71500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bg1"/>
          </a:solidFill>
          <a:latin typeface="+mn-lt"/>
          <a:ea typeface="ＭＳ Ｐゴシック" pitchFamily="-65" charset="-128"/>
        </a:defRPr>
      </a:lvl2pPr>
      <a:lvl3pPr marL="912813" indent="-227013" algn="l" defTabSz="91281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  <a:ea typeface="ＭＳ Ｐゴシック" pitchFamily="-65" charset="-128"/>
        </a:defRPr>
      </a:lvl3pPr>
      <a:lvl4pPr marL="1376363" indent="-228600" algn="l" defTabSz="91281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bg1"/>
          </a:solidFill>
          <a:latin typeface="+mn-lt"/>
          <a:ea typeface="ＭＳ Ｐゴシック" pitchFamily="-65" charset="-128"/>
        </a:defRPr>
      </a:lvl4pPr>
      <a:lvl5pPr marL="1827213" indent="-228600" algn="l" defTabSz="912813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bg1"/>
          </a:solidFill>
          <a:latin typeface="+mn-lt"/>
          <a:ea typeface="ＭＳ Ｐゴシック" pitchFamily="-65" charset="-128"/>
        </a:defRPr>
      </a:lvl5pPr>
      <a:lvl6pPr marL="25146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8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90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200" indent="-228600" algn="l" defTabSz="912813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C5A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050" name="Rectangle 2"/>
          <p:cNvSpPr>
            <a:spLocks noGrp="1" noChangeArrowheads="1"/>
          </p:cNvSpPr>
          <p:nvPr>
            <p:ph type="title"/>
            <p:custDataLst>
              <p:tags r:id="rId15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1" tIns="46002" rIns="92001" bIns="4600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58051" name="Rectangle 3"/>
          <p:cNvSpPr>
            <a:spLocks noGrp="1" noChangeArrowheads="1"/>
          </p:cNvSpPr>
          <p:nvPr>
            <p:ph type="body" idx="1"/>
            <p:custDataLst>
              <p:tags r:id="rId16"/>
            </p:custDataLst>
          </p:nvPr>
        </p:nvSpPr>
        <p:spPr bwMode="auto">
          <a:xfrm>
            <a:off x="685800" y="1981244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1" tIns="46002" rIns="92001" bIns="4600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 rot="16200000">
            <a:off x="7411245" y="5253874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1" tIns="46002" rIns="92001" bIns="46002"/>
          <a:lstStyle/>
          <a:p>
            <a:pPr defTabSz="910608" eaLnBrk="0" hangingPunct="0">
              <a:defRPr/>
            </a:pPr>
            <a:fld id="{BEA16ABE-66C5-9D4F-B7FD-AEDB9C0B4816}" type="slidenum">
              <a:rPr lang="en-US" sz="1600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urier New" charset="0"/>
              </a:rPr>
              <a:pPr defTabSz="910608" eaLnBrk="0" hangingPunct="0">
                <a:defRPr/>
              </a:pPr>
              <a:t>‹#›</a:t>
            </a:fld>
            <a:r>
              <a:rPr lang="en-US" sz="1800">
                <a:solidFill>
                  <a:srgbClr val="808080"/>
                </a:solidFill>
              </a:rPr>
              <a:t> - </a:t>
            </a:r>
            <a:r>
              <a:rPr lang="en-US" sz="1000">
                <a:solidFill>
                  <a:srgbClr val="969696"/>
                </a:solidFill>
              </a:rPr>
              <a:t>Lectures.GersteinLab.org</a:t>
            </a:r>
            <a:endParaRPr lang="en-US" sz="3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2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587" r:id="rId1"/>
    <p:sldLayoutId id="2147527588" r:id="rId2"/>
    <p:sldLayoutId id="2147527589" r:id="rId3"/>
    <p:sldLayoutId id="2147527590" r:id="rId4"/>
    <p:sldLayoutId id="2147527591" r:id="rId5"/>
    <p:sldLayoutId id="2147527592" r:id="rId6"/>
    <p:sldLayoutId id="2147527593" r:id="rId7"/>
    <p:sldLayoutId id="2147527594" r:id="rId8"/>
    <p:sldLayoutId id="2147527595" r:id="rId9"/>
    <p:sldLayoutId id="2147527596" r:id="rId10"/>
    <p:sldLayoutId id="2147527597" r:id="rId11"/>
    <p:sldLayoutId id="2147527598" r:id="rId12"/>
    <p:sldLayoutId id="2147527599" r:id="rId13"/>
  </p:sldLayoutIdLst>
  <p:transition/>
  <p:hf hdr="0" ftr="0" dt="0"/>
  <p:txStyles>
    <p:titleStyle>
      <a:lvl1pPr algn="ctr" defTabSz="90799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799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799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799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7998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884" algn="ctr" defTabSz="912185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770" algn="ctr" defTabSz="912185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658" algn="ctr" defTabSz="912185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542" algn="ctr" defTabSz="912185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26" indent="-223826" algn="l" defTabSz="907998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06" indent="-223826" algn="l" defTabSz="907998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7998" indent="-222238" algn="l" defTabSz="907998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523" indent="-223826" algn="l" defTabSz="907998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348" indent="-223826" algn="l" defTabSz="907998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2871" indent="-228442" algn="l" defTabSz="91218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757" indent="-228442" algn="l" defTabSz="91218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641" indent="-228442" algn="l" defTabSz="91218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526" indent="-228442" algn="l" defTabSz="912185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84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770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658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542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429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313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199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085" algn="l" defTabSz="45688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6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66" tIns="46032" rIns="92066" bIns="4603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  <p:custDataLst>
              <p:tags r:id="rId7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66" tIns="46032" rIns="92066" bIns="4603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66" tIns="46032" rIns="92066" bIns="46032"/>
          <a:lstStyle>
            <a:lvl1pPr defTabSz="911225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0" hangingPunct="0">
              <a:defRPr/>
            </a:pPr>
            <a:fld id="{D4E243F5-B56F-A846-965C-42C3977B3BEF}" type="slidenum">
              <a:rPr lang="en-US" altLang="x-none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  <a:cs typeface=""/>
              </a:rPr>
              <a:pPr eaLnBrk="0" hangingPunct="0">
                <a:defRPr/>
              </a:pPr>
              <a:t>‹#›</a:t>
            </a:fld>
            <a:r>
              <a:rPr lang="en-US" altLang="x-none" sz="1800">
                <a:solidFill>
                  <a:srgbClr val="808080"/>
                </a:solidFill>
                <a:latin typeface="Arial" charset="0"/>
                <a:cs typeface=""/>
              </a:rPr>
              <a:t> - </a:t>
            </a:r>
            <a:r>
              <a:rPr lang="en-US" altLang="x-none" sz="1000">
                <a:solidFill>
                  <a:srgbClr val="969696"/>
                </a:solidFill>
                <a:latin typeface="Arial" charset="0"/>
                <a:cs typeface=""/>
              </a:rPr>
              <a:t>Lectures.GersteinLab.org</a:t>
            </a:r>
            <a:endParaRPr lang="en-US" altLang="x-none" sz="300" b="0">
              <a:solidFill>
                <a:srgbClr val="000000"/>
              </a:solidFill>
              <a:latin typeface="Arial" charset="0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12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627" r:id="rId1"/>
    <p:sldLayoutId id="2147527628" r:id="rId2"/>
    <p:sldLayoutId id="2147527629" r:id="rId3"/>
    <p:sldLayoutId id="2147527682" r:id="rId4"/>
  </p:sldLayoutIdLst>
  <p:transition/>
  <p:hf hdr="0" ftr="0" dt="0"/>
  <p:txStyles>
    <p:titleStyle>
      <a:lvl1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11225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7196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4391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1587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8782" algn="ctr" defTabSz="91280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7013" indent="-227013" algn="l" defTabSz="911225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9913" indent="-227013" algn="l" defTabSz="911225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11225" indent="-225425" algn="l" defTabSz="911225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4775" indent="-227013" algn="l" defTabSz="911225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5625" indent="-227013" algn="l" defTabSz="911225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4575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71770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8966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6161" indent="-228597" algn="l" defTabSz="91280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6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91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87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82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7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7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68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63" algn="l" defTabSz="45719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7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3177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/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>
            <a:lvl1pPr defTabSz="909638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defTabSz="909638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defTabSz="909638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defTabSz="909638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defTabSz="909638" eaLnBrk="0" hangingPunct="0"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1200" b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403D730C-D905-B344-ABFC-A09CCF3A8EE6}" type="slidenum">
              <a:rPr lang="en-US" altLang="en-US" sz="1600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  <a:cs typeface=""/>
              </a:rPr>
              <a:pPr/>
              <a:t>‹#›</a:t>
            </a:fld>
            <a:r>
              <a:rPr lang="en-US" altLang="en-US" sz="1800">
                <a:solidFill>
                  <a:srgbClr val="808080"/>
                </a:solidFill>
                <a:cs typeface=""/>
              </a:rPr>
              <a:t> - </a:t>
            </a:r>
            <a:r>
              <a:rPr lang="en-US" altLang="en-US" sz="1000">
                <a:solidFill>
                  <a:srgbClr val="969696"/>
                </a:solidFill>
                <a:cs typeface=""/>
              </a:rPr>
              <a:t>Lectures.GersteinLab.org</a:t>
            </a:r>
            <a:endParaRPr lang="en-US" altLang="en-US" sz="300" b="0">
              <a:solidFill>
                <a:srgbClr val="000000"/>
              </a:solidFill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43288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631" r:id="rId1"/>
    <p:sldLayoutId id="2147527632" r:id="rId2"/>
    <p:sldLayoutId id="2147527633" r:id="rId3"/>
    <p:sldLayoutId id="2147527634" r:id="rId4"/>
    <p:sldLayoutId id="2147527635" r:id="rId5"/>
    <p:sldLayoutId id="2147527636" r:id="rId6"/>
    <p:sldLayoutId id="2147527637" r:id="rId7"/>
    <p:sldLayoutId id="2147527638" r:id="rId8"/>
    <p:sldLayoutId id="2147527639" r:id="rId9"/>
    <p:sldLayoutId id="2147527640" r:id="rId10"/>
    <p:sldLayoutId id="2147527641" r:id="rId11"/>
    <p:sldLayoutId id="2147527642" r:id="rId12"/>
    <p:sldLayoutId id="2147527643" r:id="rId13"/>
  </p:sldLayoutIdLst>
  <p:transition/>
  <p:hf hdr="0" ftr="0" dt="0"/>
  <p:txStyles>
    <p:titleStyle>
      <a:lvl1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0" fontAlgn="base" hangingPunct="0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 defTabSz="457200"/>
            <a:fld id="{8B629161-E4ED-DD4D-A7C7-7EA864E5BFD3}" type="datetimeFigureOut">
              <a:rPr lang="en-US" altLang="en-US" b="0" smtClean="0">
                <a:latin typeface="Calibri" charset="0"/>
                <a:ea typeface="ＭＳ Ｐゴシック" charset="-128"/>
                <a:cs typeface=""/>
              </a:rPr>
              <a:pPr defTabSz="457200"/>
              <a:t>2/6/26</a:t>
            </a:fld>
            <a:endParaRPr lang="en-US" altLang="en-US" b="0">
              <a:latin typeface="Calibri" charset="0"/>
              <a:ea typeface="ＭＳ Ｐゴシック" charset="-128"/>
              <a:cs typeface="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>
              <a:defRPr/>
            </a:pPr>
            <a:endParaRPr lang="en-US" b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 defTabSz="457200"/>
            <a:fld id="{BADCC06F-C1EB-A44D-81A8-B30CF56F7930}" type="slidenum">
              <a:rPr lang="en-US" altLang="en-US" b="0" smtClean="0">
                <a:latin typeface="Calibri" charset="0"/>
                <a:ea typeface="ＭＳ Ｐゴシック" charset="-128"/>
                <a:cs typeface=""/>
              </a:rPr>
              <a:pPr defTabSz="457200"/>
              <a:t>‹#›</a:t>
            </a:fld>
            <a:endParaRPr lang="en-US" altLang="en-US" b="0">
              <a:latin typeface="Calibri" charset="0"/>
              <a:ea typeface="ＭＳ Ｐゴシック" charset="-128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3043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660" r:id="rId1"/>
    <p:sldLayoutId id="2147527661" r:id="rId2"/>
    <p:sldLayoutId id="2147527662" r:id="rId3"/>
    <p:sldLayoutId id="2147527663" r:id="rId4"/>
    <p:sldLayoutId id="2147527664" r:id="rId5"/>
    <p:sldLayoutId id="2147527665" r:id="rId6"/>
    <p:sldLayoutId id="2147527666" r:id="rId7"/>
    <p:sldLayoutId id="2147527667" r:id="rId8"/>
    <p:sldLayoutId id="2147527668" r:id="rId9"/>
    <p:sldLayoutId id="2147527669" r:id="rId10"/>
    <p:sldLayoutId id="2147527670" r:id="rId11"/>
    <p:sldLayoutId id="2147527671" r:id="rId12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  <p:custDataLst>
              <p:tags r:id="rId7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  <p:custDataLst>
              <p:tags r:id="rId8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06" tIns="46004" rIns="92006" bIns="4600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802566" name="Rectangle 6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06" tIns="46004" rIns="92006" bIns="46004"/>
          <a:lstStyle/>
          <a:p>
            <a:pPr defTabSz="910659" eaLnBrk="0" hangingPunct="0">
              <a:defRPr/>
            </a:pPr>
            <a:fld id="{67CEDC52-66C0-EB48-A105-58148C04DC87}" type="slidenum">
              <a:rPr lang="en-US" sz="1600" i="1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Courier New" charset="0"/>
              </a:rPr>
              <a:pPr defTabSz="910659" eaLnBrk="0" hangingPunct="0">
                <a:defRPr/>
              </a:pPr>
              <a:t>‹#›</a:t>
            </a:fld>
            <a:r>
              <a:rPr lang="en-US" sz="1800">
                <a:solidFill>
                  <a:srgbClr val="808080"/>
                </a:solidFill>
              </a:rPr>
              <a:t> - </a:t>
            </a:r>
            <a:r>
              <a:rPr lang="en-US" sz="1000">
                <a:solidFill>
                  <a:srgbClr val="969696"/>
                </a:solidFill>
              </a:rPr>
              <a:t>Lectures.GersteinLab.org</a:t>
            </a:r>
            <a:endParaRPr lang="en-US" sz="300" b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12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673" r:id="rId1"/>
    <p:sldLayoutId id="2147527674" r:id="rId2"/>
    <p:sldLayoutId id="2147527675" r:id="rId3"/>
    <p:sldLayoutId id="2147527676" r:id="rId4"/>
    <p:sldLayoutId id="2147527677" r:id="rId5"/>
  </p:sldLayoutIdLst>
  <p:transition/>
  <p:hf hdr="0" ftr="0" dt="0"/>
  <p:txStyles>
    <p:titleStyle>
      <a:lvl1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8050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910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822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7073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7644" algn="ctr" defTabSz="912236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3838" indent="-223838" algn="l" defTabSz="908050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6738" indent="-223838" algn="l" defTabSz="908050" rtl="0" eaLnBrk="1" fontAlgn="base" hangingPunct="1">
        <a:spcBef>
          <a:spcPct val="20000"/>
        </a:spcBef>
        <a:spcAft>
          <a:spcPct val="0"/>
        </a:spcAft>
        <a:buFont typeface="Lucida Grande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8050" indent="-222250" algn="l" defTabSz="908050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1600" indent="-223838" algn="l" defTabSz="908050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2450" indent="-223838" algn="l" defTabSz="908050" rtl="0" eaLnBrk="1" fontAlgn="base" hangingPunct="1">
        <a:spcBef>
          <a:spcPct val="20000"/>
        </a:spcBef>
        <a:spcAft>
          <a:spcPct val="0"/>
        </a:spcAft>
        <a:buFont typeface="Lucida Grande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3011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992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6833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3744" indent="-228455" algn="l" defTabSz="912236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0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22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3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44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5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6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377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289" algn="l" defTabSz="45691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830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380" tIns="45692" rIns="91380" bIns="4569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>
            <a:lvl1pPr defTabSz="914400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7B3DBAEB-35D0-CE40-9BC8-FD34328FC55D}" type="datetime1">
              <a:rPr lang="en-US"/>
              <a:pPr>
                <a:defRPr/>
              </a:pPr>
              <a:t>2/6/26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>
            <a:lvl1pPr algn="ctr" defTabSz="914400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380" tIns="45692" rIns="91380" bIns="45692" numCol="1" anchor="ctr" anchorCtr="0" compatLnSpc="1">
            <a:prstTxWarp prst="textNoShape">
              <a:avLst/>
            </a:prstTxWarp>
          </a:bodyPr>
          <a:lstStyle>
            <a:lvl1pPr algn="r" defTabSz="914400">
              <a:defRPr sz="1200" b="0">
                <a:solidFill>
                  <a:srgbClr val="898989"/>
                </a:solidFill>
                <a:latin typeface="Calibri" charset="0"/>
              </a:defRPr>
            </a:lvl1pPr>
          </a:lstStyle>
          <a:p>
            <a:pPr>
              <a:defRPr/>
            </a:pPr>
            <a:fld id="{6C1C87C8-7A4F-A546-A3B8-71A57FF805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679" r:id="rId1"/>
  </p:sldLayoutIdLst>
  <p:hf hdr="0" ftr="0" dt="0"/>
  <p:txStyles>
    <p:titleStyle>
      <a:lvl1pPr algn="ctr" defTabSz="454025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defTabSz="454025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6915" algn="ctr" defTabSz="45691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3832" algn="ctr" defTabSz="45691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0748" algn="ctr" defTabSz="45691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7662" algn="ctr" defTabSz="45691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39725" indent="-339725" algn="l" defTabSz="45402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39775" indent="-282575" algn="l" defTabSz="45402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39825" indent="-225425" algn="l" defTabSz="454025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597025" indent="-225425" algn="l" defTabSz="454025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4225" indent="-225425" algn="l" defTabSz="454025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3036" indent="-228459" algn="l" defTabSz="45691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52" indent="-228459" algn="l" defTabSz="45691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68" indent="-228459" algn="l" defTabSz="45691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783" indent="-228459" algn="l" defTabSz="456915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15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32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48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62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579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494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08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25" algn="l" defTabSz="4569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8B56815E-61CA-0241-9B27-76AC39B9EE7B}"/>
              </a:ext>
            </a:extLst>
          </p:cNvPr>
          <p:cNvSpPr>
            <a:spLocks noGrp="1" noChangeArrowheads="1"/>
          </p:cNvSpPr>
          <p:nvPr>
            <p:ph type="title"/>
            <p:custDataLst>
              <p:tags r:id="rId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935" tIns="45969" rIns="91935" bIns="45969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54B0E96E-541F-F049-A283-475BE9F7B13F}"/>
              </a:ext>
            </a:extLst>
          </p:cNvPr>
          <p:cNvSpPr>
            <a:spLocks noGrp="1" noChangeArrowheads="1"/>
          </p:cNvSpPr>
          <p:nvPr>
            <p:ph type="body" idx="1"/>
            <p:custDataLst>
              <p:tags r:id="rId4"/>
            </p:custDataLst>
          </p:nvPr>
        </p:nvSpPr>
        <p:spPr bwMode="auto">
          <a:xfrm>
            <a:off x="685800" y="1981200"/>
            <a:ext cx="7772400" cy="463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935" tIns="45969" rIns="91935" bIns="4596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802566" name="Rectangle 6">
            <a:extLst>
              <a:ext uri="{FF2B5EF4-FFF2-40B4-BE49-F238E27FC236}">
                <a16:creationId xmlns:a16="http://schemas.microsoft.com/office/drawing/2014/main" id="{734B1B15-0575-DF4B-A5B7-4F439F43C1D3}"/>
              </a:ext>
            </a:extLst>
          </p:cNvPr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 rot="16200000">
            <a:off x="7411245" y="5253831"/>
            <a:ext cx="3078162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935" tIns="45969" rIns="91935" bIns="45969"/>
          <a:lstStyle>
            <a:lvl1pPr defTabSz="909638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9638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9638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9638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9638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96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>
              <a:defRPr/>
            </a:pPr>
            <a:fld id="{B29183F3-869A-2C4A-882D-BCF89F3B96B9}" type="slidenum">
              <a:rPr lang="en-US" altLang="x-none" sz="1600" b="1" i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urier New" charset="0"/>
              </a:rPr>
              <a:pPr>
                <a:defRPr/>
              </a:pPr>
              <a:t>‹#›</a:t>
            </a:fld>
            <a:r>
              <a:rPr lang="en-US" altLang="x-none" sz="1800" b="1">
                <a:solidFill>
                  <a:srgbClr val="808080"/>
                </a:solidFill>
                <a:latin typeface="Arial" charset="0"/>
              </a:rPr>
              <a:t> - </a:t>
            </a:r>
            <a:r>
              <a:rPr lang="en-US" altLang="x-none" sz="1000" b="1">
                <a:solidFill>
                  <a:srgbClr val="969696"/>
                </a:solidFill>
                <a:latin typeface="Arial" charset="0"/>
              </a:rPr>
              <a:t>Lectures.GersteinLab.org</a:t>
            </a:r>
            <a:endParaRPr lang="en-US" altLang="x-none" sz="3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8394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527699" r:id="rId1"/>
  </p:sldLayoutIdLst>
  <p:transition/>
  <p:hf hdr="0" ftr="0" dt="0"/>
  <p:txStyles>
    <p:titleStyle>
      <a:lvl1pPr algn="ctr" defTabSz="90646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0646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0646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0646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06463" rtl="0" eaLnBrk="0" fontAlgn="base" hangingPunct="0">
        <a:spcBef>
          <a:spcPct val="0"/>
        </a:spcBef>
        <a:spcAft>
          <a:spcPct val="0"/>
        </a:spcAft>
        <a:defRPr sz="2400" b="1">
          <a:solidFill>
            <a:srgbClr val="22228B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5pPr>
      <a:lvl6pPr marL="456554" algn="ctr" defTabSz="91153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6pPr>
      <a:lvl7pPr marL="913120" algn="ctr" defTabSz="91153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7pPr>
      <a:lvl8pPr marL="1369684" algn="ctr" defTabSz="91153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8pPr>
      <a:lvl9pPr marL="1826242" algn="ctr" defTabSz="911534" rtl="0" eaLnBrk="1" fontAlgn="base" hangingPunct="1">
        <a:spcBef>
          <a:spcPct val="0"/>
        </a:spcBef>
        <a:spcAft>
          <a:spcPct val="0"/>
        </a:spcAft>
        <a:defRPr sz="3600" b="1" u="sng">
          <a:solidFill>
            <a:srgbClr val="000099"/>
          </a:solidFill>
          <a:latin typeface="Arial" pitchFamily="-65" charset="0"/>
        </a:defRPr>
      </a:lvl9pPr>
    </p:titleStyle>
    <p:bodyStyle>
      <a:lvl1pPr marL="222250" indent="-222250" algn="l" defTabSz="906463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565150" indent="-222250" algn="l" defTabSz="90646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-"/>
        <a:defRPr sz="2400">
          <a:solidFill>
            <a:schemeClr val="tx1"/>
          </a:solidFill>
          <a:latin typeface="+mn-lt"/>
          <a:ea typeface="ＭＳ Ｐゴシック" pitchFamily="-65" charset="-128"/>
        </a:defRPr>
      </a:lvl2pPr>
      <a:lvl3pPr marL="906463" indent="-220663" algn="l" defTabSz="906463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pitchFamily="-65" charset="-128"/>
        </a:defRPr>
      </a:lvl3pPr>
      <a:lvl4pPr marL="1370013" indent="-222250" algn="l" defTabSz="906463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pitchFamily="-65" charset="-128"/>
        </a:defRPr>
      </a:lvl4pPr>
      <a:lvl5pPr marL="1820863" indent="-222250" algn="l" defTabSz="906463" rtl="0" eaLnBrk="0" fontAlgn="base" hangingPunct="0">
        <a:spcBef>
          <a:spcPct val="20000"/>
        </a:spcBef>
        <a:spcAft>
          <a:spcPct val="0"/>
        </a:spcAft>
        <a:buFont typeface="Lucida Grande" panose="020B0600040502020204" pitchFamily="34" charset="0"/>
        <a:buChar char="*"/>
        <a:defRPr sz="2000">
          <a:solidFill>
            <a:schemeClr val="tx1"/>
          </a:solidFill>
          <a:latin typeface="+mn-lt"/>
          <a:ea typeface="ＭＳ Ｐゴシック" pitchFamily="-65" charset="-128"/>
        </a:defRPr>
      </a:lvl5pPr>
      <a:lvl6pPr marL="2511086" indent="-228278" algn="l" defTabSz="91153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6pPr>
      <a:lvl7pPr marL="2967643" indent="-228278" algn="l" defTabSz="91153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7pPr>
      <a:lvl8pPr marL="3424205" indent="-228278" algn="l" defTabSz="91153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8pPr>
      <a:lvl9pPr marL="3880760" indent="-228278" algn="l" defTabSz="911534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54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20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84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42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02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64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26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484" algn="l" defTabSz="4565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14.png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6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10" Type="http://schemas.openxmlformats.org/officeDocument/2006/relationships/image" Target="../media/image15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6.xml"/><Relationship Id="rId4" Type="http://schemas.openxmlformats.org/officeDocument/2006/relationships/hyperlink" Target="https://privefl.github.io/bigsnpr/articles/how-to-PCA.html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bi.ac.uk/gwas/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journals.plos.org/ploscompbiol/article?id=10.1371/journal.pcbi.1000770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38/s43586-022-00188-6" TargetMode="External"/><Relationship Id="rId2" Type="http://schemas.openxmlformats.org/officeDocument/2006/relationships/hyperlink" Target="https://doi.org/10.1038/s43586-021-00056-9" TargetMode="External"/><Relationship Id="rId1" Type="http://schemas.openxmlformats.org/officeDocument/2006/relationships/slideLayout" Target="../slideLayouts/slideLayout54.xml"/><Relationship Id="rId6" Type="http://schemas.openxmlformats.org/officeDocument/2006/relationships/hyperlink" Target="https://doi.org/10.1038/ncomms11101" TargetMode="External"/><Relationship Id="rId5" Type="http://schemas.openxmlformats.org/officeDocument/2006/relationships/hyperlink" Target="https://www.statlearning.com/" TargetMode="External"/><Relationship Id="rId4" Type="http://schemas.openxmlformats.org/officeDocument/2006/relationships/hyperlink" Target="https://www.amazon.com/Introduction-Statistical-Learning-Applications-Statistics/dp/1071614177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6.xml"/><Relationship Id="rId1" Type="http://schemas.openxmlformats.org/officeDocument/2006/relationships/themeOverride" Target="../theme/themeOverr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6.xml"/><Relationship Id="rId4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6.xml"/><Relationship Id="rId5" Type="http://schemas.openxmlformats.org/officeDocument/2006/relationships/image" Target="../media/image10.tiff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28600" y="6175046"/>
            <a:ext cx="1464965" cy="606754"/>
          </a:xfrm>
        </p:spPr>
        <p:txBody>
          <a:bodyPr/>
          <a:lstStyle/>
          <a:p>
            <a:pPr algn="l" eaLnBrk="1" hangingPunct="1"/>
            <a:r>
              <a:rPr lang="en-US" altLang="x-none" sz="16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-128"/>
              </a:rPr>
              <a:t>Mark Gerstein</a:t>
            </a:r>
            <a:br>
              <a:rPr lang="en-US" altLang="x-none" sz="16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-128"/>
              </a:rPr>
            </a:br>
            <a:r>
              <a:rPr lang="en-US" altLang="x-none" sz="1600" dirty="0">
                <a:solidFill>
                  <a:schemeClr val="tx1">
                    <a:lumMod val="50000"/>
                    <a:lumOff val="50000"/>
                  </a:schemeClr>
                </a:solidFill>
                <a:ea typeface="ＭＳ Ｐゴシック" charset="-128"/>
              </a:rPr>
              <a:t>Yale U.</a:t>
            </a:r>
          </a:p>
        </p:txBody>
      </p:sp>
      <p:sp>
        <p:nvSpPr>
          <p:cNvPr id="5124" name="Rectangle 5"/>
          <p:cNvSpPr>
            <a:spLocks noChangeArrowheads="1"/>
          </p:cNvSpPr>
          <p:nvPr/>
        </p:nvSpPr>
        <p:spPr bwMode="auto">
          <a:xfrm>
            <a:off x="8556625" y="0"/>
            <a:ext cx="587375" cy="68580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Symbol" charset="2"/>
              <a:buChar char="à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x-none" altLang="x-none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charset="0"/>
              <a:ea typeface="ＭＳ Ｐゴシック" charset="-128"/>
              <a:cs typeface="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BCC422-BA08-6284-A4AE-2840DDD837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2997" y="1476573"/>
            <a:ext cx="5618006" cy="4314627"/>
          </a:xfrm>
          <a:prstGeom prst="rect">
            <a:avLst/>
          </a:prstGeom>
        </p:spPr>
      </p:pic>
      <p:sp>
        <p:nvSpPr>
          <p:cNvPr id="2" name="Rectangle 4">
            <a:extLst>
              <a:ext uri="{FF2B5EF4-FFF2-40B4-BE49-F238E27FC236}">
                <a16:creationId xmlns:a16="http://schemas.microsoft.com/office/drawing/2014/main" id="{E7A36139-0478-44C0-C73E-8E1A0189F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3464" y="259932"/>
            <a:ext cx="8577072" cy="93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Symbol" charset="2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Biomedical Data Science</a:t>
            </a:r>
            <a:r>
              <a:rPr kumimoji="0" lang="en-US" altLang="x-non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 </a:t>
            </a:r>
            <a:r>
              <a:rPr kumimoji="0" lang="en-US" altLang="x-none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(</a:t>
            </a:r>
            <a:r>
              <a:rPr kumimoji="0" lang="en-US" altLang="x-none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GersteinLab.org</a:t>
            </a:r>
            <a:r>
              <a:rPr kumimoji="0" lang="en-US" altLang="x-non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/courses/452)</a:t>
            </a:r>
          </a:p>
          <a:p>
            <a:pPr lvl="0" eaLnBrk="1" hangingPunct="1">
              <a:lnSpc>
                <a:spcPct val="80000"/>
              </a:lnSpc>
              <a:defRPr/>
            </a:pPr>
            <a:r>
              <a:rPr lang="en-US" altLang="en-US" sz="2800" dirty="0">
                <a:ea typeface="ＭＳ Ｐゴシック" panose="020B0600070205080204" pitchFamily="34" charset="-128"/>
              </a:rPr>
              <a:t>Genome Annotation (AS, </a:t>
            </a:r>
            <a:r>
              <a:rPr lang="en-US" altLang="en-US" sz="2800" dirty="0" err="1">
                <a:ea typeface="ＭＳ Ｐゴシック" panose="020B0600070205080204" pitchFamily="34" charset="-128"/>
              </a:rPr>
              <a:t>eQTL</a:t>
            </a:r>
            <a:r>
              <a:rPr lang="en-US" altLang="en-US" sz="2800" dirty="0">
                <a:ea typeface="ＭＳ Ｐゴシック" panose="020B0600070205080204" pitchFamily="34" charset="-128"/>
              </a:rPr>
              <a:t>, GWAS)</a:t>
            </a:r>
            <a:r>
              <a:rPr kumimoji="0" lang="en-US" altLang="x-none" sz="2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 </a:t>
            </a:r>
            <a:r>
              <a:rPr kumimoji="0" lang="en-US" altLang="x-none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(25m7-part2)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-128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x-none" sz="20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FD1F2A44-489F-A451-BEA1-689BEA6115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81299" y="5454948"/>
            <a:ext cx="3162701" cy="1186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Symbol" pitchFamily="2" charset="2"/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lvl="0" algn="r" eaLnBrk="1" hangingPunct="1">
              <a:defRPr/>
            </a:pPr>
            <a:r>
              <a:rPr kumimoji="0" lang="en-US" alt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  <a:t>Last edit in spring ’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  <a:t>25. Just second half related to AS, </a:t>
            </a:r>
            <a:r>
              <a:rPr kumimoji="0" lang="en-US" altLang="ja-JP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  <a:t>eQTL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  <a:t> &amp; GWAS. Added in many GWAS slides relative to 2023. Now loosely related to </a:t>
            </a:r>
            <a:r>
              <a:rPr lang="en-US" altLang="ja-JP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 panose="020B0600070205080204" pitchFamily="34" charset="-128"/>
              </a:rPr>
              <a:t> </a:t>
            </a:r>
            <a:br>
              <a:rPr lang="en-US" altLang="ja-JP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 panose="020B0600070205080204" pitchFamily="34" charset="-128"/>
              </a:rPr>
            </a:br>
            <a:r>
              <a:rPr lang="en-US" altLang="ja-JP" sz="14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rial"/>
                <a:ea typeface="ＭＳ Ｐゴシック" panose="020B0600070205080204" pitchFamily="34" charset="-128"/>
              </a:rPr>
              <a:t>2nd half of </a:t>
            </a: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  <a:t>2021’s M7 </a:t>
            </a:r>
            <a:b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</a:br>
            <a:r>
              <a:rPr kumimoji="0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Arial"/>
                <a:ea typeface="ＭＳ Ｐゴシック" panose="020B0600070205080204" pitchFamily="34" charset="-128"/>
              </a:rPr>
              <a:t>[which has a video]. </a:t>
            </a:r>
            <a:endParaRPr kumimoji="0" lang="en-US" altLang="x-none" sz="1400" b="0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/>
              <a:uLnTx/>
              <a:uFillTx/>
              <a:latin typeface="Arial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44839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48"/>
    </mc:Choice>
    <mc:Fallback xmlns="">
      <p:transition spd="slow" advTm="3204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8204A54-B787-F249-8320-B674C55101D3}"/>
              </a:ext>
            </a:extLst>
          </p:cNvPr>
          <p:cNvSpPr/>
          <p:nvPr/>
        </p:nvSpPr>
        <p:spPr>
          <a:xfrm>
            <a:off x="0" y="857250"/>
            <a:ext cx="9144000" cy="5562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625" b="0" dirty="0">
                <a:solidFill>
                  <a:prstClr val="white"/>
                </a:solidFill>
                <a:latin typeface="Aptos Display" panose="02110004020202020204"/>
              </a:rPr>
              <a:t>Estimation by Least Squares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CFAC14F-B181-244F-91C9-024413C02E05}"/>
                  </a:ext>
                </a:extLst>
              </p:cNvPr>
              <p:cNvSpPr txBox="1"/>
              <p:nvPr/>
            </p:nvSpPr>
            <p:spPr>
              <a:xfrm>
                <a:off x="-801735" y="1553241"/>
                <a:ext cx="506111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1500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y</m:t>
                    </m:r>
                    <m:r>
                      <a:rPr lang="es-ES" sz="1500" b="0" i="1" baseline="-25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lang="es-ES" sz="15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</m:t>
                    </m:r>
                    <m:r>
                      <m:rPr>
                        <m:sty m:val="p"/>
                      </m:rPr>
                      <a:rPr lang="es-ES" sz="1500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β</m:t>
                    </m:r>
                  </m:oMath>
                </a14:m>
                <a:r>
                  <a:rPr lang="en-US" sz="1500" b="0" baseline="-250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0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1500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β</m:t>
                    </m:r>
                  </m:oMath>
                </a14:m>
                <a:r>
                  <a:rPr lang="en-US" sz="1500" b="0" baseline="-250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1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·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500" b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x</m:t>
                    </m:r>
                    <m:r>
                      <a:rPr lang="es-ES" sz="1500" b="0" baseline="-25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1</m:t>
                    </m:r>
                    <m:r>
                      <a:rPr lang="es-ES" sz="1500" b="0" i="1" baseline="-25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</m:oMath>
                </a14:m>
                <a:r>
                  <a:rPr lang="en-US" sz="1500" b="0" baseline="-250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+ </a:t>
                </a:r>
                <a14:m>
                  <m:oMath xmlns:m="http://schemas.openxmlformats.org/officeDocument/2006/math">
                    <m:r>
                      <a:rPr lang="en-US" sz="15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𝜀</m:t>
                    </m:r>
                  </m:oMath>
                </a14:m>
                <a:r>
                  <a:rPr lang="en-US" sz="1500" b="0" i="1" baseline="-250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i</a:t>
                </a:r>
              </a:p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500" b="0" dirty="0">
                  <a:solidFill>
                    <a:prstClr val="black"/>
                  </a:solidFill>
                  <a:latin typeface="Aptos Display" panose="02110004020202020204"/>
                  <a:ea typeface="+mn-ea"/>
                  <a:cs typeface="+mn-cs"/>
                </a:endParaRP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                            </a:t>
                </a:r>
                <a:r>
                  <a:rPr lang="en-US" sz="1500" b="0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weight</a:t>
                </a:r>
                <a:r>
                  <a:rPr lang="en-US" sz="1500" b="0" i="1" baseline="-25000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i</a:t>
                </a:r>
                <a:r>
                  <a:rPr lang="en-US" sz="1500" b="0" i="1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= 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b</a:t>
                </a:r>
                <a:r>
                  <a:rPr lang="en-US" sz="1500" b="0" baseline="-250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0  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+ b</a:t>
                </a:r>
                <a:r>
                  <a:rPr lang="en-US" sz="1500" b="0" baseline="-250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1 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· (</a:t>
                </a:r>
                <a:r>
                  <a:rPr lang="en-US" sz="1500" b="0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dosage</a:t>
                </a:r>
                <a:r>
                  <a:rPr lang="en-US" sz="1500" b="0" i="1" baseline="-25000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i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of allele</a:t>
                </a:r>
                <a:r>
                  <a:rPr lang="en-US" sz="1500" b="0" baseline="-250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2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) + </a:t>
                </a:r>
                <a:r>
                  <a:rPr lang="en-US" sz="1500" b="0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error</a:t>
                </a:r>
                <a:r>
                  <a:rPr lang="en-US" sz="1500" b="0" i="1" baseline="-25000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i</a:t>
                </a:r>
                <a:endParaRPr lang="en-US" sz="1500" b="0" i="1" baseline="-25000" dirty="0">
                  <a:solidFill>
                    <a:prstClr val="black"/>
                  </a:solidFill>
                  <a:latin typeface="Aptos Display" panose="02110004020202020204"/>
                  <a:ea typeface="+mn-ea"/>
                  <a:cs typeface="+mn-cs"/>
                </a:endParaRP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500" b="0" dirty="0">
                  <a:solidFill>
                    <a:prstClr val="black"/>
                  </a:solidFill>
                  <a:latin typeface="Aptos Display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CFAC14F-B181-244F-91C9-024413C02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01735" y="1553241"/>
                <a:ext cx="5061116" cy="1015663"/>
              </a:xfrm>
              <a:prstGeom prst="rect">
                <a:avLst/>
              </a:prstGeom>
              <a:blipFill>
                <a:blip r:embed="rId2"/>
                <a:stretch>
                  <a:fillRect t="-24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E41AD37-8B07-C549-82B5-111716F49991}"/>
              </a:ext>
            </a:extLst>
          </p:cNvPr>
          <p:cNvSpPr txBox="1"/>
          <p:nvPr/>
        </p:nvSpPr>
        <p:spPr>
          <a:xfrm>
            <a:off x="171449" y="2521287"/>
            <a:ext cx="8582297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To solve this equation, we apply the </a:t>
            </a:r>
            <a:r>
              <a:rPr lang="en-US" sz="150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Ordinary Least Squares </a:t>
            </a: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criterion: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8D692C3-0C65-504A-9000-48E82373B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59" y="3301501"/>
            <a:ext cx="2057400" cy="23907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CC2586-B9D8-0C4B-BBB3-D409478B3C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6827" y="3261769"/>
            <a:ext cx="2000250" cy="23526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16D6B9-ABA1-5A46-A575-83E3D35C6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68735" y="3233194"/>
            <a:ext cx="2019300" cy="238125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7B3C42-97CA-144A-8D48-FCD0974021E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480" t="51759" r="41464" b="26045"/>
          <a:stretch/>
        </p:blipFill>
        <p:spPr>
          <a:xfrm>
            <a:off x="5681977" y="2353836"/>
            <a:ext cx="3173552" cy="69395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A36318F-BCA1-844C-AD1D-F1741137105F}"/>
              </a:ext>
            </a:extLst>
          </p:cNvPr>
          <p:cNvSpPr/>
          <p:nvPr/>
        </p:nvSpPr>
        <p:spPr>
          <a:xfrm>
            <a:off x="6890657" y="3435756"/>
            <a:ext cx="20541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In other words, we need to find the combination of b</a:t>
            </a:r>
            <a:r>
              <a:rPr lang="en-US" sz="1500" b="0" baseline="-2500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0</a:t>
            </a: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 and b</a:t>
            </a:r>
            <a:r>
              <a:rPr lang="en-US" sz="1500" b="0" baseline="-2500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1</a:t>
            </a: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 that minimizes the sum of squared residuals across all individuals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1CCDEC-7958-7E45-BC8E-E281661F9459}"/>
              </a:ext>
            </a:extLst>
          </p:cNvPr>
          <p:cNvSpPr txBox="1"/>
          <p:nvPr/>
        </p:nvSpPr>
        <p:spPr>
          <a:xfrm>
            <a:off x="927736" y="3091629"/>
            <a:ext cx="11838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b</a:t>
            </a:r>
            <a:r>
              <a:rPr lang="en-US" sz="1350" b="0" baseline="-2500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0</a:t>
            </a:r>
            <a:r>
              <a:rPr lang="en-US" sz="135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 = z; b</a:t>
            </a:r>
            <a:r>
              <a:rPr lang="en-US" sz="1350" b="0" baseline="-2500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1</a:t>
            </a:r>
            <a:r>
              <a:rPr lang="en-US" sz="135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 = 0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4CB7582-4E2C-AD41-B683-5C44247FD0F8}"/>
              </a:ext>
            </a:extLst>
          </p:cNvPr>
          <p:cNvSpPr txBox="1"/>
          <p:nvPr/>
        </p:nvSpPr>
        <p:spPr>
          <a:xfrm>
            <a:off x="499655" y="3933553"/>
            <a:ext cx="12736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z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0268370-532D-C44D-80A9-BD80FAC933B6}"/>
              </a:ext>
            </a:extLst>
          </p:cNvPr>
          <p:cNvSpPr txBox="1"/>
          <p:nvPr/>
        </p:nvSpPr>
        <p:spPr>
          <a:xfrm>
            <a:off x="3082289" y="3076345"/>
            <a:ext cx="11838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b</a:t>
            </a:r>
            <a:r>
              <a:rPr lang="en-US" sz="1350" b="0" baseline="-2500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0</a:t>
            </a:r>
            <a:r>
              <a:rPr lang="en-US" sz="135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 &lt; z; b</a:t>
            </a:r>
            <a:r>
              <a:rPr lang="en-US" sz="1350" b="0" baseline="-2500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1</a:t>
            </a:r>
            <a:r>
              <a:rPr lang="en-US" sz="135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 &gt; 0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7181305-1927-2F48-9428-C816290D0BC9}"/>
              </a:ext>
            </a:extLst>
          </p:cNvPr>
          <p:cNvSpPr txBox="1"/>
          <p:nvPr/>
        </p:nvSpPr>
        <p:spPr>
          <a:xfrm>
            <a:off x="5236843" y="3076345"/>
            <a:ext cx="11838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b</a:t>
            </a:r>
            <a:r>
              <a:rPr lang="en-US" b="0" baseline="-2500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0</a:t>
            </a:r>
            <a:r>
              <a:rPr lang="en-US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 &lt;&lt; z; b</a:t>
            </a:r>
            <a:r>
              <a:rPr lang="en-US" b="0" baseline="-2500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1</a:t>
            </a:r>
            <a:r>
              <a:rPr lang="en-US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 &gt;&gt; 0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3CECF5-1944-51BF-751A-D3AA05DFD8D9}"/>
              </a:ext>
            </a:extLst>
          </p:cNvPr>
          <p:cNvSpPr txBox="1"/>
          <p:nvPr/>
        </p:nvSpPr>
        <p:spPr>
          <a:xfrm rot="16200000">
            <a:off x="7975786" y="5696876"/>
            <a:ext cx="20760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B066CE80-811F-DD44-8FA4-F2145BB3394B}" type="slidenum"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pPr/>
              <a:t>10</a:t>
            </a:fld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-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Lectures.gersteinlab.org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92A309A-9E08-78FC-A02E-BF2AEDB0AAC8}"/>
              </a:ext>
            </a:extLst>
          </p:cNvPr>
          <p:cNvSpPr txBox="1"/>
          <p:nvPr/>
        </p:nvSpPr>
        <p:spPr>
          <a:xfrm>
            <a:off x="7635215" y="6673334"/>
            <a:ext cx="125547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Slides from B Borsari &amp; S Liu</a:t>
            </a:r>
          </a:p>
        </p:txBody>
      </p:sp>
    </p:spTree>
    <p:extLst>
      <p:ext uri="{BB962C8B-B14F-4D97-AF65-F5344CB8AC3E}">
        <p14:creationId xmlns:p14="http://schemas.microsoft.com/office/powerpoint/2010/main" val="20979660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CD6F785-C6AB-A94D-9795-D7548A2A12A2}"/>
              </a:ext>
            </a:extLst>
          </p:cNvPr>
          <p:cNvSpPr/>
          <p:nvPr/>
        </p:nvSpPr>
        <p:spPr>
          <a:xfrm>
            <a:off x="0" y="857250"/>
            <a:ext cx="9144000" cy="5562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625" b="0" dirty="0">
                <a:solidFill>
                  <a:prstClr val="white"/>
                </a:solidFill>
                <a:latin typeface="Aptos Display" panose="02110004020202020204"/>
              </a:rPr>
              <a:t>GWAS: a (multiple) linear regression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89BEEBC-DB0A-6841-BD9A-5409EC01DE09}"/>
                  </a:ext>
                </a:extLst>
              </p:cNvPr>
              <p:cNvSpPr/>
              <p:nvPr/>
            </p:nvSpPr>
            <p:spPr>
              <a:xfrm>
                <a:off x="404402" y="1956653"/>
                <a:ext cx="457254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1800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y</m:t>
                    </m:r>
                    <m:r>
                      <a:rPr lang="es-ES" sz="1800" b="0" i="1" baseline="-25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lang="es-ES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</m:t>
                    </m:r>
                    <m:r>
                      <m:rPr>
                        <m:sty m:val="p"/>
                      </m:rPr>
                      <a:rPr lang="es-ES" sz="1800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β</m:t>
                    </m:r>
                  </m:oMath>
                </a14:m>
                <a:r>
                  <a:rPr lang="en-US" sz="1800" b="0" baseline="-2500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0</a:t>
                </a:r>
                <a:r>
                  <a:rPr lang="en-US" sz="1800" b="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 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1800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β</m:t>
                    </m:r>
                  </m:oMath>
                </a14:m>
                <a:r>
                  <a:rPr lang="en-US" sz="1800" b="0" baseline="-2500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1</a:t>
                </a:r>
                <a:r>
                  <a:rPr lang="en-US" sz="1800" b="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·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x</m:t>
                    </m:r>
                    <m:r>
                      <a:rPr lang="es-ES" sz="1800" b="0" i="1" baseline="-25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1</m:t>
                    </m:r>
                    <m:r>
                      <a:rPr lang="es-ES" sz="1800" b="0" i="1" baseline="-25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</m:oMath>
                </a14:m>
                <a:r>
                  <a:rPr lang="en-US" sz="1800" b="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  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1800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β</m:t>
                    </m:r>
                  </m:oMath>
                </a14:m>
                <a:r>
                  <a:rPr lang="en-US" sz="1800" b="0" baseline="-2500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2</a:t>
                </a:r>
                <a:r>
                  <a:rPr lang="en-US" sz="1800" b="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·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x</m:t>
                    </m:r>
                    <m:r>
                      <a:rPr lang="es-ES" sz="1800" b="0" i="1" baseline="-25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lang="es-ES" sz="1800" b="0" i="1" baseline="-25000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</m:oMath>
                </a14:m>
                <a:r>
                  <a:rPr lang="en-US" sz="1800" b="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 + … 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1800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β</m:t>
                    </m:r>
                  </m:oMath>
                </a14:m>
                <a:r>
                  <a:rPr lang="en-US" sz="1800" b="0" baseline="-2500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(p-1)</a:t>
                </a:r>
                <a:r>
                  <a:rPr lang="en-US" sz="1800" b="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·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x</m:t>
                    </m:r>
                  </m:oMath>
                </a14:m>
                <a:r>
                  <a:rPr lang="en-US" sz="1800" b="0" baseline="-25000" dirty="0">
                    <a:solidFill>
                      <a:srgbClr val="FF0000"/>
                    </a:solidFill>
                    <a:latin typeface="Aptos" panose="02110004020202020204"/>
                    <a:ea typeface="+mn-ea"/>
                    <a:cs typeface="+mn-cs"/>
                  </a:rPr>
                  <a:t>(p-1)</a:t>
                </a:r>
                <a:r>
                  <a:rPr lang="en-US" sz="1800" b="0" i="1" baseline="-25000" dirty="0" err="1">
                    <a:solidFill>
                      <a:srgbClr val="FF0000"/>
                    </a:solidFill>
                    <a:latin typeface="Aptos" panose="02110004020202020204"/>
                    <a:ea typeface="+mn-ea"/>
                    <a:cs typeface="+mn-cs"/>
                  </a:rPr>
                  <a:t>i</a:t>
                </a:r>
                <a:r>
                  <a:rPr lang="en-US" sz="1800" b="0" baseline="-2500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 </a:t>
                </a:r>
                <a:r>
                  <a:rPr lang="en-US" sz="1800" b="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+ </a:t>
                </a:r>
                <a14:m>
                  <m:oMath xmlns:m="http://schemas.openxmlformats.org/officeDocument/2006/math">
                    <m:r>
                      <a:rPr lang="en-US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𝜀</m:t>
                    </m:r>
                  </m:oMath>
                </a14:m>
                <a:r>
                  <a:rPr lang="en-US" sz="1800" b="0" i="1" baseline="-2500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i</a:t>
                </a:r>
                <a:endParaRPr lang="en-US" sz="1800" b="0" baseline="-25000" dirty="0">
                  <a:solidFill>
                    <a:prstClr val="black"/>
                  </a:solidFill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A89BEEBC-DB0A-6841-BD9A-5409EC01DE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02" y="1956653"/>
                <a:ext cx="4572547" cy="369332"/>
              </a:xfrm>
              <a:prstGeom prst="rect">
                <a:avLst/>
              </a:prstGeom>
              <a:blipFill>
                <a:blip r:embed="rId2"/>
                <a:stretch>
                  <a:fillRect t="-3333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D984B3D2-870C-FA42-8936-80E941338C6C}"/>
              </a:ext>
            </a:extLst>
          </p:cNvPr>
          <p:cNvSpPr txBox="1"/>
          <p:nvPr/>
        </p:nvSpPr>
        <p:spPr>
          <a:xfrm rot="16200000">
            <a:off x="5616011" y="2661414"/>
            <a:ext cx="80893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weight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214B142-19DB-C44C-A332-1E3330AF7731}"/>
              </a:ext>
            </a:extLst>
          </p:cNvPr>
          <p:cNvSpPr txBox="1"/>
          <p:nvPr/>
        </p:nvSpPr>
        <p:spPr>
          <a:xfrm>
            <a:off x="6442419" y="3795787"/>
            <a:ext cx="14255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dosage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292A486-3E15-8548-ACCD-08115662A5D0}"/>
                  </a:ext>
                </a:extLst>
              </p:cNvPr>
              <p:cNvSpPr txBox="1"/>
              <p:nvPr/>
            </p:nvSpPr>
            <p:spPr>
              <a:xfrm>
                <a:off x="404401" y="2630533"/>
                <a:ext cx="5205431" cy="12464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500" b="0" i="1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i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= 1 … n observations (individuals / samples)</a:t>
                </a:r>
              </a:p>
              <a:p>
                <a:pPr marL="257175" indent="-257175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500" b="0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y</a:t>
                </a:r>
                <a:r>
                  <a:rPr lang="en-US" sz="1500" b="0" i="1" baseline="-25000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i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= weight of individual </a:t>
                </a:r>
                <a:r>
                  <a:rPr lang="en-US" sz="1500" b="0" i="1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i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</a:t>
                </a:r>
              </a:p>
              <a:p>
                <a:pPr marL="257175" indent="-257175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x</a:t>
                </a:r>
                <a:r>
                  <a:rPr lang="en-US" sz="1500" b="0" baseline="-250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1</a:t>
                </a:r>
                <a:r>
                  <a:rPr lang="en-US" sz="1500" b="0" i="1" baseline="-250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i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= dosage of allele</a:t>
                </a:r>
                <a:r>
                  <a:rPr lang="en-US" sz="1500" b="0" baseline="-250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2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of SNP </a:t>
                </a:r>
                <a:r>
                  <a:rPr lang="en-US" sz="1500" b="0" i="1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S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in individual </a:t>
                </a:r>
                <a:r>
                  <a:rPr lang="en-US" sz="1500" b="0" i="1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i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(0/1/2)</a:t>
                </a:r>
              </a:p>
              <a:p>
                <a:pPr marL="257175" indent="-257175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500" b="0" dirty="0">
                    <a:solidFill>
                      <a:srgbClr val="C00000"/>
                    </a:solidFill>
                    <a:latin typeface="Aptos Display" panose="02110004020202020204"/>
                    <a:ea typeface="+mn-ea"/>
                    <a:cs typeface="+mn-cs"/>
                  </a:rPr>
                  <a:t>x</a:t>
                </a:r>
                <a:r>
                  <a:rPr lang="en-US" sz="1500" b="0" baseline="-25000" dirty="0">
                    <a:solidFill>
                      <a:srgbClr val="C00000"/>
                    </a:solidFill>
                    <a:latin typeface="Aptos Display" panose="02110004020202020204"/>
                    <a:ea typeface="+mn-ea"/>
                    <a:cs typeface="+mn-cs"/>
                  </a:rPr>
                  <a:t>2</a:t>
                </a:r>
                <a:r>
                  <a:rPr lang="en-US" sz="1500" b="0" i="1" baseline="-25000" dirty="0">
                    <a:solidFill>
                      <a:srgbClr val="C00000"/>
                    </a:solidFill>
                    <a:latin typeface="Aptos Display" panose="02110004020202020204"/>
                    <a:ea typeface="+mn-ea"/>
                    <a:cs typeface="+mn-cs"/>
                  </a:rPr>
                  <a:t>i </a:t>
                </a:r>
                <a:r>
                  <a:rPr lang="en-US" sz="1500" b="0" i="1" dirty="0">
                    <a:solidFill>
                      <a:srgbClr val="C00000"/>
                    </a:solidFill>
                    <a:latin typeface="Aptos Display" panose="02110004020202020204"/>
                    <a:ea typeface="+mn-ea"/>
                    <a:cs typeface="+mn-cs"/>
                  </a:rPr>
                  <a:t> </a:t>
                </a:r>
                <a:r>
                  <a:rPr lang="en-US" sz="1500" b="0" dirty="0">
                    <a:solidFill>
                      <a:srgbClr val="C00000"/>
                    </a:solidFill>
                    <a:latin typeface="Aptos Display" panose="02110004020202020204"/>
                    <a:ea typeface="+mn-ea"/>
                    <a:cs typeface="+mn-cs"/>
                  </a:rPr>
                  <a:t>+ … + x</a:t>
                </a:r>
                <a:r>
                  <a:rPr lang="en-US" sz="1500" b="0" baseline="-25000" dirty="0">
                    <a:solidFill>
                      <a:srgbClr val="C00000"/>
                    </a:solidFill>
                    <a:latin typeface="Aptos Display" panose="02110004020202020204"/>
                    <a:ea typeface="+mn-ea"/>
                    <a:cs typeface="+mn-cs"/>
                  </a:rPr>
                  <a:t>(p-1)</a:t>
                </a:r>
                <a:r>
                  <a:rPr lang="en-US" sz="1500" b="0" i="1" baseline="-25000" dirty="0" err="1">
                    <a:solidFill>
                      <a:srgbClr val="C00000"/>
                    </a:solidFill>
                    <a:latin typeface="Aptos Display" panose="02110004020202020204"/>
                    <a:ea typeface="+mn-ea"/>
                    <a:cs typeface="+mn-cs"/>
                  </a:rPr>
                  <a:t>i</a:t>
                </a:r>
                <a:r>
                  <a:rPr lang="en-US" sz="1500" b="0" i="1" baseline="-25000" dirty="0">
                    <a:solidFill>
                      <a:srgbClr val="C00000"/>
                    </a:solidFill>
                    <a:latin typeface="Aptos Display" panose="02110004020202020204"/>
                    <a:ea typeface="+mn-ea"/>
                    <a:cs typeface="+mn-cs"/>
                  </a:rPr>
                  <a:t> </a:t>
                </a:r>
                <a:r>
                  <a:rPr lang="en-US" sz="1500" b="0" i="1" dirty="0">
                    <a:solidFill>
                      <a:srgbClr val="C00000"/>
                    </a:solidFill>
                    <a:latin typeface="Aptos Display" panose="02110004020202020204"/>
                    <a:ea typeface="+mn-ea"/>
                    <a:cs typeface="+mn-cs"/>
                  </a:rPr>
                  <a:t> </a:t>
                </a:r>
                <a:r>
                  <a:rPr lang="en-US" sz="1500" b="0" dirty="0">
                    <a:solidFill>
                      <a:srgbClr val="C00000"/>
                    </a:solidFill>
                    <a:latin typeface="Aptos Display" panose="02110004020202020204"/>
                    <a:ea typeface="+mn-ea"/>
                    <a:cs typeface="+mn-cs"/>
                  </a:rPr>
                  <a:t>=</a:t>
                </a:r>
                <a:r>
                  <a:rPr lang="en-US" sz="1500" b="0" i="1" dirty="0">
                    <a:solidFill>
                      <a:srgbClr val="C00000"/>
                    </a:solidFill>
                    <a:latin typeface="Aptos Display" panose="02110004020202020204"/>
                    <a:ea typeface="+mn-ea"/>
                    <a:cs typeface="+mn-cs"/>
                  </a:rPr>
                  <a:t> </a:t>
                </a:r>
                <a:r>
                  <a:rPr lang="en-US" sz="1500" b="0" dirty="0">
                    <a:solidFill>
                      <a:srgbClr val="C00000"/>
                    </a:solidFill>
                    <a:latin typeface="Aptos Display" panose="02110004020202020204"/>
                    <a:ea typeface="+mn-ea"/>
                    <a:cs typeface="+mn-cs"/>
                  </a:rPr>
                  <a:t>covariates (age, gender, diet) in individual </a:t>
                </a:r>
                <a:r>
                  <a:rPr lang="en-US" sz="1500" b="0" i="1" dirty="0" err="1">
                    <a:solidFill>
                      <a:srgbClr val="C00000"/>
                    </a:solidFill>
                    <a:latin typeface="Aptos Display" panose="02110004020202020204"/>
                    <a:ea typeface="+mn-ea"/>
                    <a:cs typeface="+mn-cs"/>
                  </a:rPr>
                  <a:t>i</a:t>
                </a:r>
                <a:endParaRPr lang="en-US" sz="1500" b="0" i="1" dirty="0">
                  <a:solidFill>
                    <a:srgbClr val="C00000"/>
                  </a:solidFill>
                  <a:latin typeface="Aptos Display" panose="02110004020202020204"/>
                  <a:ea typeface="+mn-ea"/>
                  <a:cs typeface="+mn-cs"/>
                </a:endParaRPr>
              </a:p>
              <a:p>
                <a:pPr marL="257175" indent="-257175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5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𝜀</m:t>
                    </m:r>
                  </m:oMath>
                </a14:m>
                <a:r>
                  <a:rPr lang="en-US" sz="1500" b="0" i="1" baseline="-25000" dirty="0" err="1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i</a:t>
                </a:r>
                <a:r>
                  <a:rPr lang="en-US" sz="1500" b="0" i="1" baseline="-2500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  </a:t>
                </a:r>
                <a:r>
                  <a:rPr lang="en-US" sz="1500" b="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=</a:t>
                </a:r>
                <a:r>
                  <a:rPr lang="en-US" sz="1500" b="0" i="1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 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error or residual of the estimated weight for individual </a:t>
                </a:r>
                <a:r>
                  <a:rPr lang="en-US" sz="1500" b="0" i="1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i</a:t>
                </a:r>
                <a:endParaRPr lang="en-US" sz="1500" b="0" i="1" dirty="0">
                  <a:solidFill>
                    <a:prstClr val="black"/>
                  </a:solidFill>
                  <a:latin typeface="Aptos Display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3292A486-3E15-8548-ACCD-08115662A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401" y="2630533"/>
                <a:ext cx="5205431" cy="1246495"/>
              </a:xfrm>
              <a:prstGeom prst="rect">
                <a:avLst/>
              </a:prstGeom>
              <a:blipFill>
                <a:blip r:embed="rId3"/>
                <a:stretch>
                  <a:fillRect l="-243" t="-1010" b="-50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39D5B5E1-34DF-0D49-9905-69689D520E0C}"/>
              </a:ext>
            </a:extLst>
          </p:cNvPr>
          <p:cNvSpPr txBox="1"/>
          <p:nvPr/>
        </p:nvSpPr>
        <p:spPr>
          <a:xfrm>
            <a:off x="404401" y="1582239"/>
            <a:ext cx="473909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A multiple regression problem: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BE96D807-9866-2440-9993-69D6F275BF9E}"/>
              </a:ext>
            </a:extLst>
          </p:cNvPr>
          <p:cNvCxnSpPr/>
          <p:nvPr/>
        </p:nvCxnSpPr>
        <p:spPr>
          <a:xfrm flipV="1">
            <a:off x="6240780" y="1852234"/>
            <a:ext cx="0" cy="1963754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12E511B-6D75-5143-8FFC-A2313003FEC9}"/>
              </a:ext>
            </a:extLst>
          </p:cNvPr>
          <p:cNvCxnSpPr>
            <a:cxnSpLocks/>
          </p:cNvCxnSpPr>
          <p:nvPr/>
        </p:nvCxnSpPr>
        <p:spPr>
          <a:xfrm flipV="1">
            <a:off x="6168935" y="3734346"/>
            <a:ext cx="1972491" cy="1"/>
          </a:xfrm>
          <a:prstGeom prst="straightConnector1">
            <a:avLst/>
          </a:prstGeom>
          <a:ln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0D027B3A-06C1-D347-B964-FBC75B420D75}"/>
              </a:ext>
            </a:extLst>
          </p:cNvPr>
          <p:cNvCxnSpPr>
            <a:cxnSpLocks/>
          </p:cNvCxnSpPr>
          <p:nvPr/>
        </p:nvCxnSpPr>
        <p:spPr>
          <a:xfrm flipV="1">
            <a:off x="6158979" y="2714112"/>
            <a:ext cx="1913867" cy="1067282"/>
          </a:xfrm>
          <a:prstGeom prst="straightConnector1">
            <a:avLst/>
          </a:prstGeom>
          <a:ln>
            <a:gradFill flip="none" rotWithShape="1">
              <a:gsLst>
                <a:gs pos="0">
                  <a:schemeClr val="bg2">
                    <a:lumMod val="90000"/>
                  </a:schemeClr>
                </a:gs>
                <a:gs pos="27000">
                  <a:schemeClr val="bg2">
                    <a:lumMod val="75000"/>
                  </a:schemeClr>
                </a:gs>
                <a:gs pos="61000">
                  <a:schemeClr val="bg2">
                    <a:lumMod val="2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  <a:lin ang="10800000" scaled="1"/>
              <a:tileRect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0A5496E0-2E45-6B4E-9EFA-28D579D6EE1A}"/>
              </a:ext>
            </a:extLst>
          </p:cNvPr>
          <p:cNvSpPr txBox="1"/>
          <p:nvPr/>
        </p:nvSpPr>
        <p:spPr>
          <a:xfrm rot="19875540">
            <a:off x="6612241" y="3263967"/>
            <a:ext cx="1425523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dirty="0">
                <a:solidFill>
                  <a:srgbClr val="C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covariate</a:t>
            </a:r>
            <a:endParaRPr lang="en-US" sz="1350" b="0" baseline="-25000" dirty="0">
              <a:solidFill>
                <a:srgbClr val="C00000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03BE101-08D9-F949-ADE6-10EB4C12CCB2}"/>
              </a:ext>
            </a:extLst>
          </p:cNvPr>
          <p:cNvSpPr txBox="1"/>
          <p:nvPr/>
        </p:nvSpPr>
        <p:spPr>
          <a:xfrm>
            <a:off x="404401" y="5241479"/>
            <a:ext cx="7990298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Goals when performing multiple linear regression: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500" b="0" dirty="0">
              <a:solidFill>
                <a:prstClr val="black"/>
              </a:solidFill>
              <a:latin typeface="Aptos Display" panose="02110004020202020204"/>
              <a:ea typeface="+mn-ea"/>
              <a:cs typeface="+mn-cs"/>
            </a:endParaRP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srgbClr val="E8E8E8">
                    <a:lumMod val="75000"/>
                  </a:srgbClr>
                </a:solidFill>
                <a:latin typeface="Aptos Display" panose="02110004020202020204"/>
                <a:ea typeface="+mn-ea"/>
                <a:cs typeface="+mn-cs"/>
              </a:rPr>
              <a:t>Obtain the equation that models the relationship between y and the predictors x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srgbClr val="4BAB50"/>
                </a:solidFill>
                <a:latin typeface="Aptos Display" panose="02110004020202020204"/>
                <a:ea typeface="+mn-ea"/>
                <a:cs typeface="+mn-cs"/>
              </a:rPr>
              <a:t>Test if a specific explanatory variable x has a significant effect in predicting y</a:t>
            </a:r>
          </a:p>
          <a:p>
            <a:pPr marL="600075" lvl="1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srgbClr val="4BAB50"/>
                </a:solidFill>
                <a:latin typeface="Aptos Display" panose="02110004020202020204"/>
                <a:ea typeface="+mn-ea"/>
                <a:cs typeface="+mn-cs"/>
              </a:rPr>
              <a:t>We are interested in evaluating the effect of SNP </a:t>
            </a:r>
            <a:r>
              <a:rPr lang="en-US" sz="1500" b="0" i="1" dirty="0">
                <a:solidFill>
                  <a:srgbClr val="4BAB50"/>
                </a:solidFill>
                <a:latin typeface="Aptos Display" panose="02110004020202020204"/>
                <a:ea typeface="+mn-ea"/>
                <a:cs typeface="+mn-cs"/>
              </a:rPr>
              <a:t>S</a:t>
            </a:r>
            <a:r>
              <a:rPr lang="en-US" sz="1500" b="0" dirty="0">
                <a:solidFill>
                  <a:srgbClr val="4BAB50"/>
                </a:solidFill>
                <a:latin typeface="Aptos Display" panose="02110004020202020204"/>
                <a:ea typeface="+mn-ea"/>
                <a:cs typeface="+mn-cs"/>
              </a:rPr>
              <a:t> on weight</a:t>
            </a:r>
          </a:p>
        </p:txBody>
      </p:sp>
      <p:sp>
        <p:nvSpPr>
          <p:cNvPr id="31" name="Parallelogram 30">
            <a:extLst>
              <a:ext uri="{FF2B5EF4-FFF2-40B4-BE49-F238E27FC236}">
                <a16:creationId xmlns:a16="http://schemas.microsoft.com/office/drawing/2014/main" id="{95638AFA-7567-4442-B835-D8B06952785C}"/>
              </a:ext>
            </a:extLst>
          </p:cNvPr>
          <p:cNvSpPr/>
          <p:nvPr/>
        </p:nvSpPr>
        <p:spPr>
          <a:xfrm rot="19855421">
            <a:off x="6541437" y="2803603"/>
            <a:ext cx="1421159" cy="533400"/>
          </a:xfrm>
          <a:prstGeom prst="parallelogram">
            <a:avLst>
              <a:gd name="adj" fmla="val 5804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FF03674-FEBA-CA69-53E5-A4557B708C08}"/>
              </a:ext>
            </a:extLst>
          </p:cNvPr>
          <p:cNvSpPr/>
          <p:nvPr/>
        </p:nvSpPr>
        <p:spPr>
          <a:xfrm>
            <a:off x="323368" y="4167137"/>
            <a:ext cx="8703475" cy="974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697" algn="just" defTabSz="685800" fontAlgn="auto">
              <a:spcBef>
                <a:spcPts val="800"/>
              </a:spcBef>
              <a:spcAft>
                <a:spcPts val="0"/>
              </a:spcAft>
              <a:buSzPts val="1400"/>
            </a:pPr>
            <a:r>
              <a:rPr lang="en-US" sz="110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  <a:sym typeface="Wingdings" pitchFamily="2" charset="2"/>
              </a:rPr>
              <a:t>Caveat</a:t>
            </a:r>
            <a:r>
              <a:rPr lang="en-US" sz="11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  <a:sym typeface="Wingdings" pitchFamily="2" charset="2"/>
              </a:rPr>
              <a:t>: a phenotype is given by the contribution of both genetic and non-genetic effects</a:t>
            </a:r>
          </a:p>
          <a:p>
            <a:pPr marL="396872" indent="-257175" algn="just" defTabSz="685800" fontAlgn="auto">
              <a:spcBef>
                <a:spcPts val="80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1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  <a:sym typeface="Wingdings" pitchFamily="2" charset="2"/>
              </a:rPr>
              <a:t>it might be that, by coincidence, there are more males than females in the GG group, thus we can’t know a priori if the difference in weight is purely given by the effect of the SNP</a:t>
            </a:r>
          </a:p>
          <a:p>
            <a:pPr marL="396872" indent="-257175" algn="just" defTabSz="685800" fontAlgn="auto">
              <a:spcBef>
                <a:spcPts val="80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1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  <a:sym typeface="Wingdings" pitchFamily="2" charset="2"/>
              </a:rPr>
              <a:t>it might be that, by coincidence, the diet fatty-acid content varies between the three groups</a:t>
            </a:r>
            <a:endParaRPr lang="en-US" sz="1100" b="0" baseline="-25000" dirty="0">
              <a:solidFill>
                <a:prstClr val="black"/>
              </a:solidFill>
              <a:latin typeface="Aptos Display" panose="02110004020202020204"/>
              <a:ea typeface="+mn-ea"/>
              <a:cs typeface="+mn-cs"/>
              <a:sym typeface="Wingdings" pitchFamily="2" charset="2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A24F61-F052-51A9-732F-A0443E312F90}"/>
              </a:ext>
            </a:extLst>
          </p:cNvPr>
          <p:cNvSpPr txBox="1"/>
          <p:nvPr/>
        </p:nvSpPr>
        <p:spPr>
          <a:xfrm rot="16200000">
            <a:off x="7975786" y="5696876"/>
            <a:ext cx="20760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B066CE80-811F-DD44-8FA4-F2145BB3394B}" type="slidenum"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pPr/>
              <a:t>11</a:t>
            </a:fld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-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Lectures.gersteinlab.org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28C4F1-DFEB-1D58-ACD6-AF8839DFB869}"/>
              </a:ext>
            </a:extLst>
          </p:cNvPr>
          <p:cNvSpPr txBox="1"/>
          <p:nvPr/>
        </p:nvSpPr>
        <p:spPr>
          <a:xfrm>
            <a:off x="7635215" y="6673334"/>
            <a:ext cx="125547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Slides from B Borsari &amp; S Liu</a:t>
            </a:r>
          </a:p>
        </p:txBody>
      </p:sp>
    </p:spTree>
    <p:extLst>
      <p:ext uri="{BB962C8B-B14F-4D97-AF65-F5344CB8AC3E}">
        <p14:creationId xmlns:p14="http://schemas.microsoft.com/office/powerpoint/2010/main" val="1120524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9072C6E-F473-5A4C-847E-4F0E3B0BB978}"/>
              </a:ext>
            </a:extLst>
          </p:cNvPr>
          <p:cNvSpPr/>
          <p:nvPr/>
        </p:nvSpPr>
        <p:spPr>
          <a:xfrm>
            <a:off x="0" y="857250"/>
            <a:ext cx="9144000" cy="5562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625" b="0" dirty="0">
                <a:solidFill>
                  <a:prstClr val="white"/>
                </a:solidFill>
                <a:latin typeface="Aptos Display" panose="02110004020202020204"/>
              </a:rPr>
              <a:t>Determining the effect of a SNP on the trait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CE4808-E183-2A44-8010-79EF6F458435}"/>
              </a:ext>
            </a:extLst>
          </p:cNvPr>
          <p:cNvSpPr txBox="1"/>
          <p:nvPr/>
        </p:nvSpPr>
        <p:spPr>
          <a:xfrm>
            <a:off x="495300" y="1631950"/>
            <a:ext cx="80137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Question: Does the genotype  of SNP </a:t>
            </a:r>
            <a:r>
              <a:rPr lang="en-US" sz="1500" b="0" i="1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S</a:t>
            </a: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 (x</a:t>
            </a:r>
            <a:r>
              <a:rPr lang="en-US" sz="1500" b="0" baseline="-2500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1</a:t>
            </a: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) have a significant effect on the weight of an individual?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45C19CC-411C-9B40-910F-27D108022AD3}"/>
                  </a:ext>
                </a:extLst>
              </p:cNvPr>
              <p:cNvSpPr/>
              <p:nvPr/>
            </p:nvSpPr>
            <p:spPr>
              <a:xfrm>
                <a:off x="2461801" y="2032923"/>
                <a:ext cx="457254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1800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y</m:t>
                    </m:r>
                    <m:r>
                      <a:rPr lang="es-ES" sz="1800" b="0" i="1" baseline="-25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lang="es-ES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</m:t>
                    </m:r>
                    <m:r>
                      <m:rPr>
                        <m:sty m:val="p"/>
                      </m:rPr>
                      <a:rPr lang="es-ES" sz="1800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β</m:t>
                    </m:r>
                  </m:oMath>
                </a14:m>
                <a:r>
                  <a:rPr lang="en-US" sz="1800" b="0" baseline="-2500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0</a:t>
                </a:r>
                <a:r>
                  <a:rPr lang="en-US" sz="1800" b="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 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1800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β</m:t>
                    </m:r>
                  </m:oMath>
                </a14:m>
                <a:r>
                  <a:rPr lang="en-US" sz="1800" b="0" baseline="-2500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1</a:t>
                </a:r>
                <a:r>
                  <a:rPr lang="en-US" sz="1800" b="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·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x</m:t>
                    </m:r>
                    <m:r>
                      <a:rPr lang="es-ES" sz="1800" b="0" i="1" baseline="-25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1</m:t>
                    </m:r>
                    <m:r>
                      <a:rPr lang="es-ES" sz="1800" b="0" i="1" baseline="-25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</m:oMath>
                </a14:m>
                <a:r>
                  <a:rPr lang="en-US" sz="1800" b="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  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1800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β</m:t>
                    </m:r>
                  </m:oMath>
                </a14:m>
                <a:r>
                  <a:rPr lang="en-US" sz="1800" b="0" baseline="-2500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2</a:t>
                </a:r>
                <a:r>
                  <a:rPr lang="en-US" sz="1800" b="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·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x</m:t>
                    </m:r>
                    <m:r>
                      <a:rPr lang="es-ES" sz="1800" b="0" i="1" baseline="-25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r>
                      <a:rPr lang="es-ES" sz="1800" b="0" i="1" baseline="-25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</m:oMath>
                </a14:m>
                <a:r>
                  <a:rPr lang="en-US" sz="1800" b="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 + … 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1800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β</m:t>
                    </m:r>
                  </m:oMath>
                </a14:m>
                <a:r>
                  <a:rPr lang="en-US" sz="1800" b="0" baseline="-2500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(p-1)</a:t>
                </a:r>
                <a:r>
                  <a:rPr lang="en-US" sz="1800" b="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·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b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x</m:t>
                    </m:r>
                  </m:oMath>
                </a14:m>
                <a:r>
                  <a:rPr lang="en-US" sz="1800" b="0" baseline="-2500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(p-1)</a:t>
                </a:r>
                <a:r>
                  <a:rPr lang="en-US" sz="1800" b="0" i="1" baseline="-25000" dirty="0" err="1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i</a:t>
                </a:r>
                <a:r>
                  <a:rPr lang="en-US" sz="1800" b="0" baseline="-2500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 </a:t>
                </a:r>
                <a:r>
                  <a:rPr lang="en-US" sz="1800" b="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+ </a:t>
                </a:r>
                <a14:m>
                  <m:oMath xmlns:m="http://schemas.openxmlformats.org/officeDocument/2006/math">
                    <m:r>
                      <a:rPr lang="en-US" sz="18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𝜀</m:t>
                    </m:r>
                  </m:oMath>
                </a14:m>
                <a:r>
                  <a:rPr lang="en-US" sz="1800" b="0" i="1" baseline="-2500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i</a:t>
                </a:r>
                <a:endParaRPr lang="en-US" sz="1800" b="0" baseline="-25000" dirty="0">
                  <a:solidFill>
                    <a:prstClr val="black"/>
                  </a:solidFill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145C19CC-411C-9B40-910F-27D108022AD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801" y="2032923"/>
                <a:ext cx="4572547" cy="369332"/>
              </a:xfrm>
              <a:prstGeom prst="rect">
                <a:avLst/>
              </a:prstGeom>
              <a:blipFill>
                <a:blip r:embed="rId3"/>
                <a:stretch>
                  <a:fillRect t="-6452" b="-22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8C2EE12-E609-AB46-9E67-F2B5C4951317}"/>
                  </a:ext>
                </a:extLst>
              </p:cNvPr>
              <p:cNvSpPr txBox="1"/>
              <p:nvPr/>
            </p:nvSpPr>
            <p:spPr>
              <a:xfrm>
                <a:off x="495300" y="2511537"/>
                <a:ext cx="8013700" cy="7977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The estimated effect of SNP </a:t>
                </a:r>
                <a:r>
                  <a:rPr lang="en-US" sz="1500" b="0" i="1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S 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on weight is </a:t>
                </a:r>
                <a:r>
                  <a:rPr lang="en-US" sz="1500" b="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b</a:t>
                </a:r>
                <a:r>
                  <a:rPr lang="en-US" sz="1500" b="0" baseline="-2500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1 </a:t>
                </a:r>
                <a:r>
                  <a:rPr lang="en-US" sz="1500" b="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(or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15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s-ES" sz="1500" b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β</m:t>
                        </m:r>
                        <m:r>
                          <m:rPr>
                            <m:nor/>
                          </m:rPr>
                          <a:rPr lang="en-US" sz="1500" b="0" baseline="-25000" dirty="0">
                            <a:solidFill>
                              <a:prstClr val="black"/>
                            </a:solidFill>
                            <a:latin typeface="Aptos" panose="02110004020202020204"/>
                            <a:ea typeface="+mn-ea"/>
                            <a:cs typeface="+mn-cs"/>
                          </a:rPr>
                          <m:t>1</m:t>
                        </m:r>
                      </m:e>
                    </m:acc>
                  </m:oMath>
                </a14:m>
                <a:r>
                  <a:rPr lang="en-US" sz="1500" b="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 ) </a:t>
                </a:r>
                <a:endParaRPr lang="en-US" sz="1500" b="0" baseline="-25000" dirty="0">
                  <a:solidFill>
                    <a:prstClr val="black"/>
                  </a:solidFill>
                  <a:latin typeface="Aptos" panose="02110004020202020204"/>
                  <a:ea typeface="+mn-ea"/>
                  <a:cs typeface="+mn-cs"/>
                </a:endParaRPr>
              </a:p>
              <a:p>
                <a:pPr marL="257175" indent="-257175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Under the null hypothesis (no effect of SNP </a:t>
                </a:r>
                <a:r>
                  <a:rPr lang="en-US" sz="1500" b="0" i="1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S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on weight),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1500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β</m:t>
                    </m:r>
                  </m:oMath>
                </a14:m>
                <a:r>
                  <a:rPr lang="en-US" sz="1500" b="0" baseline="-2500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1</a:t>
                </a:r>
                <a:r>
                  <a:rPr lang="en-US" sz="1500" b="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 = 0</a:t>
                </a:r>
                <a:endParaRPr lang="en-US" sz="1500" b="0" baseline="-25000" dirty="0">
                  <a:solidFill>
                    <a:prstClr val="black"/>
                  </a:solidFill>
                  <a:latin typeface="Aptos" panose="02110004020202020204"/>
                  <a:ea typeface="+mn-ea"/>
                  <a:cs typeface="+mn-cs"/>
                </a:endParaRPr>
              </a:p>
              <a:p>
                <a:pPr marL="257175" indent="-257175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We can use the </a:t>
                </a:r>
                <a:r>
                  <a:rPr lang="en-US" sz="1500" b="0" i="1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t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-statistic to compute whether b</a:t>
                </a:r>
                <a:r>
                  <a:rPr lang="en-US" sz="1500" b="0" baseline="-250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1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is significantly different from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1500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β</m:t>
                    </m:r>
                  </m:oMath>
                </a14:m>
                <a:r>
                  <a:rPr lang="en-US" sz="1500" b="0" baseline="-2500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1</a:t>
                </a:r>
                <a:r>
                  <a:rPr lang="en-US" sz="1500" b="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 (0)</a:t>
                </a:r>
                <a:endParaRPr lang="en-US" sz="1500" b="0" dirty="0">
                  <a:solidFill>
                    <a:prstClr val="black"/>
                  </a:solidFill>
                  <a:latin typeface="Aptos Display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8C2EE12-E609-AB46-9E67-F2B5C49513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" y="2511537"/>
                <a:ext cx="8013700" cy="797719"/>
              </a:xfrm>
              <a:prstGeom prst="rect">
                <a:avLst/>
              </a:prstGeom>
              <a:blipFill>
                <a:blip r:embed="rId4"/>
                <a:stretch>
                  <a:fillRect l="-316" b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071E2B9-C19A-5A47-8A8C-D0486F0B5EA7}"/>
                  </a:ext>
                </a:extLst>
              </p:cNvPr>
              <p:cNvSpPr txBox="1"/>
              <p:nvPr/>
            </p:nvSpPr>
            <p:spPr>
              <a:xfrm>
                <a:off x="495299" y="4120881"/>
                <a:ext cx="1185004" cy="4828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5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</m:t>
                      </m:r>
                      <m:r>
                        <a:rPr lang="es-ES" sz="165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𝑡</m:t>
                      </m:r>
                      <m:r>
                        <a:rPr lang="es-ES" sz="165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lang="en-US" sz="165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es-ES" sz="165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𝑏</m:t>
                          </m:r>
                          <m:r>
                            <a:rPr lang="es-ES" sz="1650" b="0" i="1" baseline="-25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  <m:r>
                            <a:rPr lang="es-ES" sz="165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−</m:t>
                          </m:r>
                          <m:r>
                            <m:rPr>
                              <m:sty m:val="p"/>
                            </m:rPr>
                            <a:rPr lang="es-ES" sz="1650" b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β</m:t>
                          </m:r>
                          <m:r>
                            <m:rPr>
                              <m:nor/>
                            </m:rPr>
                            <a:rPr lang="en-US" sz="1650" b="0" baseline="-25000" dirty="0">
                              <a:solidFill>
                                <a:prstClr val="black"/>
                              </a:solidFill>
                              <a:latin typeface="Aptos" panose="02110004020202020204"/>
                              <a:ea typeface="+mn-ea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lang="es-ES" sz="1650" b="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𝑆𝐸</m:t>
                          </m:r>
                          <m:r>
                            <m:rPr>
                              <m:nor/>
                            </m:rPr>
                            <a:rPr lang="en-US" sz="1650" b="0" i="1" baseline="-25000" dirty="0">
                              <a:solidFill>
                                <a:prstClr val="black"/>
                              </a:solidFill>
                              <a:latin typeface="Aptos" panose="02110004020202020204"/>
                              <a:ea typeface="+mn-ea"/>
                              <a:cs typeface="+mn-cs"/>
                            </a:rPr>
                            <m:t>b</m:t>
                          </m:r>
                          <m:r>
                            <m:rPr>
                              <m:nor/>
                            </m:rPr>
                            <a:rPr lang="en-US" sz="1650" b="0" baseline="-25000" dirty="0">
                              <a:solidFill>
                                <a:prstClr val="black"/>
                              </a:solidFill>
                              <a:latin typeface="Aptos" panose="02110004020202020204"/>
                              <a:ea typeface="+mn-ea"/>
                              <a:cs typeface="+mn-cs"/>
                            </a:rPr>
                            <m:t>1</m:t>
                          </m:r>
                        </m:den>
                      </m:f>
                    </m:oMath>
                  </m:oMathPara>
                </a14:m>
                <a:endParaRPr lang="en-US" sz="1650" b="0" dirty="0">
                  <a:solidFill>
                    <a:prstClr val="black"/>
                  </a:solidFill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071E2B9-C19A-5A47-8A8C-D0486F0B5E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299" y="4120881"/>
                <a:ext cx="1185004" cy="482889"/>
              </a:xfrm>
              <a:prstGeom prst="rect">
                <a:avLst/>
              </a:prstGeom>
              <a:blipFill>
                <a:blip r:embed="rId5"/>
                <a:stretch>
                  <a:fillRect l="-6316" t="-10256" r="-1053" b="-153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A816B50-5222-8041-A239-B8CEE208D93E}"/>
              </a:ext>
            </a:extLst>
          </p:cNvPr>
          <p:cNvCxnSpPr/>
          <p:nvPr/>
        </p:nvCxnSpPr>
        <p:spPr>
          <a:xfrm>
            <a:off x="2006601" y="4409645"/>
            <a:ext cx="32067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0B61938A-2C1D-6D44-95D5-40ABDE45AECE}"/>
              </a:ext>
            </a:extLst>
          </p:cNvPr>
          <p:cNvCxnSpPr/>
          <p:nvPr/>
        </p:nvCxnSpPr>
        <p:spPr>
          <a:xfrm>
            <a:off x="5905501" y="4409645"/>
            <a:ext cx="320675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33975F-D496-ED46-8E7E-148697AEF810}"/>
                  </a:ext>
                </a:extLst>
              </p:cNvPr>
              <p:cNvSpPr txBox="1"/>
              <p:nvPr/>
            </p:nvSpPr>
            <p:spPr>
              <a:xfrm>
                <a:off x="503432" y="4835115"/>
                <a:ext cx="1946276" cy="3462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650" b="0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t</a:t>
                </a:r>
                <a:r>
                  <a:rPr lang="en-US" sz="1650" b="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 </a:t>
                </a:r>
                <a14:m>
                  <m:oMath xmlns:m="http://schemas.openxmlformats.org/officeDocument/2006/math">
                    <m:r>
                      <a:rPr lang="en-US" sz="165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~</m:t>
                    </m:r>
                    <m:r>
                      <a:rPr lang="es-ES" sz="1650" b="0" i="1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m:rPr>
                        <m:sty m:val="p"/>
                      </m:rPr>
                      <a:rPr lang="es-ES" sz="1650" b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t</m:t>
                    </m:r>
                    <m:r>
                      <m:rPr>
                        <m:sty m:val="p"/>
                      </m:rPr>
                      <a:rPr lang="es-ES" sz="1650" b="0" baseline="-25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STUDENT</m:t>
                    </m:r>
                  </m:oMath>
                </a14:m>
                <a:endParaRPr lang="es-ES" sz="1650" b="0" baseline="-25000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B33975F-D496-ED46-8E7E-148697AEF8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432" y="4835115"/>
                <a:ext cx="1946276" cy="346249"/>
              </a:xfrm>
              <a:prstGeom prst="rect">
                <a:avLst/>
              </a:prstGeom>
              <a:blipFill>
                <a:blip r:embed="rId6"/>
                <a:stretch>
                  <a:fillRect l="-1948" t="-3448" b="-17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6173401-EE59-354A-863E-DD3A8BE3AA6A}"/>
                  </a:ext>
                </a:extLst>
              </p:cNvPr>
              <p:cNvSpPr/>
              <p:nvPr/>
            </p:nvSpPr>
            <p:spPr>
              <a:xfrm>
                <a:off x="493573" y="5143248"/>
                <a:ext cx="1113575" cy="3462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5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𝜐</m:t>
                      </m:r>
                      <m:r>
                        <a:rPr lang="es-ES" sz="165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lang="es-ES" sz="165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𝑛</m:t>
                      </m:r>
                      <m:r>
                        <a:rPr lang="es-ES" sz="165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−2</m:t>
                      </m:r>
                    </m:oMath>
                  </m:oMathPara>
                </a14:m>
                <a:endParaRPr lang="en-US" sz="1650" b="0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76173401-EE59-354A-863E-DD3A8BE3AA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573" y="5143248"/>
                <a:ext cx="1113575" cy="34624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AD0C3E7-4BD0-594C-8112-672A038AED83}"/>
                  </a:ext>
                </a:extLst>
              </p:cNvPr>
              <p:cNvSpPr/>
              <p:nvPr/>
            </p:nvSpPr>
            <p:spPr>
              <a:xfrm>
                <a:off x="493573" y="5488646"/>
                <a:ext cx="1609095" cy="34624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165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𝑛</m:t>
                      </m:r>
                      <m:r>
                        <a:rPr lang="es-ES" sz="165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m:rPr>
                          <m:sty m:val="p"/>
                        </m:rPr>
                        <a:rPr lang="es-ES" sz="1650" b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n</m:t>
                      </m:r>
                      <m:r>
                        <a:rPr lang="es-ES" sz="1650" b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 sz="1650" b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of</m:t>
                      </m:r>
                      <m:r>
                        <a:rPr lang="es-ES" sz="1650" b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s-ES" sz="1650" b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indivs</m:t>
                      </m:r>
                      <m:r>
                        <a:rPr lang="es-ES" sz="1650" b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.</m:t>
                      </m:r>
                    </m:oMath>
                  </m:oMathPara>
                </a14:m>
                <a:endParaRPr lang="en-US" sz="1650" b="0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AD0C3E7-4BD0-594C-8112-672A038AED8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573" y="5488646"/>
                <a:ext cx="1609095" cy="346249"/>
              </a:xfrm>
              <a:prstGeom prst="rect">
                <a:avLst/>
              </a:prstGeom>
              <a:blipFill>
                <a:blip r:embed="rId8"/>
                <a:stretch>
                  <a:fillRect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7CF62E6-43C9-174E-866D-E7707490C3CA}"/>
                  </a:ext>
                </a:extLst>
              </p:cNvPr>
              <p:cNvSpPr txBox="1"/>
              <p:nvPr/>
            </p:nvSpPr>
            <p:spPr>
              <a:xfrm>
                <a:off x="6441623" y="3717148"/>
                <a:ext cx="2524577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p-value &lt; </a:t>
                </a:r>
                <a14:m>
                  <m:oMath xmlns:m="http://schemas.openxmlformats.org/officeDocument/2006/math">
                    <m:r>
                      <a:rPr lang="en-US" sz="15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𝛼</m:t>
                    </m:r>
                  </m:oMath>
                </a14:m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: reject the null hypothesis, the SNP has a significant effect on weight</a:t>
                </a:r>
              </a:p>
              <a:p>
                <a:pPr marL="257175" indent="-257175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p-value </a:t>
                </a:r>
                <a14:m>
                  <m:oMath xmlns:m="http://schemas.openxmlformats.org/officeDocument/2006/math">
                    <m:r>
                      <a:rPr lang="en-US" sz="15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≥</m:t>
                    </m:r>
                    <m:r>
                      <a:rPr lang="es-ES" sz="15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  <m:r>
                      <a:rPr lang="es-ES" sz="15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𝛼</m:t>
                    </m:r>
                  </m:oMath>
                </a14:m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: accept the null hypothesis, the SNP does not have a significant effect on weight</a:t>
                </a:r>
              </a:p>
              <a:p>
                <a:pPr marL="257175" indent="-257175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s-ES" sz="15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𝛼</m:t>
                    </m:r>
                  </m:oMath>
                </a14:m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can be 0.05, 0.01, 0.001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7CF62E6-43C9-174E-866D-E7707490C3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1623" y="3717148"/>
                <a:ext cx="2524577" cy="1938992"/>
              </a:xfrm>
              <a:prstGeom prst="rect">
                <a:avLst/>
              </a:prstGeom>
              <a:blipFill>
                <a:blip r:embed="rId9"/>
                <a:stretch>
                  <a:fillRect l="-1000" t="-649" b="-25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5">
            <a:extLst>
              <a:ext uri="{FF2B5EF4-FFF2-40B4-BE49-F238E27FC236}">
                <a16:creationId xmlns:a16="http://schemas.microsoft.com/office/drawing/2014/main" id="{D9419076-7418-8545-A5C0-1B51938789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7632" y="3505810"/>
            <a:ext cx="2845720" cy="228360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61266D-4D54-343F-F23C-6B747E367DCB}"/>
              </a:ext>
            </a:extLst>
          </p:cNvPr>
          <p:cNvSpPr txBox="1"/>
          <p:nvPr/>
        </p:nvSpPr>
        <p:spPr>
          <a:xfrm rot="16200000">
            <a:off x="7975786" y="5696876"/>
            <a:ext cx="20760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B066CE80-811F-DD44-8FA4-F2145BB3394B}" type="slidenum"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pPr/>
              <a:t>12</a:t>
            </a:fld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-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Lectures.gersteinlab.org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83192C-2853-BF03-6DC3-2B64C4213ACC}"/>
              </a:ext>
            </a:extLst>
          </p:cNvPr>
          <p:cNvSpPr txBox="1"/>
          <p:nvPr/>
        </p:nvSpPr>
        <p:spPr>
          <a:xfrm>
            <a:off x="7635215" y="6673334"/>
            <a:ext cx="125547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Slides from B Borsari &amp; S Liu</a:t>
            </a:r>
          </a:p>
        </p:txBody>
      </p:sp>
    </p:spTree>
    <p:extLst>
      <p:ext uri="{BB962C8B-B14F-4D97-AF65-F5344CB8AC3E}">
        <p14:creationId xmlns:p14="http://schemas.microsoft.com/office/powerpoint/2010/main" val="16120083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536F9-E146-6207-2C8C-82B816390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2443"/>
            <a:ext cx="8229600" cy="62804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46260-9300-9C3F-31D5-2950C71CB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830483"/>
            <a:ext cx="8229600" cy="4967572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Part 1 : Generic Annotation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(not related to an individual's variants)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RNA-seq, Chip-seq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Integration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Hi-C </a:t>
            </a:r>
          </a:p>
          <a:p>
            <a:r>
              <a:rPr lang="en-US" b="1" dirty="0">
                <a:solidFill>
                  <a:srgbClr val="00B400"/>
                </a:solidFill>
              </a:rPr>
              <a:t>Part 2</a:t>
            </a:r>
            <a:r>
              <a:rPr lang="en-US" b="1" dirty="0">
                <a:solidFill>
                  <a:schemeClr val="bg1"/>
                </a:solidFill>
              </a:rPr>
              <a:t> : Annotation related to an individual's variants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ASE/ASB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GWAS &amp; </a:t>
            </a:r>
            <a:r>
              <a:rPr lang="en-US" dirty="0" err="1">
                <a:solidFill>
                  <a:schemeClr val="bg1"/>
                </a:solidFill>
              </a:rPr>
              <a:t>eQTL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699AE1-CD94-8FF5-2415-8739D06C6916}"/>
              </a:ext>
            </a:extLst>
          </p:cNvPr>
          <p:cNvCxnSpPr/>
          <p:nvPr/>
        </p:nvCxnSpPr>
        <p:spPr bwMode="auto">
          <a:xfrm>
            <a:off x="-973015" y="4339753"/>
            <a:ext cx="11383107" cy="0"/>
          </a:xfrm>
          <a:prstGeom prst="line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B33F718-17E6-A74B-454E-43F94A762EF1}"/>
              </a:ext>
            </a:extLst>
          </p:cNvPr>
          <p:cNvSpPr txBox="1">
            <a:spLocks/>
          </p:cNvSpPr>
          <p:nvPr/>
        </p:nvSpPr>
        <p:spPr bwMode="auto">
          <a:xfrm>
            <a:off x="685800" y="4796954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340" algn="ctr" defTabSz="911101" rtl="0" eaLnBrk="1" fontAlgn="base" hangingPunct="1">
              <a:spcBef>
                <a:spcPts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2685" algn="ctr" defTabSz="911101" rtl="0" eaLnBrk="1" fontAlgn="base" hangingPunct="1">
              <a:spcBef>
                <a:spcPts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69030" algn="ctr" defTabSz="911101" rtl="0" eaLnBrk="1" fontAlgn="base" hangingPunct="1">
              <a:spcBef>
                <a:spcPts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5372" algn="ctr" defTabSz="911101" rtl="0" eaLnBrk="1" fontAlgn="base" hangingPunct="1">
              <a:spcBef>
                <a:spcPts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r>
              <a:rPr lang="en-US" altLang="en-US" sz="4800" dirty="0">
                <a:solidFill>
                  <a:srgbClr val="FF7413"/>
                </a:solidFill>
                <a:ea typeface="ＭＳ Ｐゴシック" panose="020B0600070205080204" pitchFamily="34" charset="-128"/>
              </a:rPr>
              <a:t>GWAS (Additional Considerations)</a:t>
            </a:r>
            <a:endParaRPr lang="en-US" altLang="en-US" sz="4800" kern="0" dirty="0">
              <a:solidFill>
                <a:srgbClr val="FF7413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484069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A8E6F6-7C38-4BA0-F3A5-CCA18BFE75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75E660A-A195-62BA-C912-EECE2C9FB390}"/>
              </a:ext>
            </a:extLst>
          </p:cNvPr>
          <p:cNvCxnSpPr>
            <a:cxnSpLocks/>
          </p:cNvCxnSpPr>
          <p:nvPr/>
        </p:nvCxnSpPr>
        <p:spPr>
          <a:xfrm>
            <a:off x="1371600" y="2120900"/>
            <a:ext cx="0" cy="571501"/>
          </a:xfrm>
          <a:prstGeom prst="line">
            <a:avLst/>
          </a:prstGeom>
          <a:ln>
            <a:solidFill>
              <a:srgbClr val="00206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83CD0167-5F1A-0C7C-4D48-A7FC75BBA80A}"/>
              </a:ext>
            </a:extLst>
          </p:cNvPr>
          <p:cNvSpPr/>
          <p:nvPr/>
        </p:nvSpPr>
        <p:spPr>
          <a:xfrm>
            <a:off x="0" y="857250"/>
            <a:ext cx="9144000" cy="5562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625" b="0" dirty="0">
                <a:solidFill>
                  <a:prstClr val="white"/>
                </a:solidFill>
                <a:latin typeface="Aptos Display" panose="02110004020202020204"/>
              </a:rPr>
              <a:t>GWAS workflow</a:t>
            </a:r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7C281059-C2C2-5F52-5262-6511636655FA}"/>
              </a:ext>
            </a:extLst>
          </p:cNvPr>
          <p:cNvSpPr/>
          <p:nvPr/>
        </p:nvSpPr>
        <p:spPr>
          <a:xfrm>
            <a:off x="621104" y="1669259"/>
            <a:ext cx="1563293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Study design</a:t>
            </a: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14BD13A3-089C-257A-6913-8BF14BD76810}"/>
              </a:ext>
            </a:extLst>
          </p:cNvPr>
          <p:cNvSpPr/>
          <p:nvPr/>
        </p:nvSpPr>
        <p:spPr>
          <a:xfrm>
            <a:off x="2146298" y="1669259"/>
            <a:ext cx="1752603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Power calculations</a:t>
            </a: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1593795F-672D-EF6C-45E7-BA25A9B2F574}"/>
              </a:ext>
            </a:extLst>
          </p:cNvPr>
          <p:cNvSpPr/>
          <p:nvPr/>
        </p:nvSpPr>
        <p:spPr>
          <a:xfrm>
            <a:off x="3888582" y="1669259"/>
            <a:ext cx="1331116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GWAS</a:t>
            </a: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1465896D-9F1C-8320-5782-909588C652C7}"/>
              </a:ext>
            </a:extLst>
          </p:cNvPr>
          <p:cNvSpPr/>
          <p:nvPr/>
        </p:nvSpPr>
        <p:spPr>
          <a:xfrm>
            <a:off x="5194296" y="1669259"/>
            <a:ext cx="1727201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Downstream analysis</a:t>
            </a: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5EF6AF94-7CC9-E4F8-F4B1-8D713CC73428}"/>
              </a:ext>
            </a:extLst>
          </p:cNvPr>
          <p:cNvSpPr/>
          <p:nvPr/>
        </p:nvSpPr>
        <p:spPr>
          <a:xfrm>
            <a:off x="6896097" y="1669259"/>
            <a:ext cx="1689100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Replication studies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DD9BE34-DFC9-1807-6AA3-FA66892E9EED}"/>
              </a:ext>
            </a:extLst>
          </p:cNvPr>
          <p:cNvSpPr txBox="1"/>
          <p:nvPr/>
        </p:nvSpPr>
        <p:spPr>
          <a:xfrm>
            <a:off x="222837" y="2854220"/>
            <a:ext cx="4971459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Type of study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Quantitative trait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Case-Control study (example: disease vs. healthy)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500" b="0" dirty="0">
              <a:solidFill>
                <a:prstClr val="black"/>
              </a:solidFill>
              <a:latin typeface="Aptos Display" panose="02110004020202020204"/>
              <a:ea typeface="+mn-ea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500" b="0" dirty="0">
              <a:solidFill>
                <a:prstClr val="black"/>
              </a:solidFill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22324EA-3DCB-1AFA-2FFE-8E720DC3B0E6}"/>
              </a:ext>
            </a:extLst>
          </p:cNvPr>
          <p:cNvSpPr txBox="1"/>
          <p:nvPr/>
        </p:nvSpPr>
        <p:spPr>
          <a:xfrm>
            <a:off x="6470646" y="5749514"/>
            <a:ext cx="2540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Balding, Nat Rev Genet, 2006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447BEE1-9537-613D-DFF7-CE82F4ACD621}"/>
              </a:ext>
            </a:extLst>
          </p:cNvPr>
          <p:cNvSpPr txBox="1"/>
          <p:nvPr/>
        </p:nvSpPr>
        <p:spPr>
          <a:xfrm rot="16200000">
            <a:off x="-904660" y="5805250"/>
            <a:ext cx="20760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B066CE80-811F-DD44-8FA4-F2145BB3394B}" type="slidenum"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pPr/>
              <a:t>14</a:t>
            </a:fld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-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Lectures.gersteinlab.org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ACAAB4-89FD-7150-A73D-760B900095A1}"/>
              </a:ext>
            </a:extLst>
          </p:cNvPr>
          <p:cNvSpPr txBox="1"/>
          <p:nvPr/>
        </p:nvSpPr>
        <p:spPr>
          <a:xfrm>
            <a:off x="7635215" y="6673334"/>
            <a:ext cx="125547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Slides from B Borsari &amp; S Liu</a:t>
            </a:r>
          </a:p>
        </p:txBody>
      </p:sp>
    </p:spTree>
    <p:extLst>
      <p:ext uri="{BB962C8B-B14F-4D97-AF65-F5344CB8AC3E}">
        <p14:creationId xmlns:p14="http://schemas.microsoft.com/office/powerpoint/2010/main" val="3406803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14EF1C-F4A4-2640-9AAA-7EBE88D0A103}"/>
              </a:ext>
            </a:extLst>
          </p:cNvPr>
          <p:cNvCxnSpPr>
            <a:cxnSpLocks/>
          </p:cNvCxnSpPr>
          <p:nvPr/>
        </p:nvCxnSpPr>
        <p:spPr>
          <a:xfrm>
            <a:off x="1371600" y="2120900"/>
            <a:ext cx="0" cy="571501"/>
          </a:xfrm>
          <a:prstGeom prst="line">
            <a:avLst/>
          </a:prstGeom>
          <a:ln>
            <a:solidFill>
              <a:srgbClr val="00206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F499F39-CB95-6340-9A42-26004782F91E}"/>
              </a:ext>
            </a:extLst>
          </p:cNvPr>
          <p:cNvSpPr/>
          <p:nvPr/>
        </p:nvSpPr>
        <p:spPr>
          <a:xfrm>
            <a:off x="0" y="857250"/>
            <a:ext cx="9144000" cy="5562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625" b="0" dirty="0">
                <a:solidFill>
                  <a:prstClr val="white"/>
                </a:solidFill>
                <a:latin typeface="Aptos Display" panose="02110004020202020204"/>
              </a:rPr>
              <a:t>GWAS workflow</a:t>
            </a:r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CE507C79-5AAA-E04B-AD1B-4C188438B359}"/>
              </a:ext>
            </a:extLst>
          </p:cNvPr>
          <p:cNvSpPr/>
          <p:nvPr/>
        </p:nvSpPr>
        <p:spPr>
          <a:xfrm>
            <a:off x="621104" y="1669259"/>
            <a:ext cx="1563293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Study design</a:t>
            </a: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99515547-B75D-6A41-90CF-ADF0385252DE}"/>
              </a:ext>
            </a:extLst>
          </p:cNvPr>
          <p:cNvSpPr/>
          <p:nvPr/>
        </p:nvSpPr>
        <p:spPr>
          <a:xfrm>
            <a:off x="2146298" y="1669259"/>
            <a:ext cx="1752603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Power calculations</a:t>
            </a: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7EA8D531-0BB5-194A-9A8A-3437A2DA27EA}"/>
              </a:ext>
            </a:extLst>
          </p:cNvPr>
          <p:cNvSpPr/>
          <p:nvPr/>
        </p:nvSpPr>
        <p:spPr>
          <a:xfrm>
            <a:off x="3888582" y="1669259"/>
            <a:ext cx="1331116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GWAS</a:t>
            </a: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D518AFC1-E7EB-8E43-9751-95523DB2910A}"/>
              </a:ext>
            </a:extLst>
          </p:cNvPr>
          <p:cNvSpPr/>
          <p:nvPr/>
        </p:nvSpPr>
        <p:spPr>
          <a:xfrm>
            <a:off x="5194296" y="1669259"/>
            <a:ext cx="1727201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Downstream analysis</a:t>
            </a: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11639C6A-3F85-914F-89B8-B97CCB99EBDB}"/>
              </a:ext>
            </a:extLst>
          </p:cNvPr>
          <p:cNvSpPr/>
          <p:nvPr/>
        </p:nvSpPr>
        <p:spPr>
          <a:xfrm>
            <a:off x="6896097" y="1669259"/>
            <a:ext cx="1689100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Replication studies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BC35B6-6D45-1649-AAAF-B87B0F9AC50B}"/>
              </a:ext>
            </a:extLst>
          </p:cNvPr>
          <p:cNvSpPr txBox="1"/>
          <p:nvPr/>
        </p:nvSpPr>
        <p:spPr>
          <a:xfrm>
            <a:off x="248239" y="2858291"/>
            <a:ext cx="4971459" cy="2789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white">
                    <a:lumMod val="75000"/>
                  </a:prstClr>
                </a:solidFill>
                <a:latin typeface="Aptos Display" panose="02110004020202020204"/>
                <a:ea typeface="+mn-ea"/>
                <a:cs typeface="+mn-cs"/>
              </a:rPr>
              <a:t>Type of study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75" b="0" dirty="0">
                <a:solidFill>
                  <a:prstClr val="white">
                    <a:lumMod val="75000"/>
                  </a:prstClr>
                </a:solidFill>
                <a:latin typeface="Aptos Display" panose="02110004020202020204"/>
                <a:ea typeface="+mn-ea"/>
                <a:cs typeface="+mn-cs"/>
              </a:rPr>
              <a:t>Quantitative trait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275" b="0" dirty="0">
                <a:solidFill>
                  <a:prstClr val="white">
                    <a:lumMod val="75000"/>
                  </a:prstClr>
                </a:solidFill>
                <a:latin typeface="Aptos Display" panose="02110004020202020204"/>
                <a:ea typeface="+mn-ea"/>
                <a:cs typeface="+mn-cs"/>
              </a:rPr>
              <a:t>Case-Control study (example: disease vs. healthy)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275" b="0" dirty="0">
              <a:solidFill>
                <a:prstClr val="white">
                  <a:lumMod val="75000"/>
                </a:prstClr>
              </a:solidFill>
              <a:latin typeface="Aptos Display" panose="02110004020202020204"/>
              <a:ea typeface="+mn-ea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Population stratification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Some SNPs might have different allele frequencies in different subpopulations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6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EX: In comparing Asian vs. European, what if one did GWAS for “uses chopstick” without correction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500" b="0" dirty="0">
              <a:solidFill>
                <a:prstClr val="black"/>
              </a:solidFill>
              <a:latin typeface="Aptos Display" panose="02110004020202020204"/>
              <a:ea typeface="+mn-ea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500" b="0" dirty="0">
              <a:solidFill>
                <a:prstClr val="white">
                  <a:lumMod val="75000"/>
                </a:prstClr>
              </a:solidFill>
              <a:latin typeface="Aptos Display" panose="02110004020202020204"/>
              <a:ea typeface="+mn-ea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500" b="0" dirty="0">
              <a:solidFill>
                <a:prstClr val="black"/>
              </a:solidFill>
              <a:latin typeface="Aptos Display" panose="021100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FD7DA6-22C0-A146-A1B3-FE65701104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471" y="2815899"/>
            <a:ext cx="3040901" cy="18358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7CBAE9-D057-8042-BE6A-8369E672B936}"/>
              </a:ext>
            </a:extLst>
          </p:cNvPr>
          <p:cNvSpPr txBox="1"/>
          <p:nvPr/>
        </p:nvSpPr>
        <p:spPr>
          <a:xfrm>
            <a:off x="5350247" y="4768849"/>
            <a:ext cx="355245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allele</a:t>
            </a:r>
            <a:r>
              <a:rPr lang="en-US" sz="1500" b="0" baseline="-2500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2</a:t>
            </a: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 is enriched in cases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BUT cases are enriched in population 1, where allele</a:t>
            </a:r>
            <a:r>
              <a:rPr lang="en-US" sz="1500" b="0" baseline="-2500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2</a:t>
            </a: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 is more frequent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A56F61-2AB4-A543-B18E-75ACFF97EDD2}"/>
              </a:ext>
            </a:extLst>
          </p:cNvPr>
          <p:cNvSpPr txBox="1"/>
          <p:nvPr/>
        </p:nvSpPr>
        <p:spPr>
          <a:xfrm>
            <a:off x="6470646" y="5749514"/>
            <a:ext cx="25400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b="0" dirty="0">
                <a:solidFill>
                  <a:schemeClr val="bg1">
                    <a:lumMod val="65000"/>
                  </a:schemeClr>
                </a:solidFill>
                <a:latin typeface="Aptos Display" panose="02110004020202020204"/>
                <a:ea typeface="+mn-ea"/>
                <a:cs typeface="+mn-cs"/>
              </a:rPr>
              <a:t>Balding, Nat Rev Genet, 2006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6E758A-47B5-7018-8A7E-227F65BAF43A}"/>
              </a:ext>
            </a:extLst>
          </p:cNvPr>
          <p:cNvSpPr/>
          <p:nvPr/>
        </p:nvSpPr>
        <p:spPr>
          <a:xfrm>
            <a:off x="4664444" y="3142459"/>
            <a:ext cx="295275" cy="291689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28889E-97C1-EBEB-47B2-E93E544E8FB4}"/>
              </a:ext>
            </a:extLst>
          </p:cNvPr>
          <p:cNvSpPr txBox="1"/>
          <p:nvPr/>
        </p:nvSpPr>
        <p:spPr>
          <a:xfrm>
            <a:off x="4959719" y="3139416"/>
            <a:ext cx="62865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Allele</a:t>
            </a:r>
            <a:r>
              <a:rPr lang="en-US" sz="1350" b="0" baseline="-2500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2</a:t>
            </a:r>
            <a:endParaRPr lang="en-US" sz="1350" b="0" dirty="0">
              <a:solidFill>
                <a:prstClr val="black"/>
              </a:solidFill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2401D79-9749-F50B-DF09-B41C64B24792}"/>
              </a:ext>
            </a:extLst>
          </p:cNvPr>
          <p:cNvSpPr/>
          <p:nvPr/>
        </p:nvSpPr>
        <p:spPr>
          <a:xfrm>
            <a:off x="4664444" y="2760779"/>
            <a:ext cx="295275" cy="29168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D2528C-B28C-AD03-FC73-C02989689556}"/>
              </a:ext>
            </a:extLst>
          </p:cNvPr>
          <p:cNvSpPr txBox="1"/>
          <p:nvPr/>
        </p:nvSpPr>
        <p:spPr>
          <a:xfrm>
            <a:off x="4959719" y="2748211"/>
            <a:ext cx="628650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Allele</a:t>
            </a:r>
            <a:r>
              <a:rPr lang="en-US" sz="1350" b="0" baseline="-2500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1</a:t>
            </a:r>
            <a:endParaRPr lang="en-US" sz="1350" b="0" dirty="0">
              <a:solidFill>
                <a:prstClr val="black"/>
              </a:solidFill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838944-701B-77B4-A53B-881057465491}"/>
              </a:ext>
            </a:extLst>
          </p:cNvPr>
          <p:cNvSpPr txBox="1"/>
          <p:nvPr/>
        </p:nvSpPr>
        <p:spPr>
          <a:xfrm rot="16200000">
            <a:off x="-904660" y="5805250"/>
            <a:ext cx="20760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B066CE80-811F-DD44-8FA4-F2145BB3394B}" type="slidenum"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pPr/>
              <a:t>15</a:t>
            </a:fld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-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Lectures.gersteinlab.org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EAC9501-5A56-5BCA-1859-F38729DAA805}"/>
              </a:ext>
            </a:extLst>
          </p:cNvPr>
          <p:cNvSpPr txBox="1"/>
          <p:nvPr/>
        </p:nvSpPr>
        <p:spPr>
          <a:xfrm>
            <a:off x="7635215" y="6673334"/>
            <a:ext cx="125547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Slides from B Borsari &amp; S Liu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7BFB9D-2111-7E5D-4F0E-B20DC8BA57BD}"/>
              </a:ext>
            </a:extLst>
          </p:cNvPr>
          <p:cNvSpPr txBox="1"/>
          <p:nvPr/>
        </p:nvSpPr>
        <p:spPr>
          <a:xfrm>
            <a:off x="5755538" y="6000750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 err="1">
                <a:solidFill>
                  <a:schemeClr val="bg1">
                    <a:lumMod val="65000"/>
                  </a:schemeClr>
                </a:solidFill>
              </a:rPr>
              <a:t>Uffelmann</a:t>
            </a:r>
            <a:r>
              <a:rPr lang="en-US" sz="900" dirty="0">
                <a:solidFill>
                  <a:schemeClr val="bg1">
                    <a:lumMod val="65000"/>
                  </a:schemeClr>
                </a:solidFill>
              </a:rPr>
              <a:t> et al. (2021). Nature Reviews Methods Primers</a:t>
            </a:r>
          </a:p>
        </p:txBody>
      </p:sp>
    </p:spTree>
    <p:extLst>
      <p:ext uri="{BB962C8B-B14F-4D97-AF65-F5344CB8AC3E}">
        <p14:creationId xmlns:p14="http://schemas.microsoft.com/office/powerpoint/2010/main" val="4833561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14EF1C-F4A4-2640-9AAA-7EBE88D0A103}"/>
              </a:ext>
            </a:extLst>
          </p:cNvPr>
          <p:cNvCxnSpPr>
            <a:cxnSpLocks/>
          </p:cNvCxnSpPr>
          <p:nvPr/>
        </p:nvCxnSpPr>
        <p:spPr>
          <a:xfrm>
            <a:off x="1371600" y="2120900"/>
            <a:ext cx="0" cy="571501"/>
          </a:xfrm>
          <a:prstGeom prst="line">
            <a:avLst/>
          </a:prstGeom>
          <a:ln>
            <a:solidFill>
              <a:srgbClr val="00206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F499F39-CB95-6340-9A42-26004782F91E}"/>
              </a:ext>
            </a:extLst>
          </p:cNvPr>
          <p:cNvSpPr/>
          <p:nvPr/>
        </p:nvSpPr>
        <p:spPr>
          <a:xfrm>
            <a:off x="0" y="857250"/>
            <a:ext cx="9144000" cy="5562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625" b="0" dirty="0">
                <a:solidFill>
                  <a:prstClr val="white"/>
                </a:solidFill>
                <a:latin typeface="Aptos Display" panose="02110004020202020204"/>
              </a:rPr>
              <a:t>GWAS workflow</a:t>
            </a:r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CE507C79-5AAA-E04B-AD1B-4C188438B359}"/>
              </a:ext>
            </a:extLst>
          </p:cNvPr>
          <p:cNvSpPr/>
          <p:nvPr/>
        </p:nvSpPr>
        <p:spPr>
          <a:xfrm>
            <a:off x="621104" y="1669259"/>
            <a:ext cx="1563293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Study design</a:t>
            </a: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99515547-B75D-6A41-90CF-ADF0385252DE}"/>
              </a:ext>
            </a:extLst>
          </p:cNvPr>
          <p:cNvSpPr/>
          <p:nvPr/>
        </p:nvSpPr>
        <p:spPr>
          <a:xfrm>
            <a:off x="2146298" y="1669259"/>
            <a:ext cx="1752603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Power calculations</a:t>
            </a: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7EA8D531-0BB5-194A-9A8A-3437A2DA27EA}"/>
              </a:ext>
            </a:extLst>
          </p:cNvPr>
          <p:cNvSpPr/>
          <p:nvPr/>
        </p:nvSpPr>
        <p:spPr>
          <a:xfrm>
            <a:off x="3888582" y="1669259"/>
            <a:ext cx="1331116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GWAS</a:t>
            </a: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D518AFC1-E7EB-8E43-9751-95523DB2910A}"/>
              </a:ext>
            </a:extLst>
          </p:cNvPr>
          <p:cNvSpPr/>
          <p:nvPr/>
        </p:nvSpPr>
        <p:spPr>
          <a:xfrm>
            <a:off x="5194296" y="1669259"/>
            <a:ext cx="1727201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Downstream analysis</a:t>
            </a: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11639C6A-3F85-914F-89B8-B97CCB99EBDB}"/>
              </a:ext>
            </a:extLst>
          </p:cNvPr>
          <p:cNvSpPr/>
          <p:nvPr/>
        </p:nvSpPr>
        <p:spPr>
          <a:xfrm>
            <a:off x="6896097" y="1669259"/>
            <a:ext cx="1689100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Replication studies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2BC35B6-6D45-1649-AAAF-B87B0F9AC50B}"/>
              </a:ext>
            </a:extLst>
          </p:cNvPr>
          <p:cNvSpPr txBox="1"/>
          <p:nvPr/>
        </p:nvSpPr>
        <p:spPr>
          <a:xfrm>
            <a:off x="222837" y="2755933"/>
            <a:ext cx="4971459" cy="312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white">
                    <a:lumMod val="75000"/>
                  </a:prstClr>
                </a:solidFill>
                <a:latin typeface="Aptos Display" panose="02110004020202020204"/>
                <a:ea typeface="+mn-ea"/>
                <a:cs typeface="+mn-cs"/>
              </a:rPr>
              <a:t>Type of study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white">
                    <a:lumMod val="75000"/>
                  </a:prstClr>
                </a:solidFill>
                <a:latin typeface="Aptos Display" panose="02110004020202020204"/>
                <a:ea typeface="+mn-ea"/>
                <a:cs typeface="+mn-cs"/>
              </a:rPr>
              <a:t>Population stratification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prstClr val="white">
                    <a:lumMod val="75000"/>
                  </a:prstClr>
                </a:solidFill>
                <a:latin typeface="Aptos Display" panose="02110004020202020204"/>
                <a:ea typeface="+mn-ea"/>
                <a:cs typeface="+mn-cs"/>
              </a:rPr>
              <a:t>Some SNPs might have different allele frequencies in different subpopulations (</a:t>
            </a:r>
            <a:r>
              <a:rPr lang="en-US" sz="1500" b="0" dirty="0" err="1">
                <a:solidFill>
                  <a:prstClr val="white">
                    <a:lumMod val="75000"/>
                  </a:prstClr>
                </a:solidFill>
                <a:latin typeface="Aptos Display" panose="02110004020202020204"/>
                <a:ea typeface="+mn-ea"/>
                <a:cs typeface="+mn-cs"/>
              </a:rPr>
              <a:t>eg.</a:t>
            </a:r>
            <a:r>
              <a:rPr lang="en-US" sz="1500" b="0" dirty="0">
                <a:solidFill>
                  <a:prstClr val="white">
                    <a:lumMod val="75000"/>
                  </a:prstClr>
                </a:solidFill>
                <a:latin typeface="Aptos Display" panose="02110004020202020204"/>
                <a:ea typeface="+mn-ea"/>
                <a:cs typeface="+mn-cs"/>
              </a:rPr>
              <a:t> Asian vs. European)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Choice of relevant covariates 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Purpose: control for indirect effects unrelated to the </a:t>
            </a:r>
            <a:r>
              <a:rPr lang="en-US" sz="1500" b="0" dirty="0">
                <a:solidFill>
                  <a:prstClr val="black"/>
                </a:solidFill>
                <a:latin typeface="Aptos" panose="02110004020202020204"/>
                <a:ea typeface="+mn-ea"/>
                <a:cs typeface="+mn-cs"/>
              </a:rPr>
              <a:t>phenotype of interest and eliminate the influence of confounders</a:t>
            </a:r>
            <a:endParaRPr lang="en-US" sz="1500" b="0" dirty="0">
              <a:solidFill>
                <a:prstClr val="black"/>
              </a:solidFill>
              <a:latin typeface="Aptos Display" panose="02110004020202020204"/>
              <a:ea typeface="+mn-ea"/>
              <a:cs typeface="+mn-cs"/>
            </a:endParaRP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e.g., age, sex, genotyping batch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600" b="0" dirty="0">
              <a:solidFill>
                <a:prstClr val="black"/>
              </a:solidFill>
              <a:latin typeface="Aptos Display" panose="02110004020202020204"/>
              <a:ea typeface="+mn-ea"/>
              <a:cs typeface="+mn-cs"/>
            </a:endParaRP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4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First 5 or 6 Principal Components based on ancestry are usually included as model covariates in order to control for ancestry-related genetic variation that could confound</a:t>
            </a:r>
            <a:br>
              <a:rPr lang="en-US" sz="14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</a:br>
            <a:r>
              <a:rPr lang="en-US" sz="14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 results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E47F8D6-CC98-1448-AF99-27D71CF5BC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6458" y="2831801"/>
            <a:ext cx="3950077" cy="276270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BB822D3F-BA9D-4A48-976F-D9056C3D916E}"/>
              </a:ext>
            </a:extLst>
          </p:cNvPr>
          <p:cNvSpPr/>
          <p:nvPr/>
        </p:nvSpPr>
        <p:spPr>
          <a:xfrm>
            <a:off x="5583640" y="5687504"/>
            <a:ext cx="3363421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05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  <a:hlinkClick r:id="rId4"/>
              </a:rPr>
              <a:t>https://privefl.github.io/bigsnpr/articles/how-to-PCA.html</a:t>
            </a:r>
            <a:r>
              <a:rPr lang="en-US" sz="105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DA59732-9C5F-9023-42A4-47C95904AE86}"/>
              </a:ext>
            </a:extLst>
          </p:cNvPr>
          <p:cNvSpPr txBox="1"/>
          <p:nvPr/>
        </p:nvSpPr>
        <p:spPr>
          <a:xfrm rot="16200000">
            <a:off x="-904660" y="5805250"/>
            <a:ext cx="20760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B066CE80-811F-DD44-8FA4-F2145BB3394B}" type="slidenum"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pPr/>
              <a:t>16</a:t>
            </a:fld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-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Lectures.gersteinlab.org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CDED724-AF66-40AE-B1DA-E2B37CB2FF5D}"/>
              </a:ext>
            </a:extLst>
          </p:cNvPr>
          <p:cNvSpPr txBox="1"/>
          <p:nvPr/>
        </p:nvSpPr>
        <p:spPr>
          <a:xfrm>
            <a:off x="7635215" y="6673334"/>
            <a:ext cx="125547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Slides from B Borsari &amp; S Liu</a:t>
            </a:r>
          </a:p>
        </p:txBody>
      </p:sp>
    </p:spTree>
    <p:extLst>
      <p:ext uri="{BB962C8B-B14F-4D97-AF65-F5344CB8AC3E}">
        <p14:creationId xmlns:p14="http://schemas.microsoft.com/office/powerpoint/2010/main" val="5418217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14EF1C-F4A4-2640-9AAA-7EBE88D0A103}"/>
              </a:ext>
            </a:extLst>
          </p:cNvPr>
          <p:cNvCxnSpPr>
            <a:cxnSpLocks/>
          </p:cNvCxnSpPr>
          <p:nvPr/>
        </p:nvCxnSpPr>
        <p:spPr>
          <a:xfrm>
            <a:off x="3009902" y="2120900"/>
            <a:ext cx="0" cy="571501"/>
          </a:xfrm>
          <a:prstGeom prst="line">
            <a:avLst/>
          </a:prstGeom>
          <a:ln>
            <a:solidFill>
              <a:srgbClr val="00206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F499F39-CB95-6340-9A42-26004782F91E}"/>
              </a:ext>
            </a:extLst>
          </p:cNvPr>
          <p:cNvSpPr/>
          <p:nvPr/>
        </p:nvSpPr>
        <p:spPr>
          <a:xfrm>
            <a:off x="0" y="857250"/>
            <a:ext cx="9144000" cy="5562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625" b="0" dirty="0">
                <a:solidFill>
                  <a:prstClr val="white"/>
                </a:solidFill>
                <a:latin typeface="Aptos Display" panose="02110004020202020204"/>
              </a:rPr>
              <a:t>GWAS workflow</a:t>
            </a:r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CE507C79-5AAA-E04B-AD1B-4C188438B359}"/>
              </a:ext>
            </a:extLst>
          </p:cNvPr>
          <p:cNvSpPr/>
          <p:nvPr/>
        </p:nvSpPr>
        <p:spPr>
          <a:xfrm>
            <a:off x="621104" y="1669259"/>
            <a:ext cx="1563293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Study design</a:t>
            </a: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99515547-B75D-6A41-90CF-ADF0385252DE}"/>
              </a:ext>
            </a:extLst>
          </p:cNvPr>
          <p:cNvSpPr/>
          <p:nvPr/>
        </p:nvSpPr>
        <p:spPr>
          <a:xfrm>
            <a:off x="2146298" y="1669259"/>
            <a:ext cx="1752603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Power calculations</a:t>
            </a: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7EA8D531-0BB5-194A-9A8A-3437A2DA27EA}"/>
              </a:ext>
            </a:extLst>
          </p:cNvPr>
          <p:cNvSpPr/>
          <p:nvPr/>
        </p:nvSpPr>
        <p:spPr>
          <a:xfrm>
            <a:off x="3888582" y="1669259"/>
            <a:ext cx="1331116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GWAS</a:t>
            </a: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D518AFC1-E7EB-8E43-9751-95523DB2910A}"/>
              </a:ext>
            </a:extLst>
          </p:cNvPr>
          <p:cNvSpPr/>
          <p:nvPr/>
        </p:nvSpPr>
        <p:spPr>
          <a:xfrm>
            <a:off x="5194296" y="1669259"/>
            <a:ext cx="1727201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Downstream analysis</a:t>
            </a: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11639C6A-3F85-914F-89B8-B97CCB99EBDB}"/>
              </a:ext>
            </a:extLst>
          </p:cNvPr>
          <p:cNvSpPr/>
          <p:nvPr/>
        </p:nvSpPr>
        <p:spPr>
          <a:xfrm>
            <a:off x="6896097" y="1669259"/>
            <a:ext cx="1689100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Replication studies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B551822-44AB-504C-A3F9-288432106675}"/>
                  </a:ext>
                </a:extLst>
              </p:cNvPr>
              <p:cNvSpPr txBox="1"/>
              <p:nvPr/>
            </p:nvSpPr>
            <p:spPr>
              <a:xfrm>
                <a:off x="1037725" y="2858292"/>
                <a:ext cx="7679154" cy="21698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57175" indent="-257175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Power is the probability that a SNP is truly associated with a trait</a:t>
                </a:r>
              </a:p>
              <a:p>
                <a:pPr marL="257175" indent="-257175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It depends on sample size, allele frequency and effect size</a:t>
                </a:r>
              </a:p>
              <a:p>
                <a:pPr marL="257175" indent="-257175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en-US" sz="1500" b="0" dirty="0">
                  <a:solidFill>
                    <a:prstClr val="black"/>
                  </a:solidFill>
                  <a:latin typeface="Aptos Display" panose="02110004020202020204"/>
                  <a:ea typeface="+mn-ea"/>
                  <a:cs typeface="+mn-cs"/>
                </a:endParaRPr>
              </a:p>
              <a:p>
                <a:pPr marL="600075" lvl="1" indent="-257175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Larger sample size </a:t>
                </a:r>
                <a:r>
                  <a:rPr lang="en-US" sz="1500" b="0" i="1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n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and MAF </a:t>
                </a:r>
                <a:r>
                  <a:rPr lang="en-US" sz="1500" b="0" i="1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f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result in a more accurate estimate of the SNP effect </a:t>
                </a:r>
                <a14:m>
                  <m:oMath xmlns:m="http://schemas.openxmlformats.org/officeDocument/2006/math">
                    <m:r>
                      <a:rPr lang="en-US" sz="15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𝛽</m:t>
                    </m:r>
                  </m:oMath>
                </a14:m>
                <a:endParaRPr lang="en-US" sz="1500" b="0" dirty="0">
                  <a:solidFill>
                    <a:prstClr val="black"/>
                  </a:solidFill>
                  <a:latin typeface="Aptos Display" panose="02110004020202020204"/>
                  <a:ea typeface="+mn-ea"/>
                  <a:cs typeface="+mn-cs"/>
                </a:endParaRPr>
              </a:p>
              <a:p>
                <a:pPr marL="600075" lvl="1" indent="-257175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Larger absolute values of </a:t>
                </a:r>
                <a14:m>
                  <m:oMath xmlns:m="http://schemas.openxmlformats.org/officeDocument/2006/math">
                    <m:r>
                      <a:rPr lang="en-US" sz="15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𝛽</m:t>
                    </m:r>
                  </m:oMath>
                </a14:m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increase the difference from the null model (e.g. same mean value of the trait across genotype groups)</a:t>
                </a:r>
              </a:p>
              <a:p>
                <a:pPr marL="257175" indent="-257175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en-US" sz="1500" b="0" dirty="0">
                  <a:solidFill>
                    <a:prstClr val="black"/>
                  </a:solidFill>
                  <a:latin typeface="Aptos Display" panose="02110004020202020204"/>
                  <a:ea typeface="+mn-ea"/>
                  <a:cs typeface="+mn-cs"/>
                </a:endParaRPr>
              </a:p>
              <a:p>
                <a:pPr marL="257175" indent="-257175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en-US" sz="1500" b="0" dirty="0">
                  <a:solidFill>
                    <a:prstClr val="black"/>
                  </a:solidFill>
                  <a:latin typeface="Aptos Display" panose="02110004020202020204"/>
                  <a:ea typeface="+mn-ea"/>
                  <a:cs typeface="+mn-cs"/>
                </a:endParaRPr>
              </a:p>
              <a:p>
                <a:pPr marL="600075" lvl="1" indent="-257175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en-US" sz="1500" b="0" dirty="0">
                  <a:solidFill>
                    <a:prstClr val="black"/>
                  </a:solidFill>
                  <a:latin typeface="Aptos Display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B551822-44AB-504C-A3F9-2884321066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7725" y="2858292"/>
                <a:ext cx="7679154" cy="2169825"/>
              </a:xfrm>
              <a:prstGeom prst="rect">
                <a:avLst/>
              </a:prstGeom>
              <a:blipFill>
                <a:blip r:embed="rId3"/>
                <a:stretch>
                  <a:fillRect l="-165" t="-5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486C8F3D-00A7-F791-D0C9-FA008696358F}"/>
              </a:ext>
            </a:extLst>
          </p:cNvPr>
          <p:cNvSpPr txBox="1"/>
          <p:nvPr/>
        </p:nvSpPr>
        <p:spPr>
          <a:xfrm rot="16200000">
            <a:off x="-904660" y="5805250"/>
            <a:ext cx="20760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B066CE80-811F-DD44-8FA4-F2145BB3394B}" type="slidenum"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pPr/>
              <a:t>17</a:t>
            </a:fld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-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Lectures.gersteinlab.org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411866-368A-96C2-33DA-267062A23386}"/>
              </a:ext>
            </a:extLst>
          </p:cNvPr>
          <p:cNvSpPr txBox="1"/>
          <p:nvPr/>
        </p:nvSpPr>
        <p:spPr>
          <a:xfrm>
            <a:off x="7635215" y="6673334"/>
            <a:ext cx="125547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Slides from B Borsari &amp; S Liu</a:t>
            </a:r>
          </a:p>
        </p:txBody>
      </p:sp>
    </p:spTree>
    <p:extLst>
      <p:ext uri="{BB962C8B-B14F-4D97-AF65-F5344CB8AC3E}">
        <p14:creationId xmlns:p14="http://schemas.microsoft.com/office/powerpoint/2010/main" val="12286942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658B773-D1E1-014D-9399-8B7EC1E66C2C}"/>
              </a:ext>
            </a:extLst>
          </p:cNvPr>
          <p:cNvCxnSpPr>
            <a:cxnSpLocks/>
          </p:cNvCxnSpPr>
          <p:nvPr/>
        </p:nvCxnSpPr>
        <p:spPr>
          <a:xfrm>
            <a:off x="1371600" y="2120900"/>
            <a:ext cx="0" cy="571501"/>
          </a:xfrm>
          <a:prstGeom prst="line">
            <a:avLst/>
          </a:prstGeom>
          <a:ln>
            <a:solidFill>
              <a:srgbClr val="00206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14EF1C-F4A4-2640-9AAA-7EBE88D0A103}"/>
              </a:ext>
            </a:extLst>
          </p:cNvPr>
          <p:cNvCxnSpPr>
            <a:cxnSpLocks/>
          </p:cNvCxnSpPr>
          <p:nvPr/>
        </p:nvCxnSpPr>
        <p:spPr>
          <a:xfrm>
            <a:off x="4559300" y="2120900"/>
            <a:ext cx="0" cy="571501"/>
          </a:xfrm>
          <a:prstGeom prst="line">
            <a:avLst/>
          </a:prstGeom>
          <a:ln>
            <a:solidFill>
              <a:srgbClr val="00206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F499F39-CB95-6340-9A42-26004782F91E}"/>
              </a:ext>
            </a:extLst>
          </p:cNvPr>
          <p:cNvSpPr/>
          <p:nvPr/>
        </p:nvSpPr>
        <p:spPr>
          <a:xfrm>
            <a:off x="0" y="857250"/>
            <a:ext cx="9144000" cy="5562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625" b="0" dirty="0">
                <a:solidFill>
                  <a:prstClr val="white"/>
                </a:solidFill>
                <a:latin typeface="Aptos Display" panose="02110004020202020204"/>
              </a:rPr>
              <a:t>GWAS workflow</a:t>
            </a:r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CE507C79-5AAA-E04B-AD1B-4C188438B359}"/>
              </a:ext>
            </a:extLst>
          </p:cNvPr>
          <p:cNvSpPr/>
          <p:nvPr/>
        </p:nvSpPr>
        <p:spPr>
          <a:xfrm>
            <a:off x="621104" y="1669259"/>
            <a:ext cx="1563293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Study design</a:t>
            </a: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99515547-B75D-6A41-90CF-ADF0385252DE}"/>
              </a:ext>
            </a:extLst>
          </p:cNvPr>
          <p:cNvSpPr/>
          <p:nvPr/>
        </p:nvSpPr>
        <p:spPr>
          <a:xfrm>
            <a:off x="2146298" y="1669259"/>
            <a:ext cx="1752603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Power calculations</a:t>
            </a: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7EA8D531-0BB5-194A-9A8A-3437A2DA27EA}"/>
              </a:ext>
            </a:extLst>
          </p:cNvPr>
          <p:cNvSpPr/>
          <p:nvPr/>
        </p:nvSpPr>
        <p:spPr>
          <a:xfrm>
            <a:off x="3888582" y="1669259"/>
            <a:ext cx="1331116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GWAS</a:t>
            </a: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D518AFC1-E7EB-8E43-9751-95523DB2910A}"/>
              </a:ext>
            </a:extLst>
          </p:cNvPr>
          <p:cNvSpPr/>
          <p:nvPr/>
        </p:nvSpPr>
        <p:spPr>
          <a:xfrm>
            <a:off x="5194296" y="1669259"/>
            <a:ext cx="1727201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Downstream analysis</a:t>
            </a: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11639C6A-3F85-914F-89B8-B97CCB99EBDB}"/>
              </a:ext>
            </a:extLst>
          </p:cNvPr>
          <p:cNvSpPr/>
          <p:nvPr/>
        </p:nvSpPr>
        <p:spPr>
          <a:xfrm>
            <a:off x="6896097" y="1669259"/>
            <a:ext cx="1689100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Replication studies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72D410-5025-A246-8A51-B78219F4EDDB}"/>
              </a:ext>
            </a:extLst>
          </p:cNvPr>
          <p:cNvSpPr txBox="1"/>
          <p:nvPr/>
        </p:nvSpPr>
        <p:spPr>
          <a:xfrm>
            <a:off x="248239" y="2858291"/>
            <a:ext cx="49714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Type of study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Quantitative trait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Case-Control study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2B92BA7-1AED-DC49-9FB4-D736BFE96369}"/>
              </a:ext>
            </a:extLst>
          </p:cNvPr>
          <p:cNvSpPr txBox="1"/>
          <p:nvPr/>
        </p:nvSpPr>
        <p:spPr>
          <a:xfrm>
            <a:off x="3613737" y="2858291"/>
            <a:ext cx="497145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Statistical model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Linear regression (beta values)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Logistic regression (OR)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235CAC9-2C1A-16A3-5C8B-3C1D4A8F9C07}"/>
              </a:ext>
            </a:extLst>
          </p:cNvPr>
          <p:cNvCxnSpPr>
            <a:cxnSpLocks/>
          </p:cNvCxnSpPr>
          <p:nvPr/>
        </p:nvCxnSpPr>
        <p:spPr>
          <a:xfrm>
            <a:off x="2146297" y="3457575"/>
            <a:ext cx="1368428" cy="0"/>
          </a:xfrm>
          <a:prstGeom prst="straightConnector1">
            <a:avLst/>
          </a:prstGeom>
          <a:ln>
            <a:solidFill>
              <a:schemeClr val="tx1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5B3DE24-F05E-BE8A-7B2A-856FDCB548A6}"/>
              </a:ext>
            </a:extLst>
          </p:cNvPr>
          <p:cNvCxnSpPr>
            <a:cxnSpLocks/>
          </p:cNvCxnSpPr>
          <p:nvPr/>
        </p:nvCxnSpPr>
        <p:spPr>
          <a:xfrm>
            <a:off x="2146297" y="3238500"/>
            <a:ext cx="1368428" cy="0"/>
          </a:xfrm>
          <a:prstGeom prst="straightConnector1">
            <a:avLst/>
          </a:prstGeom>
          <a:ln>
            <a:solidFill>
              <a:schemeClr val="tx1"/>
            </a:solidFill>
            <a:headEnd w="lg" len="lg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C23690AC-A109-C2EF-9677-379D9A91DBDB}"/>
              </a:ext>
            </a:extLst>
          </p:cNvPr>
          <p:cNvSpPr txBox="1"/>
          <p:nvPr/>
        </p:nvSpPr>
        <p:spPr>
          <a:xfrm rot="16200000">
            <a:off x="-904660" y="5805250"/>
            <a:ext cx="20760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B066CE80-811F-DD44-8FA4-F2145BB3394B}" type="slidenum"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pPr/>
              <a:t>18</a:t>
            </a:fld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-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Lectures.gersteinlab.org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C81742F-B2E5-9DC9-4816-9F15520F113E}"/>
              </a:ext>
            </a:extLst>
          </p:cNvPr>
          <p:cNvSpPr txBox="1"/>
          <p:nvPr/>
        </p:nvSpPr>
        <p:spPr>
          <a:xfrm>
            <a:off x="7635215" y="6673334"/>
            <a:ext cx="125547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Slides from B Borsari &amp; S Liu</a:t>
            </a:r>
          </a:p>
        </p:txBody>
      </p:sp>
    </p:spTree>
    <p:extLst>
      <p:ext uri="{BB962C8B-B14F-4D97-AF65-F5344CB8AC3E}">
        <p14:creationId xmlns:p14="http://schemas.microsoft.com/office/powerpoint/2010/main" val="3590598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14EF1C-F4A4-2640-9AAA-7EBE88D0A103}"/>
              </a:ext>
            </a:extLst>
          </p:cNvPr>
          <p:cNvCxnSpPr>
            <a:cxnSpLocks/>
          </p:cNvCxnSpPr>
          <p:nvPr/>
        </p:nvCxnSpPr>
        <p:spPr>
          <a:xfrm>
            <a:off x="6068935" y="2120900"/>
            <a:ext cx="0" cy="571501"/>
          </a:xfrm>
          <a:prstGeom prst="line">
            <a:avLst/>
          </a:prstGeom>
          <a:ln>
            <a:solidFill>
              <a:srgbClr val="00206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FF499F39-CB95-6340-9A42-26004782F91E}"/>
              </a:ext>
            </a:extLst>
          </p:cNvPr>
          <p:cNvSpPr/>
          <p:nvPr/>
        </p:nvSpPr>
        <p:spPr>
          <a:xfrm>
            <a:off x="0" y="857250"/>
            <a:ext cx="9144000" cy="5562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625" b="0" dirty="0">
                <a:solidFill>
                  <a:prstClr val="white"/>
                </a:solidFill>
                <a:latin typeface="Aptos Display" panose="02110004020202020204"/>
              </a:rPr>
              <a:t>GWAS workflow</a:t>
            </a:r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CE507C79-5AAA-E04B-AD1B-4C188438B359}"/>
              </a:ext>
            </a:extLst>
          </p:cNvPr>
          <p:cNvSpPr/>
          <p:nvPr/>
        </p:nvSpPr>
        <p:spPr>
          <a:xfrm>
            <a:off x="621104" y="1669259"/>
            <a:ext cx="1563293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Study design</a:t>
            </a: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99515547-B75D-6A41-90CF-ADF0385252DE}"/>
              </a:ext>
            </a:extLst>
          </p:cNvPr>
          <p:cNvSpPr/>
          <p:nvPr/>
        </p:nvSpPr>
        <p:spPr>
          <a:xfrm>
            <a:off x="2146298" y="1669259"/>
            <a:ext cx="1752603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Power calculations</a:t>
            </a: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7EA8D531-0BB5-194A-9A8A-3437A2DA27EA}"/>
              </a:ext>
            </a:extLst>
          </p:cNvPr>
          <p:cNvSpPr/>
          <p:nvPr/>
        </p:nvSpPr>
        <p:spPr>
          <a:xfrm>
            <a:off x="3888582" y="1669259"/>
            <a:ext cx="1331116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GWAS</a:t>
            </a: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D518AFC1-E7EB-8E43-9751-95523DB2910A}"/>
              </a:ext>
            </a:extLst>
          </p:cNvPr>
          <p:cNvSpPr/>
          <p:nvPr/>
        </p:nvSpPr>
        <p:spPr>
          <a:xfrm>
            <a:off x="5194296" y="1669259"/>
            <a:ext cx="1727201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Downstream analysis</a:t>
            </a: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11639C6A-3F85-914F-89B8-B97CCB99EBDB}"/>
              </a:ext>
            </a:extLst>
          </p:cNvPr>
          <p:cNvSpPr/>
          <p:nvPr/>
        </p:nvSpPr>
        <p:spPr>
          <a:xfrm>
            <a:off x="6896097" y="1669259"/>
            <a:ext cx="1689100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Replication studies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326C57B-54DD-C74A-9054-43B2931A8140}"/>
              </a:ext>
            </a:extLst>
          </p:cNvPr>
          <p:cNvSpPr txBox="1"/>
          <p:nvPr/>
        </p:nvSpPr>
        <p:spPr>
          <a:xfrm>
            <a:off x="4412582" y="2878552"/>
            <a:ext cx="448477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Because of LD, many significant SNPs are indeed the result of indirect associations</a:t>
            </a: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500" b="0" dirty="0">
              <a:solidFill>
                <a:prstClr val="black"/>
              </a:solidFill>
              <a:latin typeface="Aptos Display" panose="02110004020202020204"/>
              <a:ea typeface="+mn-ea"/>
              <a:cs typeface="+mn-cs"/>
            </a:endParaRPr>
          </a:p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endParaRPr lang="en-US" sz="1500" b="0" dirty="0">
              <a:solidFill>
                <a:prstClr val="black"/>
              </a:solidFill>
              <a:latin typeface="Aptos Display" panose="02110004020202020204"/>
              <a:ea typeface="+mn-ea"/>
              <a:cs typeface="+mn-cs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500" b="0" dirty="0">
              <a:solidFill>
                <a:prstClr val="black"/>
              </a:solidFill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5B0D1E-0C5A-6021-78C3-72DF1222BBA5}"/>
              </a:ext>
            </a:extLst>
          </p:cNvPr>
          <p:cNvSpPr txBox="1"/>
          <p:nvPr/>
        </p:nvSpPr>
        <p:spPr>
          <a:xfrm rot="16200000">
            <a:off x="-904660" y="5805250"/>
            <a:ext cx="20760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B066CE80-811F-DD44-8FA4-F2145BB3394B}" type="slidenum"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pPr/>
              <a:t>19</a:t>
            </a:fld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-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Lectures.gersteinlab.org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7C209D-F2A8-83A8-C76F-35E827DE4C72}"/>
              </a:ext>
            </a:extLst>
          </p:cNvPr>
          <p:cNvSpPr txBox="1"/>
          <p:nvPr/>
        </p:nvSpPr>
        <p:spPr>
          <a:xfrm>
            <a:off x="7635215" y="6673334"/>
            <a:ext cx="125547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Slides from B Borsari &amp; S Liu</a:t>
            </a:r>
          </a:p>
        </p:txBody>
      </p:sp>
    </p:spTree>
    <p:extLst>
      <p:ext uri="{BB962C8B-B14F-4D97-AF65-F5344CB8AC3E}">
        <p14:creationId xmlns:p14="http://schemas.microsoft.com/office/powerpoint/2010/main" val="18794954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536F9-E146-6207-2C8C-82B816390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2443"/>
            <a:ext cx="8229600" cy="62804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46260-9300-9C3F-31D5-2950C71CB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830483"/>
            <a:ext cx="8229600" cy="4967572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Part 1 : Generic Annotation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(not related to an individual's variants)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RNA-seq, Chip-seq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Integration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Hi-C </a:t>
            </a:r>
          </a:p>
          <a:p>
            <a:r>
              <a:rPr lang="en-US" b="1" dirty="0">
                <a:solidFill>
                  <a:srgbClr val="00B400"/>
                </a:solidFill>
              </a:rPr>
              <a:t>Part 2</a:t>
            </a:r>
            <a:r>
              <a:rPr lang="en-US" b="1" dirty="0">
                <a:solidFill>
                  <a:schemeClr val="bg1"/>
                </a:solidFill>
              </a:rPr>
              <a:t> : Annotation related to an individual's variants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ASE/ASB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GWAS &amp; </a:t>
            </a:r>
            <a:r>
              <a:rPr lang="en-US" dirty="0" err="1">
                <a:solidFill>
                  <a:schemeClr val="bg1"/>
                </a:solidFill>
              </a:rPr>
              <a:t>eQTL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699AE1-CD94-8FF5-2415-8739D06C6916}"/>
              </a:ext>
            </a:extLst>
          </p:cNvPr>
          <p:cNvCxnSpPr/>
          <p:nvPr/>
        </p:nvCxnSpPr>
        <p:spPr bwMode="auto">
          <a:xfrm>
            <a:off x="-973015" y="4339753"/>
            <a:ext cx="11383107" cy="0"/>
          </a:xfrm>
          <a:prstGeom prst="line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B33F718-17E6-A74B-454E-43F94A762EF1}"/>
              </a:ext>
            </a:extLst>
          </p:cNvPr>
          <p:cNvSpPr txBox="1">
            <a:spLocks/>
          </p:cNvSpPr>
          <p:nvPr/>
        </p:nvSpPr>
        <p:spPr bwMode="auto">
          <a:xfrm>
            <a:off x="685800" y="4597662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340" algn="ctr" defTabSz="911101" rtl="0" eaLnBrk="1" fontAlgn="base" hangingPunct="1">
              <a:spcBef>
                <a:spcPts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2685" algn="ctr" defTabSz="911101" rtl="0" eaLnBrk="1" fontAlgn="base" hangingPunct="1">
              <a:spcBef>
                <a:spcPts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69030" algn="ctr" defTabSz="911101" rtl="0" eaLnBrk="1" fontAlgn="base" hangingPunct="1">
              <a:spcBef>
                <a:spcPts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5372" algn="ctr" defTabSz="911101" rtl="0" eaLnBrk="1" fontAlgn="base" hangingPunct="1">
              <a:spcBef>
                <a:spcPts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r>
              <a:rPr lang="en-US" altLang="en-US" sz="4800" dirty="0">
                <a:solidFill>
                  <a:srgbClr val="FF7413"/>
                </a:solidFill>
                <a:ea typeface="ＭＳ Ｐゴシック" panose="020B0600070205080204" pitchFamily="34" charset="-128"/>
              </a:rPr>
              <a:t>Allele-specific Events</a:t>
            </a:r>
            <a:endParaRPr lang="en-US" altLang="en-US" sz="4800" kern="0" dirty="0">
              <a:solidFill>
                <a:srgbClr val="FF7413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563020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BFCE3B-660C-DFFB-E145-510AAA753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DC9CDE0-7233-22F0-5A4A-83E63CB68AB6}"/>
              </a:ext>
            </a:extLst>
          </p:cNvPr>
          <p:cNvCxnSpPr>
            <a:cxnSpLocks/>
          </p:cNvCxnSpPr>
          <p:nvPr/>
        </p:nvCxnSpPr>
        <p:spPr>
          <a:xfrm>
            <a:off x="6068935" y="2120900"/>
            <a:ext cx="0" cy="571501"/>
          </a:xfrm>
          <a:prstGeom prst="line">
            <a:avLst/>
          </a:prstGeom>
          <a:ln>
            <a:solidFill>
              <a:srgbClr val="00206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0AFE0BDC-4EBE-6A64-9E7B-9919312D8446}"/>
              </a:ext>
            </a:extLst>
          </p:cNvPr>
          <p:cNvSpPr/>
          <p:nvPr/>
        </p:nvSpPr>
        <p:spPr>
          <a:xfrm>
            <a:off x="0" y="857250"/>
            <a:ext cx="9144000" cy="5562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625" b="0" dirty="0">
                <a:solidFill>
                  <a:prstClr val="white"/>
                </a:solidFill>
                <a:latin typeface="Aptos Display" panose="02110004020202020204"/>
              </a:rPr>
              <a:t>GWAS workflow</a:t>
            </a:r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0C5AF0E5-8891-9721-CA6A-F0E78C1D733E}"/>
              </a:ext>
            </a:extLst>
          </p:cNvPr>
          <p:cNvSpPr/>
          <p:nvPr/>
        </p:nvSpPr>
        <p:spPr>
          <a:xfrm>
            <a:off x="621104" y="1669259"/>
            <a:ext cx="1563293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Study design</a:t>
            </a: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4DEF91E4-9919-26C1-7ED5-CFFC890F6E27}"/>
              </a:ext>
            </a:extLst>
          </p:cNvPr>
          <p:cNvSpPr/>
          <p:nvPr/>
        </p:nvSpPr>
        <p:spPr>
          <a:xfrm>
            <a:off x="2146298" y="1669259"/>
            <a:ext cx="1752603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Power calculations</a:t>
            </a: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CF58464F-B050-EA31-9D2B-40B994A41600}"/>
              </a:ext>
            </a:extLst>
          </p:cNvPr>
          <p:cNvSpPr/>
          <p:nvPr/>
        </p:nvSpPr>
        <p:spPr>
          <a:xfrm>
            <a:off x="3888582" y="1669259"/>
            <a:ext cx="1331116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GWAS</a:t>
            </a: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AEB90D0D-70BC-2124-DD37-96A97DB0A1D3}"/>
              </a:ext>
            </a:extLst>
          </p:cNvPr>
          <p:cNvSpPr/>
          <p:nvPr/>
        </p:nvSpPr>
        <p:spPr>
          <a:xfrm>
            <a:off x="5194296" y="1669259"/>
            <a:ext cx="1727201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Downstream analysis</a:t>
            </a: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F54523D8-F976-FA8C-3DF5-25B439255C81}"/>
              </a:ext>
            </a:extLst>
          </p:cNvPr>
          <p:cNvSpPr/>
          <p:nvPr/>
        </p:nvSpPr>
        <p:spPr>
          <a:xfrm>
            <a:off x="6896097" y="1669259"/>
            <a:ext cx="1689100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Replication studies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E348868-AE07-AAA3-819C-DAA6B0CDDE05}"/>
                  </a:ext>
                </a:extLst>
              </p:cNvPr>
              <p:cNvSpPr txBox="1"/>
              <p:nvPr/>
            </p:nvSpPr>
            <p:spPr>
              <a:xfrm>
                <a:off x="4412582" y="2766584"/>
                <a:ext cx="4597852" cy="32946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14313" indent="-214313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Multiple testing Bonferroni correction: </a:t>
                </a:r>
              </a:p>
              <a:p>
                <a:pPr marL="557213" lvl="1" indent="-214313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GWAS test millions of SNPs for association with traits (multiple hypotheses) </a:t>
                </a:r>
              </a:p>
              <a:p>
                <a:pPr marL="557213" lvl="1" indent="-214313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Without correction, the chance of obtaining false positives increases dramatically </a:t>
                </a:r>
              </a:p>
              <a:p>
                <a:pPr marL="557213" lvl="1" indent="-214313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Controlling Family- Wise Error Rate(FWER) ensures the overall rate of false positives remains at a desired significance level (</a:t>
                </a:r>
                <a:r>
                  <a:rPr lang="en-US" sz="1500" b="0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eg.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5%) </a:t>
                </a:r>
              </a:p>
              <a:p>
                <a:pPr marL="900113" lvl="2" indent="-214313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s-E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FWER</a:t>
                </a:r>
                <a:r>
                  <a:rPr lang="es-ES" sz="2100" b="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s-ES" sz="21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lang="es-ES" sz="21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𝛼</m:t>
                        </m:r>
                      </m:num>
                      <m:den>
                        <m:r>
                          <a:rPr lang="es-ES" sz="2100" b="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𝑚</m:t>
                        </m:r>
                      </m:den>
                    </m:f>
                  </m:oMath>
                </a14:m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, </a:t>
                </a:r>
                <a:endParaRPr lang="en-US" sz="1500" b="0" i="1" dirty="0">
                  <a:solidFill>
                    <a:prstClr val="black"/>
                  </a:solidFill>
                  <a:latin typeface="Cambria Math" panose="02040503050406030204" pitchFamily="18" charset="0"/>
                  <a:ea typeface="+mn-ea"/>
                  <a:cs typeface="+mn-cs"/>
                </a:endParaRPr>
              </a:p>
              <a:p>
                <a:pPr marL="1243013" lvl="3" indent="-214313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s-ES" sz="15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𝑚</m:t>
                    </m:r>
                    <m:r>
                      <a:rPr lang="es-ES" sz="15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= # of independent hypotheses</a:t>
                </a:r>
              </a:p>
              <a:p>
                <a:pPr marL="1243013" lvl="3" indent="-214313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500" b="0" dirty="0">
                    <a:solidFill>
                      <a:srgbClr val="C00000"/>
                    </a:solidFill>
                    <a:latin typeface="Aptos Display" panose="02110004020202020204"/>
                    <a:ea typeface="+mn-ea"/>
                    <a:cs typeface="+mn-cs"/>
                  </a:rPr>
                  <a:t># of independent common variants = 10</a:t>
                </a:r>
                <a:r>
                  <a:rPr lang="en-US" sz="1500" b="0" baseline="30000" dirty="0">
                    <a:solidFill>
                      <a:srgbClr val="C00000"/>
                    </a:solidFill>
                    <a:latin typeface="Aptos" panose="02110004020202020204"/>
                    <a:ea typeface="+mn-ea"/>
                    <a:cs typeface="+mn-cs"/>
                  </a:rPr>
                  <a:t>6</a:t>
                </a:r>
                <a:endParaRPr lang="en-US" sz="1500" b="0" dirty="0">
                  <a:solidFill>
                    <a:srgbClr val="C00000"/>
                  </a:solidFill>
                  <a:latin typeface="Aptos Display" panose="02110004020202020204"/>
                  <a:ea typeface="+mn-ea"/>
                  <a:cs typeface="+mn-cs"/>
                </a:endParaRPr>
              </a:p>
              <a:p>
                <a:pPr marL="1243013" lvl="3" indent="-214313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s-E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FWER =</a:t>
                </a:r>
                <a:r>
                  <a:rPr lang="es-ES" sz="1500" b="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 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0.05/10</a:t>
                </a:r>
                <a:r>
                  <a:rPr lang="en-US" sz="1500" b="0" baseline="300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6 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= 5·10</a:t>
                </a:r>
                <a:r>
                  <a:rPr lang="en-US" sz="1500" b="0" baseline="300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-8</a:t>
                </a: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500" b="0" dirty="0">
                  <a:solidFill>
                    <a:prstClr val="black"/>
                  </a:solidFill>
                  <a:latin typeface="Aptos Display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4E348868-AE07-AAA3-819C-DAA6B0CDDE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2582" y="2766584"/>
                <a:ext cx="4597852" cy="3294684"/>
              </a:xfrm>
              <a:prstGeom prst="rect">
                <a:avLst/>
              </a:prstGeom>
              <a:blipFill>
                <a:blip r:embed="rId3"/>
                <a:stretch>
                  <a:fillRect t="-385" r="-5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FA4F2015-3C41-2B3A-CCA0-5C3E58F4FB79}"/>
              </a:ext>
            </a:extLst>
          </p:cNvPr>
          <p:cNvSpPr txBox="1"/>
          <p:nvPr/>
        </p:nvSpPr>
        <p:spPr>
          <a:xfrm rot="16200000">
            <a:off x="-904660" y="5805250"/>
            <a:ext cx="20760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B066CE80-811F-DD44-8FA4-F2145BB3394B}" type="slidenum"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pPr/>
              <a:t>20</a:t>
            </a:fld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-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Lectures.gersteinlab.org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D3BEC77-F44C-EBAA-66CE-7BFFFF2593DB}"/>
              </a:ext>
            </a:extLst>
          </p:cNvPr>
          <p:cNvSpPr txBox="1"/>
          <p:nvPr/>
        </p:nvSpPr>
        <p:spPr>
          <a:xfrm>
            <a:off x="7635215" y="6673334"/>
            <a:ext cx="125547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Slides from B Borsari &amp; S Liu</a:t>
            </a:r>
          </a:p>
        </p:txBody>
      </p:sp>
    </p:spTree>
    <p:extLst>
      <p:ext uri="{BB962C8B-B14F-4D97-AF65-F5344CB8AC3E}">
        <p14:creationId xmlns:p14="http://schemas.microsoft.com/office/powerpoint/2010/main" val="1825793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F6EAA2-0684-897E-6E15-7732C40E6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diagram of a diagram&#10;&#10;Description automatically generated">
            <a:extLst>
              <a:ext uri="{FF2B5EF4-FFF2-40B4-BE49-F238E27FC236}">
                <a16:creationId xmlns:a16="http://schemas.microsoft.com/office/drawing/2014/main" id="{E58A2B9F-71F3-F498-8ACE-F981307BC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696" y="3195799"/>
            <a:ext cx="3733350" cy="2804951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ABE8A64-90F8-A617-F82E-517243E0BA18}"/>
              </a:ext>
            </a:extLst>
          </p:cNvPr>
          <p:cNvCxnSpPr>
            <a:cxnSpLocks/>
          </p:cNvCxnSpPr>
          <p:nvPr/>
        </p:nvCxnSpPr>
        <p:spPr>
          <a:xfrm>
            <a:off x="6068935" y="2120900"/>
            <a:ext cx="0" cy="571501"/>
          </a:xfrm>
          <a:prstGeom prst="line">
            <a:avLst/>
          </a:prstGeom>
          <a:ln>
            <a:solidFill>
              <a:srgbClr val="002060"/>
            </a:solidFill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1BDDD3C4-D852-877B-0DE9-CC008B2F6D95}"/>
              </a:ext>
            </a:extLst>
          </p:cNvPr>
          <p:cNvSpPr/>
          <p:nvPr/>
        </p:nvSpPr>
        <p:spPr>
          <a:xfrm>
            <a:off x="0" y="857250"/>
            <a:ext cx="9144000" cy="5562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625" b="0" dirty="0">
                <a:solidFill>
                  <a:prstClr val="white"/>
                </a:solidFill>
                <a:latin typeface="Aptos Display" panose="02110004020202020204"/>
              </a:rPr>
              <a:t>GWAS workflow</a:t>
            </a:r>
          </a:p>
        </p:txBody>
      </p:sp>
      <p:sp>
        <p:nvSpPr>
          <p:cNvPr id="6" name="Chevron 5">
            <a:extLst>
              <a:ext uri="{FF2B5EF4-FFF2-40B4-BE49-F238E27FC236}">
                <a16:creationId xmlns:a16="http://schemas.microsoft.com/office/drawing/2014/main" id="{64A14AC6-9304-E3BB-A031-C6B09B9F6DBF}"/>
              </a:ext>
            </a:extLst>
          </p:cNvPr>
          <p:cNvSpPr/>
          <p:nvPr/>
        </p:nvSpPr>
        <p:spPr>
          <a:xfrm>
            <a:off x="621104" y="1669259"/>
            <a:ext cx="1563293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Study design</a:t>
            </a:r>
          </a:p>
        </p:txBody>
      </p:sp>
      <p:sp>
        <p:nvSpPr>
          <p:cNvPr id="7" name="Chevron 6">
            <a:extLst>
              <a:ext uri="{FF2B5EF4-FFF2-40B4-BE49-F238E27FC236}">
                <a16:creationId xmlns:a16="http://schemas.microsoft.com/office/drawing/2014/main" id="{180F7443-B27C-2760-DF63-CBC118C0C0C1}"/>
              </a:ext>
            </a:extLst>
          </p:cNvPr>
          <p:cNvSpPr/>
          <p:nvPr/>
        </p:nvSpPr>
        <p:spPr>
          <a:xfrm>
            <a:off x="2146298" y="1669259"/>
            <a:ext cx="1752603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Power calculations</a:t>
            </a:r>
          </a:p>
        </p:txBody>
      </p:sp>
      <p:sp>
        <p:nvSpPr>
          <p:cNvPr id="8" name="Chevron 7">
            <a:extLst>
              <a:ext uri="{FF2B5EF4-FFF2-40B4-BE49-F238E27FC236}">
                <a16:creationId xmlns:a16="http://schemas.microsoft.com/office/drawing/2014/main" id="{82219B72-9503-9A42-D1BC-47E9B598DA43}"/>
              </a:ext>
            </a:extLst>
          </p:cNvPr>
          <p:cNvSpPr/>
          <p:nvPr/>
        </p:nvSpPr>
        <p:spPr>
          <a:xfrm>
            <a:off x="3888582" y="1669259"/>
            <a:ext cx="1331116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GWAS</a:t>
            </a:r>
          </a:p>
        </p:txBody>
      </p:sp>
      <p:sp>
        <p:nvSpPr>
          <p:cNvPr id="9" name="Chevron 8">
            <a:extLst>
              <a:ext uri="{FF2B5EF4-FFF2-40B4-BE49-F238E27FC236}">
                <a16:creationId xmlns:a16="http://schemas.microsoft.com/office/drawing/2014/main" id="{29558DBC-D08D-6886-6EAC-B169D9AD6404}"/>
              </a:ext>
            </a:extLst>
          </p:cNvPr>
          <p:cNvSpPr/>
          <p:nvPr/>
        </p:nvSpPr>
        <p:spPr>
          <a:xfrm>
            <a:off x="5194296" y="1669259"/>
            <a:ext cx="1727201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Downstream analysis</a:t>
            </a:r>
          </a:p>
        </p:txBody>
      </p:sp>
      <p:sp>
        <p:nvSpPr>
          <p:cNvPr id="10" name="Chevron 9">
            <a:extLst>
              <a:ext uri="{FF2B5EF4-FFF2-40B4-BE49-F238E27FC236}">
                <a16:creationId xmlns:a16="http://schemas.microsoft.com/office/drawing/2014/main" id="{D58BDC96-B600-CF43-9997-F818D1BC8759}"/>
              </a:ext>
            </a:extLst>
          </p:cNvPr>
          <p:cNvSpPr/>
          <p:nvPr/>
        </p:nvSpPr>
        <p:spPr>
          <a:xfrm>
            <a:off x="6896097" y="1669259"/>
            <a:ext cx="1689100" cy="737392"/>
          </a:xfrm>
          <a:prstGeom prst="chevron">
            <a:avLst>
              <a:gd name="adj" fmla="val 23543"/>
            </a:avLst>
          </a:prstGeom>
          <a:solidFill>
            <a:srgbClr val="C6F1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</a:rPr>
              <a:t>Replication studies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589924-D6AE-4490-D723-ED9F979B60D9}"/>
              </a:ext>
            </a:extLst>
          </p:cNvPr>
          <p:cNvSpPr txBox="1"/>
          <p:nvPr/>
        </p:nvSpPr>
        <p:spPr>
          <a:xfrm>
            <a:off x="4412581" y="2729492"/>
            <a:ext cx="4484771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Constructing Polygenic Risk Score (PRS) </a:t>
            </a:r>
          </a:p>
          <a:p>
            <a:pPr marL="557213" lvl="1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Include SNPs below a p-value </a:t>
            </a:r>
            <a:r>
              <a:rPr lang="en-US" sz="1500" b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threshold +</a:t>
            </a:r>
            <a:br>
              <a:rPr lang="en-US" sz="1500" b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</a:br>
            <a:r>
              <a:rPr lang="en-US" sz="1500" b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in </a:t>
            </a: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low LD to retain independent signals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2C8B080-ECF6-4980-1C52-4737D86705AA}"/>
              </a:ext>
            </a:extLst>
          </p:cNvPr>
          <p:cNvSpPr txBox="1"/>
          <p:nvPr/>
        </p:nvSpPr>
        <p:spPr>
          <a:xfrm>
            <a:off x="4572000" y="6557918"/>
            <a:ext cx="4574156" cy="300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Sima et al, Human Genetics, 2024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E51EF8-4E0F-C47E-FB3F-76F079F89A8C}"/>
              </a:ext>
            </a:extLst>
          </p:cNvPr>
          <p:cNvSpPr txBox="1"/>
          <p:nvPr/>
        </p:nvSpPr>
        <p:spPr>
          <a:xfrm rot="16200000">
            <a:off x="-904660" y="5805250"/>
            <a:ext cx="20760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B066CE80-811F-DD44-8FA4-F2145BB3394B}" type="slidenum"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pPr/>
              <a:t>21</a:t>
            </a:fld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-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Lectures.gersteinlab.org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DE1090-8F50-D6AC-2A24-8C80B3512908}"/>
              </a:ext>
            </a:extLst>
          </p:cNvPr>
          <p:cNvSpPr txBox="1"/>
          <p:nvPr/>
        </p:nvSpPr>
        <p:spPr>
          <a:xfrm>
            <a:off x="256464" y="6673334"/>
            <a:ext cx="125547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Slides from B Borsari &amp; S Liu</a:t>
            </a:r>
          </a:p>
        </p:txBody>
      </p:sp>
    </p:spTree>
    <p:extLst>
      <p:ext uri="{BB962C8B-B14F-4D97-AF65-F5344CB8AC3E}">
        <p14:creationId xmlns:p14="http://schemas.microsoft.com/office/powerpoint/2010/main" val="3750405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F6D33D-C5FE-A3BF-8608-A01A7BD0B1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EFB1D83-8BD9-50AB-1168-B1E4094B29D7}"/>
              </a:ext>
            </a:extLst>
          </p:cNvPr>
          <p:cNvSpPr/>
          <p:nvPr/>
        </p:nvSpPr>
        <p:spPr>
          <a:xfrm>
            <a:off x="0" y="857250"/>
            <a:ext cx="9144000" cy="5562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625" b="0" dirty="0">
                <a:solidFill>
                  <a:prstClr val="white"/>
                </a:solidFill>
                <a:latin typeface="Aptos Display" panose="02110004020202020204"/>
              </a:rPr>
              <a:t>First GWAS: at Yale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F79BAE-93D6-1C24-8093-256DF112E9DF}"/>
              </a:ext>
            </a:extLst>
          </p:cNvPr>
          <p:cNvSpPr txBox="1"/>
          <p:nvPr/>
        </p:nvSpPr>
        <p:spPr>
          <a:xfrm>
            <a:off x="6325694" y="6572441"/>
            <a:ext cx="248937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es-ES" sz="105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Klein et al, </a:t>
            </a:r>
            <a:r>
              <a:rPr lang="es-ES" sz="1050" b="0" dirty="0" err="1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Science</a:t>
            </a:r>
            <a:r>
              <a:rPr lang="es-ES" sz="105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 2006</a:t>
            </a:r>
          </a:p>
        </p:txBody>
      </p:sp>
      <p:pic>
        <p:nvPicPr>
          <p:cNvPr id="12" name="Picture 11" descr="A screenshot of a screenshot of a graph&#10;&#10;Description automatically generated">
            <a:extLst>
              <a:ext uri="{FF2B5EF4-FFF2-40B4-BE49-F238E27FC236}">
                <a16:creationId xmlns:a16="http://schemas.microsoft.com/office/drawing/2014/main" id="{CA1A9BE2-D666-3559-790D-CBB576372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997" y="1413510"/>
            <a:ext cx="4063537" cy="450337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369E212-DF3C-260B-8736-83A022424B26}"/>
              </a:ext>
            </a:extLst>
          </p:cNvPr>
          <p:cNvSpPr/>
          <p:nvPr/>
        </p:nvSpPr>
        <p:spPr>
          <a:xfrm>
            <a:off x="4460534" y="3105795"/>
            <a:ext cx="4188999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697" algn="just" defTabSz="685800" fontAlgn="auto">
              <a:spcBef>
                <a:spcPts val="800"/>
              </a:spcBef>
              <a:spcAft>
                <a:spcPts val="0"/>
              </a:spcAft>
              <a:buSzPts val="1400"/>
            </a:pPr>
            <a:r>
              <a:rPr lang="en-US" sz="165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Scientists used genome-wide association to identify genes that affect the risk of developing Age – related macular degeneration </a:t>
            </a:r>
            <a:endParaRPr lang="en-US" sz="1650" b="0" dirty="0">
              <a:solidFill>
                <a:prstClr val="black"/>
              </a:solidFill>
              <a:latin typeface="Aptos Display" panose="02110004020202020204"/>
              <a:ea typeface="+mn-ea"/>
              <a:cs typeface="+mn-cs"/>
              <a:sym typeface="Wingdings" pitchFamily="2" charset="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DE6375C-3167-4476-AD00-1E5B01F82037}"/>
              </a:ext>
            </a:extLst>
          </p:cNvPr>
          <p:cNvSpPr txBox="1"/>
          <p:nvPr/>
        </p:nvSpPr>
        <p:spPr>
          <a:xfrm rot="16200000">
            <a:off x="7974090" y="5663538"/>
            <a:ext cx="20794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B066CE80-811F-DD44-8FA4-F2145BB3394B}" type="slidenum"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pPr/>
              <a:t>22</a:t>
            </a:fld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-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Lectures.gersteinlab.org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26659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F422F5F-85FE-A44B-9484-CB49AA41C299}"/>
              </a:ext>
            </a:extLst>
          </p:cNvPr>
          <p:cNvSpPr/>
          <p:nvPr/>
        </p:nvSpPr>
        <p:spPr>
          <a:xfrm>
            <a:off x="0" y="857250"/>
            <a:ext cx="9144000" cy="5562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625" b="0" dirty="0">
                <a:solidFill>
                  <a:prstClr val="white"/>
                </a:solidFill>
                <a:latin typeface="Aptos Display" panose="02110004020202020204"/>
              </a:rPr>
              <a:t>The NHGRI-EBI GWAS Catalog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474779B-F472-784D-8283-61ADD7FE7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644" y="2051758"/>
            <a:ext cx="5796713" cy="3187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C1B1A4D-E74C-F141-B6AC-BEB3C78C0BE0}"/>
              </a:ext>
            </a:extLst>
          </p:cNvPr>
          <p:cNvSpPr txBox="1"/>
          <p:nvPr/>
        </p:nvSpPr>
        <p:spPr>
          <a:xfrm>
            <a:off x="613611" y="1566569"/>
            <a:ext cx="769720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The NHGRI-EBI Catalog of human genome-wide association studies: </a:t>
            </a: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  <a:hlinkClick r:id="rId3"/>
              </a:rPr>
              <a:t>https://www.ebi.ac.uk/gwas/</a:t>
            </a: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 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C5149DC-7FC3-5340-AA0A-C4CA795EEC5B}"/>
              </a:ext>
            </a:extLst>
          </p:cNvPr>
          <p:cNvSpPr/>
          <p:nvPr/>
        </p:nvSpPr>
        <p:spPr>
          <a:xfrm>
            <a:off x="703847" y="5392267"/>
            <a:ext cx="819049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As of 2022-10-08, the GWAS Catalog contains 6041 publications and 427870 associations.</a:t>
            </a:r>
            <a:b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</a:b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GWAS Catalog data is currently mapped to Genome Assembly GRCh38.p13 and </a:t>
            </a:r>
            <a:r>
              <a:rPr lang="en-US" sz="1500" b="0" dirty="0" err="1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dbSNP</a:t>
            </a: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 Build 154.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D5A996E-ABA9-3619-A5F8-0A6329D69152}"/>
              </a:ext>
            </a:extLst>
          </p:cNvPr>
          <p:cNvSpPr txBox="1"/>
          <p:nvPr/>
        </p:nvSpPr>
        <p:spPr>
          <a:xfrm>
            <a:off x="7635215" y="6673334"/>
            <a:ext cx="125547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Slides from B Borsari &amp; S Liu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EC8790A-49FB-EF47-15F9-B0F6AB4A0B00}"/>
              </a:ext>
            </a:extLst>
          </p:cNvPr>
          <p:cNvSpPr txBox="1"/>
          <p:nvPr/>
        </p:nvSpPr>
        <p:spPr>
          <a:xfrm rot="16200000">
            <a:off x="7968052" y="5823154"/>
            <a:ext cx="20760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B066CE80-811F-DD44-8FA4-F2145BB3394B}" type="slidenum"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pPr/>
              <a:t>23</a:t>
            </a:fld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-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Lectures.gersteinlab.org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575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536F9-E146-6207-2C8C-82B816390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2443"/>
            <a:ext cx="8229600" cy="62804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46260-9300-9C3F-31D5-2950C71CB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830483"/>
            <a:ext cx="8229600" cy="4967572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Part 1 : Generic Annotation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(not related to an individual's variants)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RNA-seq, Chip-seq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Integration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Hi-C </a:t>
            </a:r>
          </a:p>
          <a:p>
            <a:r>
              <a:rPr lang="en-US" b="1" dirty="0">
                <a:solidFill>
                  <a:srgbClr val="00B400"/>
                </a:solidFill>
              </a:rPr>
              <a:t>Part 2</a:t>
            </a:r>
            <a:r>
              <a:rPr lang="en-US" b="1" dirty="0">
                <a:solidFill>
                  <a:schemeClr val="bg1"/>
                </a:solidFill>
              </a:rPr>
              <a:t> : Annotation related to an individual's variants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ASE/ASB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GWAS &amp; </a:t>
            </a:r>
            <a:r>
              <a:rPr lang="en-US" dirty="0" err="1">
                <a:solidFill>
                  <a:schemeClr val="bg1"/>
                </a:solidFill>
              </a:rPr>
              <a:t>eQTL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699AE1-CD94-8FF5-2415-8739D06C6916}"/>
              </a:ext>
            </a:extLst>
          </p:cNvPr>
          <p:cNvCxnSpPr/>
          <p:nvPr/>
        </p:nvCxnSpPr>
        <p:spPr bwMode="auto">
          <a:xfrm>
            <a:off x="-973015" y="4339753"/>
            <a:ext cx="11383107" cy="0"/>
          </a:xfrm>
          <a:prstGeom prst="line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B33F718-17E6-A74B-454E-43F94A762EF1}"/>
              </a:ext>
            </a:extLst>
          </p:cNvPr>
          <p:cNvSpPr txBox="1">
            <a:spLocks/>
          </p:cNvSpPr>
          <p:nvPr/>
        </p:nvSpPr>
        <p:spPr bwMode="auto">
          <a:xfrm>
            <a:off x="685800" y="4333892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340" algn="ctr" defTabSz="911101" rtl="0" eaLnBrk="1" fontAlgn="base" hangingPunct="1">
              <a:spcBef>
                <a:spcPts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2685" algn="ctr" defTabSz="911101" rtl="0" eaLnBrk="1" fontAlgn="base" hangingPunct="1">
              <a:spcBef>
                <a:spcPts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69030" algn="ctr" defTabSz="911101" rtl="0" eaLnBrk="1" fontAlgn="base" hangingPunct="1">
              <a:spcBef>
                <a:spcPts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5372" algn="ctr" defTabSz="911101" rtl="0" eaLnBrk="1" fontAlgn="base" hangingPunct="1">
              <a:spcBef>
                <a:spcPts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r>
              <a:rPr lang="en-US" altLang="en-US" sz="4800" dirty="0" err="1">
                <a:solidFill>
                  <a:srgbClr val="FF7413"/>
                </a:solidFill>
                <a:ea typeface="ＭＳ Ｐゴシック" panose="020B0600070205080204" pitchFamily="34" charset="-128"/>
              </a:rPr>
              <a:t>eQTL</a:t>
            </a:r>
            <a:endParaRPr lang="en-US" altLang="en-US" sz="4800" kern="0" dirty="0">
              <a:solidFill>
                <a:srgbClr val="FF7413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400612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236396-F1AE-AE48-AB9B-F4DDE0736446}"/>
              </a:ext>
            </a:extLst>
          </p:cNvPr>
          <p:cNvSpPr/>
          <p:nvPr/>
        </p:nvSpPr>
        <p:spPr>
          <a:xfrm>
            <a:off x="0" y="857250"/>
            <a:ext cx="9144000" cy="5562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625" b="0" dirty="0">
                <a:solidFill>
                  <a:prstClr val="white"/>
                </a:solidFill>
                <a:latin typeface="Aptos Display" panose="02110004020202020204"/>
              </a:rPr>
              <a:t>Molecular quantitative trait loci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6109127-231A-DB47-9D2A-207D8A2D86DC}"/>
              </a:ext>
            </a:extLst>
          </p:cNvPr>
          <p:cNvSpPr/>
          <p:nvPr/>
        </p:nvSpPr>
        <p:spPr>
          <a:xfrm>
            <a:off x="5973764" y="1670144"/>
            <a:ext cx="237437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697" algn="ctr" defTabSz="685800" fontAlgn="auto">
              <a:spcBef>
                <a:spcPts val="800"/>
              </a:spcBef>
              <a:spcAft>
                <a:spcPts val="0"/>
              </a:spcAft>
              <a:buSzPts val="1400"/>
            </a:pPr>
            <a:r>
              <a:rPr lang="en-US" sz="150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Organismal traits / diseases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471C9762-4806-4346-B022-30D6199DAFEC}"/>
              </a:ext>
            </a:extLst>
          </p:cNvPr>
          <p:cNvSpPr/>
          <p:nvPr/>
        </p:nvSpPr>
        <p:spPr>
          <a:xfrm>
            <a:off x="487756" y="1669640"/>
            <a:ext cx="2048760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697" algn="ctr" defTabSz="685800" fontAlgn="auto">
              <a:spcBef>
                <a:spcPts val="800"/>
              </a:spcBef>
              <a:spcAft>
                <a:spcPts val="0"/>
              </a:spcAft>
              <a:buSzPts val="1400"/>
            </a:pPr>
            <a:r>
              <a:rPr lang="en-US" sz="150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Genome sequence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95B370-7A5B-DE4E-9802-2435D1164B07}"/>
              </a:ext>
            </a:extLst>
          </p:cNvPr>
          <p:cNvSpPr/>
          <p:nvPr/>
        </p:nvSpPr>
        <p:spPr>
          <a:xfrm>
            <a:off x="3230760" y="1669640"/>
            <a:ext cx="20107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697" algn="ctr" defTabSz="685800" fontAlgn="auto">
              <a:spcBef>
                <a:spcPts val="800"/>
              </a:spcBef>
              <a:spcAft>
                <a:spcPts val="0"/>
              </a:spcAft>
              <a:buSzPts val="1400"/>
            </a:pPr>
            <a:r>
              <a:rPr lang="en-US" sz="150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Molecular phenotypes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AD59095-1EA4-6344-A920-C35CFD2DC608}"/>
              </a:ext>
            </a:extLst>
          </p:cNvPr>
          <p:cNvCxnSpPr>
            <a:cxnSpLocks/>
          </p:cNvCxnSpPr>
          <p:nvPr/>
        </p:nvCxnSpPr>
        <p:spPr>
          <a:xfrm>
            <a:off x="2519234" y="1826751"/>
            <a:ext cx="636310" cy="0"/>
          </a:xfrm>
          <a:prstGeom prst="straightConnector1">
            <a:avLst/>
          </a:prstGeom>
          <a:ln w="349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6A2ED1D-01F3-644F-99CC-1336E527DD5D}"/>
              </a:ext>
            </a:extLst>
          </p:cNvPr>
          <p:cNvCxnSpPr>
            <a:cxnSpLocks/>
          </p:cNvCxnSpPr>
          <p:nvPr/>
        </p:nvCxnSpPr>
        <p:spPr>
          <a:xfrm>
            <a:off x="5419155" y="1841498"/>
            <a:ext cx="636310" cy="0"/>
          </a:xfrm>
          <a:prstGeom prst="straightConnector1">
            <a:avLst/>
          </a:prstGeom>
          <a:ln w="34925">
            <a:solidFill>
              <a:schemeClr val="tx1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5CF17E42-C99A-AD43-9C88-708FCA9328FE}"/>
              </a:ext>
            </a:extLst>
          </p:cNvPr>
          <p:cNvSpPr/>
          <p:nvPr/>
        </p:nvSpPr>
        <p:spPr>
          <a:xfrm>
            <a:off x="5343897" y="1605395"/>
            <a:ext cx="3099460" cy="561110"/>
          </a:xfrm>
          <a:prstGeom prst="rect">
            <a:avLst/>
          </a:prstGeom>
          <a:solidFill>
            <a:srgbClr val="FFFFFF">
              <a:alpha val="74118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Aptos" panose="02110004020202020204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961FA63-DC0C-3A4D-B09A-73C55DC35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5170" y="3214077"/>
            <a:ext cx="2009775" cy="23622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9816E00-4A2B-9E4C-8F65-75D5408AA6DD}"/>
              </a:ext>
            </a:extLst>
          </p:cNvPr>
          <p:cNvSpPr/>
          <p:nvPr/>
        </p:nvSpPr>
        <p:spPr>
          <a:xfrm>
            <a:off x="1685170" y="3671703"/>
            <a:ext cx="220820" cy="72347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EFFFDA-515B-C34A-87E0-D031FEF943A3}"/>
              </a:ext>
            </a:extLst>
          </p:cNvPr>
          <p:cNvSpPr txBox="1"/>
          <p:nvPr/>
        </p:nvSpPr>
        <p:spPr>
          <a:xfrm>
            <a:off x="850786" y="3533203"/>
            <a:ext cx="6842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weight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6DA9C9-674D-8B4F-937F-9E337067F308}"/>
                  </a:ext>
                </a:extLst>
              </p:cNvPr>
              <p:cNvSpPr txBox="1"/>
              <p:nvPr/>
            </p:nvSpPr>
            <p:spPr>
              <a:xfrm>
                <a:off x="986704" y="3419401"/>
                <a:ext cx="323700" cy="55399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s-ES" sz="3000" b="0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✘</m:t>
                      </m:r>
                    </m:oMath>
                  </m:oMathPara>
                </a14:m>
                <a:endParaRPr lang="en-US" sz="3000" b="0" dirty="0">
                  <a:solidFill>
                    <a:srgbClr val="FF0000"/>
                  </a:solidFill>
                  <a:latin typeface="Aptos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06DA9C9-674D-8B4F-937F-9E337067F3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704" y="3419401"/>
                <a:ext cx="323700" cy="553998"/>
              </a:xfrm>
              <a:prstGeom prst="rect">
                <a:avLst/>
              </a:prstGeom>
              <a:blipFill>
                <a:blip r:embed="rId4"/>
                <a:stretch>
                  <a:fillRect l="-14815" r="-814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57F4EBDE-67B4-D743-AD6C-05888114B140}"/>
              </a:ext>
            </a:extLst>
          </p:cNvPr>
          <p:cNvSpPr txBox="1"/>
          <p:nvPr/>
        </p:nvSpPr>
        <p:spPr>
          <a:xfrm>
            <a:off x="419852" y="3875157"/>
            <a:ext cx="1636301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number of reads,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gene expression,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00F2D8-5C9F-2543-B27D-EEC4E41A7A75}"/>
              </a:ext>
            </a:extLst>
          </p:cNvPr>
          <p:cNvSpPr txBox="1"/>
          <p:nvPr/>
        </p:nvSpPr>
        <p:spPr>
          <a:xfrm>
            <a:off x="4069711" y="3684859"/>
            <a:ext cx="450724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Population-scale analysis </a:t>
            </a:r>
          </a:p>
          <a:p>
            <a:pPr marL="257175" indent="-257175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Same concept as GWAS for quantitative traits (linear models, effects modeled as beta coefficients)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CB82B08-9E2E-7C75-CCF4-BB4FC7FF566B}"/>
              </a:ext>
            </a:extLst>
          </p:cNvPr>
          <p:cNvSpPr txBox="1"/>
          <p:nvPr/>
        </p:nvSpPr>
        <p:spPr>
          <a:xfrm>
            <a:off x="1353787" y="2311898"/>
            <a:ext cx="382088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molecular quantitative trait loci (QTLs)</a:t>
            </a:r>
          </a:p>
          <a:p>
            <a:pPr marL="214313" indent="-214313" defTabSz="685800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srgbClr val="E8E8E8">
                    <a:lumMod val="75000"/>
                  </a:srgbClr>
                </a:solidFill>
                <a:latin typeface="Aptos Display" panose="02110004020202020204"/>
                <a:ea typeface="+mn-ea"/>
                <a:cs typeface="+mn-cs"/>
              </a:rPr>
              <a:t>allele-specific (AS) events</a:t>
            </a:r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0F4FD064-BACC-1BD6-03C2-E6CA2881325E}"/>
              </a:ext>
            </a:extLst>
          </p:cNvPr>
          <p:cNvSpPr/>
          <p:nvPr/>
        </p:nvSpPr>
        <p:spPr>
          <a:xfrm rot="5400000">
            <a:off x="2745464" y="850186"/>
            <a:ext cx="183846" cy="2726822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019D6F-6005-1385-CAC5-D380E6495903}"/>
              </a:ext>
            </a:extLst>
          </p:cNvPr>
          <p:cNvSpPr txBox="1"/>
          <p:nvPr/>
        </p:nvSpPr>
        <p:spPr>
          <a:xfrm>
            <a:off x="7635215" y="6673334"/>
            <a:ext cx="125547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Slides from B Borsari &amp; S Liu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AAFA474-4E5D-37D5-9A90-BF4F729EE418}"/>
              </a:ext>
            </a:extLst>
          </p:cNvPr>
          <p:cNvSpPr txBox="1"/>
          <p:nvPr/>
        </p:nvSpPr>
        <p:spPr>
          <a:xfrm rot="16200000">
            <a:off x="7968052" y="5823154"/>
            <a:ext cx="20760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B066CE80-811F-DD44-8FA4-F2145BB3394B}" type="slidenum"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pPr/>
              <a:t>25</a:t>
            </a:fld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-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Lectures.gersteinlab.org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9342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DA041-AB37-8845-B124-70B4AEDF35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205558"/>
            <a:ext cx="7772400" cy="1143000"/>
          </a:xfrm>
        </p:spPr>
        <p:txBody>
          <a:bodyPr/>
          <a:lstStyle/>
          <a:p>
            <a:r>
              <a:rPr lang="en-US" dirty="0"/>
              <a:t>Expression quantitative trait locus (</a:t>
            </a:r>
            <a:r>
              <a:rPr lang="en-US" dirty="0" err="1"/>
              <a:t>eQTL</a:t>
            </a:r>
            <a:r>
              <a:rPr lang="en-US" dirty="0"/>
              <a:t>) 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3116FAE-1EB2-7049-A674-35678AC15F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41633" y="1348558"/>
            <a:ext cx="5060734" cy="5101383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AC1FAAB-F0D6-1843-B8CD-C80FC9A1647D}"/>
              </a:ext>
            </a:extLst>
          </p:cNvPr>
          <p:cNvSpPr/>
          <p:nvPr/>
        </p:nvSpPr>
        <p:spPr>
          <a:xfrm>
            <a:off x="2665927" y="6538912"/>
            <a:ext cx="5755623" cy="253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Biochimica</a:t>
            </a:r>
            <a:r>
              <a:rPr lang="en-US" sz="10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et </a:t>
            </a:r>
            <a:r>
              <a:rPr lang="en-US" sz="1000" i="1" dirty="0" err="1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Biophysica</a:t>
            </a:r>
            <a:r>
              <a:rPr lang="en-US" sz="1000" i="1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Acta (BBA)-Molecular Basis of Disease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</a:rPr>
              <a:t> 2014, 10:1896-1902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2705670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76BCC5A-9083-354F-BB75-83DFA0002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94" y="1848971"/>
            <a:ext cx="8404412" cy="265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3">
            <a:extLst>
              <a:ext uri="{FF2B5EF4-FFF2-40B4-BE49-F238E27FC236}">
                <a16:creationId xmlns:a16="http://schemas.microsoft.com/office/drawing/2014/main" id="{B925C5AE-718A-3545-957E-E9D666672089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>
          <a:xfrm>
            <a:off x="448235" y="246529"/>
            <a:ext cx="8258735" cy="310210"/>
          </a:xfrm>
          <a:noFill/>
          <a:ln/>
        </p:spPr>
        <p:txBody>
          <a:bodyPr>
            <a:spAutoFit/>
          </a:bodyPr>
          <a:lstStyle/>
          <a:p>
            <a:pPr marL="0" indent="0" algn="ctr">
              <a:spcBef>
                <a:spcPct val="0"/>
              </a:spcBef>
              <a:buNone/>
            </a:pPr>
            <a:r>
              <a:rPr lang="en-US" altLang="en-US" sz="1412" b="1" dirty="0">
                <a:solidFill>
                  <a:schemeClr val="tx2"/>
                </a:solidFill>
              </a:rPr>
              <a:t>Aspects of Scaling </a:t>
            </a:r>
            <a:r>
              <a:rPr lang="en-US" altLang="en-US" sz="1412" b="1" dirty="0" err="1">
                <a:solidFill>
                  <a:schemeClr val="tx2"/>
                </a:solidFill>
              </a:rPr>
              <a:t>eQTL</a:t>
            </a:r>
            <a:r>
              <a:rPr lang="en-US" altLang="en-US" sz="1412" b="1" dirty="0">
                <a:solidFill>
                  <a:schemeClr val="tx2"/>
                </a:solidFill>
              </a:rPr>
              <a:t> calculation to Many SNPs &amp; Many Samples</a:t>
            </a:r>
          </a:p>
        </p:txBody>
      </p:sp>
      <p:sp>
        <p:nvSpPr>
          <p:cNvPr id="4100" name="Text Box 4">
            <a:extLst>
              <a:ext uri="{FF2B5EF4-FFF2-40B4-BE49-F238E27FC236}">
                <a16:creationId xmlns:a16="http://schemas.microsoft.com/office/drawing/2014/main" id="{59A2CF27-E8CA-4841-8EDA-889D9C4442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676" y="5748618"/>
            <a:ext cx="8101853" cy="74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altLang="en-US" sz="1059"/>
              <a:t>Stegle O, Parts L, Durbin R, Winn J (2010) A Bayesian Framework to Account for Complex Non-Genetic Factors in Gene Expression Levels Greatly Increases Power in eQTL Studies. PLOS Computational Biology 6(5): e1000770. https://doi.org/10.1371/journal.pcbi.1000770</a:t>
            </a:r>
          </a:p>
          <a:p>
            <a:pPr eaLnBrk="1" hangingPunct="1"/>
            <a:r>
              <a:rPr lang="en-US" altLang="en-US" sz="1059">
                <a:hlinkClick r:id="rId3"/>
              </a:rPr>
              <a:t>https://journals.plos.org/ploscompbiol/article?id=10.1371/journal.pcbi.1000770</a:t>
            </a:r>
            <a:endParaRPr lang="en-US" altLang="en-US" sz="1059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14424B-4C0D-1749-904B-6A23704E299B}"/>
              </a:ext>
            </a:extLst>
          </p:cNvPr>
          <p:cNvSpPr txBox="1"/>
          <p:nvPr/>
        </p:nvSpPr>
        <p:spPr>
          <a:xfrm>
            <a:off x="369794" y="1157410"/>
            <a:ext cx="61101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600" b="0" dirty="0">
                <a:solidFill>
                  <a:schemeClr val="tx2"/>
                </a:solidFill>
              </a:rPr>
              <a:t>Taking into account covariates</a:t>
            </a:r>
            <a:br>
              <a:rPr lang="en-US" altLang="en-US" sz="1600" b="0" dirty="0">
                <a:solidFill>
                  <a:schemeClr val="tx2"/>
                </a:solidFill>
              </a:rPr>
            </a:br>
            <a:r>
              <a:rPr lang="en-US" altLang="en-US" sz="1600" b="0" dirty="0">
                <a:solidFill>
                  <a:schemeClr val="tx2"/>
                </a:solidFill>
              </a:rPr>
              <a:t>General additive model for sources of gene expression variability.</a:t>
            </a:r>
          </a:p>
          <a:p>
            <a:endParaRPr lang="en-US" sz="1600" b="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>
          <a:extLst>
            <a:ext uri="{FF2B5EF4-FFF2-40B4-BE49-F238E27FC236}">
              <a16:creationId xmlns:a16="http://schemas.microsoft.com/office/drawing/2014/main" id="{3ABB79BC-2B00-A61E-15B3-DE9F490F6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FC5E0-4400-00B9-0646-D3DE4B03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of Hierarchical Testing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8244E1-CDED-B2A5-5E5B-FBCF652018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6" y="562022"/>
            <a:ext cx="8667206" cy="620413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57F8553-D628-CFAA-2408-4E5C826EA9A7}"/>
              </a:ext>
            </a:extLst>
          </p:cNvPr>
          <p:cNvSpPr txBox="1"/>
          <p:nvPr/>
        </p:nvSpPr>
        <p:spPr>
          <a:xfrm rot="16200000">
            <a:off x="7968052" y="5823154"/>
            <a:ext cx="20760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B066CE80-811F-DD44-8FA4-F2145BB3394B}" type="slidenum"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pPr/>
              <a:t>28</a:t>
            </a:fld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-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Lectures.gersteinlab.org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79C1556-BA82-A1F5-E55F-90C89AD9FD37}"/>
              </a:ext>
            </a:extLst>
          </p:cNvPr>
          <p:cNvSpPr/>
          <p:nvPr/>
        </p:nvSpPr>
        <p:spPr>
          <a:xfrm>
            <a:off x="7060474" y="2240280"/>
            <a:ext cx="1045029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76BF444-9037-752C-17FD-35E218036547}"/>
              </a:ext>
            </a:extLst>
          </p:cNvPr>
          <p:cNvSpPr/>
          <p:nvPr/>
        </p:nvSpPr>
        <p:spPr>
          <a:xfrm>
            <a:off x="5094514" y="4545874"/>
            <a:ext cx="3193869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96172A6-605F-25FB-02EF-E2F8BA53603E}"/>
              </a:ext>
            </a:extLst>
          </p:cNvPr>
          <p:cNvSpPr/>
          <p:nvPr/>
        </p:nvSpPr>
        <p:spPr>
          <a:xfrm>
            <a:off x="5982789" y="3879669"/>
            <a:ext cx="1129937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9ABD3-5E33-E16B-4FA4-15A1F020023B}"/>
              </a:ext>
            </a:extLst>
          </p:cNvPr>
          <p:cNvSpPr/>
          <p:nvPr/>
        </p:nvSpPr>
        <p:spPr>
          <a:xfrm>
            <a:off x="215538" y="483325"/>
            <a:ext cx="600891" cy="6074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029DA-077F-EAFC-E210-E86431767E92}"/>
              </a:ext>
            </a:extLst>
          </p:cNvPr>
          <p:cNvSpPr txBox="1"/>
          <p:nvPr/>
        </p:nvSpPr>
        <p:spPr>
          <a:xfrm>
            <a:off x="7338917" y="6593985"/>
            <a:ext cx="16417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[Liu et al. (‘25). Cell]</a:t>
            </a:r>
          </a:p>
        </p:txBody>
      </p:sp>
    </p:spTree>
    <p:extLst>
      <p:ext uri="{BB962C8B-B14F-4D97-AF65-F5344CB8AC3E}">
        <p14:creationId xmlns:p14="http://schemas.microsoft.com/office/powerpoint/2010/main" val="28933405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1FDA8B40-1D03-119A-A3E6-E990B303F832}"/>
              </a:ext>
            </a:extLst>
          </p:cNvPr>
          <p:cNvCxnSpPr>
            <a:cxnSpLocks/>
          </p:cNvCxnSpPr>
          <p:nvPr/>
        </p:nvCxnSpPr>
        <p:spPr>
          <a:xfrm>
            <a:off x="227837" y="2409200"/>
            <a:ext cx="206739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E48436CB-C52A-D3A4-A337-848E6DBDC44F}"/>
              </a:ext>
            </a:extLst>
          </p:cNvPr>
          <p:cNvCxnSpPr>
            <a:cxnSpLocks/>
          </p:cNvCxnSpPr>
          <p:nvPr/>
        </p:nvCxnSpPr>
        <p:spPr>
          <a:xfrm>
            <a:off x="222551" y="1986377"/>
            <a:ext cx="206739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03C2FC36-A936-44B4-C105-B8A33A58615D}"/>
              </a:ext>
            </a:extLst>
          </p:cNvPr>
          <p:cNvCxnSpPr>
            <a:cxnSpLocks/>
          </p:cNvCxnSpPr>
          <p:nvPr/>
        </p:nvCxnSpPr>
        <p:spPr>
          <a:xfrm>
            <a:off x="222551" y="1551281"/>
            <a:ext cx="206739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A720008D-87BC-EBD3-C64C-BB5B5C7EC93E}"/>
              </a:ext>
            </a:extLst>
          </p:cNvPr>
          <p:cNvCxnSpPr>
            <a:cxnSpLocks/>
          </p:cNvCxnSpPr>
          <p:nvPr/>
        </p:nvCxnSpPr>
        <p:spPr>
          <a:xfrm>
            <a:off x="222551" y="1770668"/>
            <a:ext cx="206739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20A46E3-680C-014D-9531-24A1AC0385AA}"/>
              </a:ext>
            </a:extLst>
          </p:cNvPr>
          <p:cNvCxnSpPr>
            <a:cxnSpLocks/>
          </p:cNvCxnSpPr>
          <p:nvPr/>
        </p:nvCxnSpPr>
        <p:spPr>
          <a:xfrm>
            <a:off x="227837" y="2836322"/>
            <a:ext cx="206739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Explosion 1 27">
            <a:extLst>
              <a:ext uri="{FF2B5EF4-FFF2-40B4-BE49-F238E27FC236}">
                <a16:creationId xmlns:a16="http://schemas.microsoft.com/office/drawing/2014/main" id="{9676BB0C-9E2C-AD43-B99C-FF445777658A}"/>
              </a:ext>
            </a:extLst>
          </p:cNvPr>
          <p:cNvSpPr/>
          <p:nvPr/>
        </p:nvSpPr>
        <p:spPr>
          <a:xfrm>
            <a:off x="353776" y="2773097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59584D2E-D4F2-8943-A599-45A719B70F89}"/>
              </a:ext>
            </a:extLst>
          </p:cNvPr>
          <p:cNvSpPr/>
          <p:nvPr/>
        </p:nvSpPr>
        <p:spPr>
          <a:xfrm>
            <a:off x="722276" y="2755427"/>
            <a:ext cx="1060062" cy="174304"/>
          </a:xfrm>
          <a:prstGeom prst="rect">
            <a:avLst/>
          </a:prstGeom>
          <a:solidFill>
            <a:schemeClr val="bg1"/>
          </a:solidFill>
          <a:ln w="2159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Explosion 1 43">
            <a:extLst>
              <a:ext uri="{FF2B5EF4-FFF2-40B4-BE49-F238E27FC236}">
                <a16:creationId xmlns:a16="http://schemas.microsoft.com/office/drawing/2014/main" id="{9714BE41-03E5-AB42-9281-0944866CC285}"/>
              </a:ext>
            </a:extLst>
          </p:cNvPr>
          <p:cNvSpPr/>
          <p:nvPr/>
        </p:nvSpPr>
        <p:spPr>
          <a:xfrm>
            <a:off x="470539" y="2773098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7F6A0C1-33FE-9041-848F-837C0C21E395}"/>
              </a:ext>
            </a:extLst>
          </p:cNvPr>
          <p:cNvSpPr/>
          <p:nvPr/>
        </p:nvSpPr>
        <p:spPr>
          <a:xfrm flipV="1">
            <a:off x="1218287" y="2536538"/>
            <a:ext cx="20574" cy="205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727B7F75-0FF8-8D45-B8B4-5EB1DF1739BD}"/>
              </a:ext>
            </a:extLst>
          </p:cNvPr>
          <p:cNvSpPr/>
          <p:nvPr/>
        </p:nvSpPr>
        <p:spPr>
          <a:xfrm flipV="1">
            <a:off x="1218287" y="2616252"/>
            <a:ext cx="20574" cy="205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599E59B0-593C-9640-A252-EFE52F140831}"/>
              </a:ext>
            </a:extLst>
          </p:cNvPr>
          <p:cNvSpPr/>
          <p:nvPr/>
        </p:nvSpPr>
        <p:spPr>
          <a:xfrm flipV="1">
            <a:off x="1218287" y="2699372"/>
            <a:ext cx="20574" cy="205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4926C943-EEAE-5F9C-B95B-1B3000A79A5C}"/>
              </a:ext>
            </a:extLst>
          </p:cNvPr>
          <p:cNvSpPr/>
          <p:nvPr/>
        </p:nvSpPr>
        <p:spPr>
          <a:xfrm>
            <a:off x="722276" y="2319744"/>
            <a:ext cx="1060062" cy="174304"/>
          </a:xfrm>
          <a:prstGeom prst="rect">
            <a:avLst/>
          </a:prstGeom>
          <a:solidFill>
            <a:schemeClr val="bg1"/>
          </a:solidFill>
          <a:ln w="2159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4" name="Oval 153">
            <a:extLst>
              <a:ext uri="{FF2B5EF4-FFF2-40B4-BE49-F238E27FC236}">
                <a16:creationId xmlns:a16="http://schemas.microsoft.com/office/drawing/2014/main" id="{F4161D14-EE69-9862-FC13-C35BEBE96B8F}"/>
              </a:ext>
            </a:extLst>
          </p:cNvPr>
          <p:cNvSpPr/>
          <p:nvPr/>
        </p:nvSpPr>
        <p:spPr>
          <a:xfrm flipV="1">
            <a:off x="1219629" y="2098544"/>
            <a:ext cx="20574" cy="205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5" name="Oval 154">
            <a:extLst>
              <a:ext uri="{FF2B5EF4-FFF2-40B4-BE49-F238E27FC236}">
                <a16:creationId xmlns:a16="http://schemas.microsoft.com/office/drawing/2014/main" id="{5C43BB83-DBA1-8913-C917-ED65D9F2A18B}"/>
              </a:ext>
            </a:extLst>
          </p:cNvPr>
          <p:cNvSpPr/>
          <p:nvPr/>
        </p:nvSpPr>
        <p:spPr>
          <a:xfrm flipV="1">
            <a:off x="1219629" y="2178258"/>
            <a:ext cx="20574" cy="205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6" name="Oval 155">
            <a:extLst>
              <a:ext uri="{FF2B5EF4-FFF2-40B4-BE49-F238E27FC236}">
                <a16:creationId xmlns:a16="http://schemas.microsoft.com/office/drawing/2014/main" id="{71449D4F-CF75-511D-3244-FD2D0EB0B712}"/>
              </a:ext>
            </a:extLst>
          </p:cNvPr>
          <p:cNvSpPr/>
          <p:nvPr/>
        </p:nvSpPr>
        <p:spPr>
          <a:xfrm flipV="1">
            <a:off x="1219629" y="2261378"/>
            <a:ext cx="20574" cy="205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F5E50F62-B624-55B7-6C48-C9DEC57F4511}"/>
              </a:ext>
            </a:extLst>
          </p:cNvPr>
          <p:cNvSpPr/>
          <p:nvPr/>
        </p:nvSpPr>
        <p:spPr>
          <a:xfrm>
            <a:off x="722276" y="1893783"/>
            <a:ext cx="1060062" cy="174304"/>
          </a:xfrm>
          <a:prstGeom prst="rect">
            <a:avLst/>
          </a:prstGeom>
          <a:solidFill>
            <a:schemeClr val="bg1"/>
          </a:solidFill>
          <a:ln w="2159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B9C7AF54-C1D1-B210-E7F1-DED60B1D6BF0}"/>
              </a:ext>
            </a:extLst>
          </p:cNvPr>
          <p:cNvSpPr/>
          <p:nvPr/>
        </p:nvSpPr>
        <p:spPr>
          <a:xfrm>
            <a:off x="722802" y="1682970"/>
            <a:ext cx="1060062" cy="174304"/>
          </a:xfrm>
          <a:prstGeom prst="rect">
            <a:avLst/>
          </a:prstGeom>
          <a:solidFill>
            <a:schemeClr val="bg1"/>
          </a:solidFill>
          <a:ln w="2159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62" name="Rectangle 161">
            <a:extLst>
              <a:ext uri="{FF2B5EF4-FFF2-40B4-BE49-F238E27FC236}">
                <a16:creationId xmlns:a16="http://schemas.microsoft.com/office/drawing/2014/main" id="{A565250B-077F-9EFE-473D-B134B30C2049}"/>
              </a:ext>
            </a:extLst>
          </p:cNvPr>
          <p:cNvSpPr/>
          <p:nvPr/>
        </p:nvSpPr>
        <p:spPr>
          <a:xfrm>
            <a:off x="720875" y="1475435"/>
            <a:ext cx="1060062" cy="174304"/>
          </a:xfrm>
          <a:prstGeom prst="rect">
            <a:avLst/>
          </a:prstGeom>
          <a:solidFill>
            <a:schemeClr val="bg1"/>
          </a:solidFill>
          <a:ln w="2159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3" name="Explosion 1 172">
            <a:extLst>
              <a:ext uri="{FF2B5EF4-FFF2-40B4-BE49-F238E27FC236}">
                <a16:creationId xmlns:a16="http://schemas.microsoft.com/office/drawing/2014/main" id="{2747163A-6261-42D8-40E5-0A16FC5DE9FC}"/>
              </a:ext>
            </a:extLst>
          </p:cNvPr>
          <p:cNvSpPr/>
          <p:nvPr/>
        </p:nvSpPr>
        <p:spPr>
          <a:xfrm>
            <a:off x="1911350" y="2782892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4" name="Explosion 1 173">
            <a:extLst>
              <a:ext uri="{FF2B5EF4-FFF2-40B4-BE49-F238E27FC236}">
                <a16:creationId xmlns:a16="http://schemas.microsoft.com/office/drawing/2014/main" id="{323BA870-DD3E-B67A-3FBD-6747306266F9}"/>
              </a:ext>
            </a:extLst>
          </p:cNvPr>
          <p:cNvSpPr/>
          <p:nvPr/>
        </p:nvSpPr>
        <p:spPr>
          <a:xfrm>
            <a:off x="2072033" y="2778255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5" name="Explosion 1 174">
            <a:extLst>
              <a:ext uri="{FF2B5EF4-FFF2-40B4-BE49-F238E27FC236}">
                <a16:creationId xmlns:a16="http://schemas.microsoft.com/office/drawing/2014/main" id="{B2265A9D-1822-F763-6543-6B8E6E97E361}"/>
              </a:ext>
            </a:extLst>
          </p:cNvPr>
          <p:cNvSpPr/>
          <p:nvPr/>
        </p:nvSpPr>
        <p:spPr>
          <a:xfrm>
            <a:off x="362334" y="2340881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6" name="Explosion 1 175">
            <a:extLst>
              <a:ext uri="{FF2B5EF4-FFF2-40B4-BE49-F238E27FC236}">
                <a16:creationId xmlns:a16="http://schemas.microsoft.com/office/drawing/2014/main" id="{540EFDA3-1351-C565-5918-962CFCB2384E}"/>
              </a:ext>
            </a:extLst>
          </p:cNvPr>
          <p:cNvSpPr/>
          <p:nvPr/>
        </p:nvSpPr>
        <p:spPr>
          <a:xfrm>
            <a:off x="477222" y="2335250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7" name="Explosion 1 176">
            <a:extLst>
              <a:ext uri="{FF2B5EF4-FFF2-40B4-BE49-F238E27FC236}">
                <a16:creationId xmlns:a16="http://schemas.microsoft.com/office/drawing/2014/main" id="{FB9DDB7B-077E-B8D4-ACE6-E911810EF40F}"/>
              </a:ext>
            </a:extLst>
          </p:cNvPr>
          <p:cNvSpPr/>
          <p:nvPr/>
        </p:nvSpPr>
        <p:spPr>
          <a:xfrm>
            <a:off x="2003355" y="2340012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8" name="Explosion 1 177">
            <a:extLst>
              <a:ext uri="{FF2B5EF4-FFF2-40B4-BE49-F238E27FC236}">
                <a16:creationId xmlns:a16="http://schemas.microsoft.com/office/drawing/2014/main" id="{ACCB2E7C-FC54-CC22-589F-F7F286265427}"/>
              </a:ext>
            </a:extLst>
          </p:cNvPr>
          <p:cNvSpPr/>
          <p:nvPr/>
        </p:nvSpPr>
        <p:spPr>
          <a:xfrm>
            <a:off x="625364" y="1916898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1" name="Explosion 1 180">
            <a:extLst>
              <a:ext uri="{FF2B5EF4-FFF2-40B4-BE49-F238E27FC236}">
                <a16:creationId xmlns:a16="http://schemas.microsoft.com/office/drawing/2014/main" id="{F3825AC5-88FD-B385-4AE0-1CDCCFD19141}"/>
              </a:ext>
            </a:extLst>
          </p:cNvPr>
          <p:cNvSpPr/>
          <p:nvPr/>
        </p:nvSpPr>
        <p:spPr>
          <a:xfrm>
            <a:off x="362334" y="1923677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3" name="Explosion 1 182">
            <a:extLst>
              <a:ext uri="{FF2B5EF4-FFF2-40B4-BE49-F238E27FC236}">
                <a16:creationId xmlns:a16="http://schemas.microsoft.com/office/drawing/2014/main" id="{B31FB6BA-8067-B90C-14BB-A20FB580B178}"/>
              </a:ext>
            </a:extLst>
          </p:cNvPr>
          <p:cNvSpPr/>
          <p:nvPr/>
        </p:nvSpPr>
        <p:spPr>
          <a:xfrm>
            <a:off x="2042082" y="1919310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5" name="Explosion 1 184">
            <a:extLst>
              <a:ext uri="{FF2B5EF4-FFF2-40B4-BE49-F238E27FC236}">
                <a16:creationId xmlns:a16="http://schemas.microsoft.com/office/drawing/2014/main" id="{A1CC7C9B-20E9-0222-E398-405F96B8B8E7}"/>
              </a:ext>
            </a:extLst>
          </p:cNvPr>
          <p:cNvSpPr/>
          <p:nvPr/>
        </p:nvSpPr>
        <p:spPr>
          <a:xfrm>
            <a:off x="2130912" y="1702797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6" name="Explosion 1 185">
            <a:extLst>
              <a:ext uri="{FF2B5EF4-FFF2-40B4-BE49-F238E27FC236}">
                <a16:creationId xmlns:a16="http://schemas.microsoft.com/office/drawing/2014/main" id="{501B5EBB-C2E8-720D-C9B3-F77A3E8F4E77}"/>
              </a:ext>
            </a:extLst>
          </p:cNvPr>
          <p:cNvSpPr/>
          <p:nvPr/>
        </p:nvSpPr>
        <p:spPr>
          <a:xfrm>
            <a:off x="1845225" y="1703143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7" name="Explosion 1 186">
            <a:extLst>
              <a:ext uri="{FF2B5EF4-FFF2-40B4-BE49-F238E27FC236}">
                <a16:creationId xmlns:a16="http://schemas.microsoft.com/office/drawing/2014/main" id="{EC91D488-C353-DE82-3272-4C11F5142166}"/>
              </a:ext>
            </a:extLst>
          </p:cNvPr>
          <p:cNvSpPr/>
          <p:nvPr/>
        </p:nvSpPr>
        <p:spPr>
          <a:xfrm>
            <a:off x="357446" y="1705485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88" name="Explosion 1 187">
            <a:extLst>
              <a:ext uri="{FF2B5EF4-FFF2-40B4-BE49-F238E27FC236}">
                <a16:creationId xmlns:a16="http://schemas.microsoft.com/office/drawing/2014/main" id="{5C882C1C-290E-4A7F-3B4E-296A723D08E3}"/>
              </a:ext>
            </a:extLst>
          </p:cNvPr>
          <p:cNvSpPr/>
          <p:nvPr/>
        </p:nvSpPr>
        <p:spPr>
          <a:xfrm>
            <a:off x="2184210" y="1473727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1" name="Explosion 1 190">
            <a:extLst>
              <a:ext uri="{FF2B5EF4-FFF2-40B4-BE49-F238E27FC236}">
                <a16:creationId xmlns:a16="http://schemas.microsoft.com/office/drawing/2014/main" id="{816E09C2-44A3-AE9E-9086-50A5A0FE9702}"/>
              </a:ext>
            </a:extLst>
          </p:cNvPr>
          <p:cNvSpPr/>
          <p:nvPr/>
        </p:nvSpPr>
        <p:spPr>
          <a:xfrm>
            <a:off x="540018" y="1477140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3" name="Explosion 1 192">
            <a:extLst>
              <a:ext uri="{FF2B5EF4-FFF2-40B4-BE49-F238E27FC236}">
                <a16:creationId xmlns:a16="http://schemas.microsoft.com/office/drawing/2014/main" id="{F036D7AE-5D1B-7BA4-0336-C23D8553E253}"/>
              </a:ext>
            </a:extLst>
          </p:cNvPr>
          <p:cNvSpPr/>
          <p:nvPr/>
        </p:nvSpPr>
        <p:spPr>
          <a:xfrm>
            <a:off x="1900750" y="1484096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2F3D642C-9056-E9AF-4300-C04D2EAAC66A}"/>
              </a:ext>
            </a:extLst>
          </p:cNvPr>
          <p:cNvCxnSpPr>
            <a:cxnSpLocks/>
          </p:cNvCxnSpPr>
          <p:nvPr/>
        </p:nvCxnSpPr>
        <p:spPr>
          <a:xfrm>
            <a:off x="2456312" y="2409200"/>
            <a:ext cx="206739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01B3476F-D26D-2583-6B6E-F094B5F2504F}"/>
              </a:ext>
            </a:extLst>
          </p:cNvPr>
          <p:cNvCxnSpPr>
            <a:cxnSpLocks/>
          </p:cNvCxnSpPr>
          <p:nvPr/>
        </p:nvCxnSpPr>
        <p:spPr>
          <a:xfrm>
            <a:off x="2451026" y="1986377"/>
            <a:ext cx="206739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54960EB3-BB77-DCA9-DDB2-37D5B3DED917}"/>
              </a:ext>
            </a:extLst>
          </p:cNvPr>
          <p:cNvCxnSpPr>
            <a:cxnSpLocks/>
          </p:cNvCxnSpPr>
          <p:nvPr/>
        </p:nvCxnSpPr>
        <p:spPr>
          <a:xfrm>
            <a:off x="2451026" y="1551281"/>
            <a:ext cx="206739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196">
            <a:extLst>
              <a:ext uri="{FF2B5EF4-FFF2-40B4-BE49-F238E27FC236}">
                <a16:creationId xmlns:a16="http://schemas.microsoft.com/office/drawing/2014/main" id="{4FA6B27A-85F4-A33D-9999-28065F8D39F6}"/>
              </a:ext>
            </a:extLst>
          </p:cNvPr>
          <p:cNvCxnSpPr>
            <a:cxnSpLocks/>
          </p:cNvCxnSpPr>
          <p:nvPr/>
        </p:nvCxnSpPr>
        <p:spPr>
          <a:xfrm>
            <a:off x="2451026" y="1770668"/>
            <a:ext cx="206739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F6033A58-803F-92F2-8F00-8C57240FFD74}"/>
              </a:ext>
            </a:extLst>
          </p:cNvPr>
          <p:cNvCxnSpPr>
            <a:cxnSpLocks/>
          </p:cNvCxnSpPr>
          <p:nvPr/>
        </p:nvCxnSpPr>
        <p:spPr>
          <a:xfrm>
            <a:off x="2456312" y="2836322"/>
            <a:ext cx="206739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9" name="Explosion 1 198">
            <a:extLst>
              <a:ext uri="{FF2B5EF4-FFF2-40B4-BE49-F238E27FC236}">
                <a16:creationId xmlns:a16="http://schemas.microsoft.com/office/drawing/2014/main" id="{D02B2F90-15F8-D9F3-8EAC-18B04135CFA8}"/>
              </a:ext>
            </a:extLst>
          </p:cNvPr>
          <p:cNvSpPr/>
          <p:nvPr/>
        </p:nvSpPr>
        <p:spPr>
          <a:xfrm>
            <a:off x="2490755" y="2773099"/>
            <a:ext cx="138958" cy="138958"/>
          </a:xfrm>
          <a:prstGeom prst="irregularSeal1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29036E79-1860-2940-B26B-97F0E1FD771C}"/>
              </a:ext>
            </a:extLst>
          </p:cNvPr>
          <p:cNvSpPr/>
          <p:nvPr/>
        </p:nvSpPr>
        <p:spPr>
          <a:xfrm>
            <a:off x="2950751" y="2755427"/>
            <a:ext cx="1060062" cy="174304"/>
          </a:xfrm>
          <a:prstGeom prst="rect">
            <a:avLst/>
          </a:prstGeom>
          <a:solidFill>
            <a:schemeClr val="bg1"/>
          </a:solidFill>
          <a:ln w="2159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2" name="Explosion 1 201">
            <a:extLst>
              <a:ext uri="{FF2B5EF4-FFF2-40B4-BE49-F238E27FC236}">
                <a16:creationId xmlns:a16="http://schemas.microsoft.com/office/drawing/2014/main" id="{25722177-1A4C-664E-7B1E-BED830FE5698}"/>
              </a:ext>
            </a:extLst>
          </p:cNvPr>
          <p:cNvSpPr/>
          <p:nvPr/>
        </p:nvSpPr>
        <p:spPr>
          <a:xfrm>
            <a:off x="2699014" y="2773098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0BABD687-4213-4040-B2DA-1CB9C88F7304}"/>
              </a:ext>
            </a:extLst>
          </p:cNvPr>
          <p:cNvSpPr/>
          <p:nvPr/>
        </p:nvSpPr>
        <p:spPr>
          <a:xfrm>
            <a:off x="2950751" y="2319744"/>
            <a:ext cx="1060062" cy="174304"/>
          </a:xfrm>
          <a:prstGeom prst="rect">
            <a:avLst/>
          </a:prstGeom>
          <a:solidFill>
            <a:schemeClr val="bg1"/>
          </a:solidFill>
          <a:ln w="2159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1" name="Rectangle 210">
            <a:extLst>
              <a:ext uri="{FF2B5EF4-FFF2-40B4-BE49-F238E27FC236}">
                <a16:creationId xmlns:a16="http://schemas.microsoft.com/office/drawing/2014/main" id="{6FD4BE83-B943-5C7C-89C1-39C4C374EA2A}"/>
              </a:ext>
            </a:extLst>
          </p:cNvPr>
          <p:cNvSpPr/>
          <p:nvPr/>
        </p:nvSpPr>
        <p:spPr>
          <a:xfrm>
            <a:off x="2950751" y="1893783"/>
            <a:ext cx="1060062" cy="174304"/>
          </a:xfrm>
          <a:prstGeom prst="rect">
            <a:avLst/>
          </a:prstGeom>
          <a:solidFill>
            <a:schemeClr val="bg1"/>
          </a:solidFill>
          <a:ln w="2159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ED1D32BF-C0AC-3024-39B3-3A1E89A560FA}"/>
              </a:ext>
            </a:extLst>
          </p:cNvPr>
          <p:cNvSpPr/>
          <p:nvPr/>
        </p:nvSpPr>
        <p:spPr>
          <a:xfrm>
            <a:off x="2951277" y="1682970"/>
            <a:ext cx="1060062" cy="174304"/>
          </a:xfrm>
          <a:prstGeom prst="rect">
            <a:avLst/>
          </a:prstGeom>
          <a:solidFill>
            <a:schemeClr val="bg1"/>
          </a:solidFill>
          <a:ln w="2159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DB9180C7-9BE9-F0DE-02ED-8DB522A90BE7}"/>
              </a:ext>
            </a:extLst>
          </p:cNvPr>
          <p:cNvSpPr/>
          <p:nvPr/>
        </p:nvSpPr>
        <p:spPr>
          <a:xfrm>
            <a:off x="2949350" y="1475435"/>
            <a:ext cx="1060062" cy="174304"/>
          </a:xfrm>
          <a:prstGeom prst="rect">
            <a:avLst/>
          </a:prstGeom>
          <a:solidFill>
            <a:schemeClr val="bg1"/>
          </a:solidFill>
          <a:ln w="2159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7" name="Explosion 1 216">
            <a:extLst>
              <a:ext uri="{FF2B5EF4-FFF2-40B4-BE49-F238E27FC236}">
                <a16:creationId xmlns:a16="http://schemas.microsoft.com/office/drawing/2014/main" id="{5318E488-96FE-B189-F7A4-F3DCA8E85EA8}"/>
              </a:ext>
            </a:extLst>
          </p:cNvPr>
          <p:cNvSpPr/>
          <p:nvPr/>
        </p:nvSpPr>
        <p:spPr>
          <a:xfrm>
            <a:off x="4083973" y="2778607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8" name="Explosion 1 217">
            <a:extLst>
              <a:ext uri="{FF2B5EF4-FFF2-40B4-BE49-F238E27FC236}">
                <a16:creationId xmlns:a16="http://schemas.microsoft.com/office/drawing/2014/main" id="{DC9D2836-25F1-8E76-39AD-11EC4E976803}"/>
              </a:ext>
            </a:extLst>
          </p:cNvPr>
          <p:cNvSpPr/>
          <p:nvPr/>
        </p:nvSpPr>
        <p:spPr>
          <a:xfrm>
            <a:off x="4300508" y="2778255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9" name="Explosion 1 218">
            <a:extLst>
              <a:ext uri="{FF2B5EF4-FFF2-40B4-BE49-F238E27FC236}">
                <a16:creationId xmlns:a16="http://schemas.microsoft.com/office/drawing/2014/main" id="{CFC1196A-EC12-4B86-6531-5434F2D501A4}"/>
              </a:ext>
            </a:extLst>
          </p:cNvPr>
          <p:cNvSpPr/>
          <p:nvPr/>
        </p:nvSpPr>
        <p:spPr>
          <a:xfrm>
            <a:off x="2590809" y="2340881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0" name="Explosion 1 219">
            <a:extLst>
              <a:ext uri="{FF2B5EF4-FFF2-40B4-BE49-F238E27FC236}">
                <a16:creationId xmlns:a16="http://schemas.microsoft.com/office/drawing/2014/main" id="{84AE9A9C-1810-2045-F3DA-08FFF53821E4}"/>
              </a:ext>
            </a:extLst>
          </p:cNvPr>
          <p:cNvSpPr/>
          <p:nvPr/>
        </p:nvSpPr>
        <p:spPr>
          <a:xfrm>
            <a:off x="2862864" y="2340880"/>
            <a:ext cx="138958" cy="138958"/>
          </a:xfrm>
          <a:prstGeom prst="irregularSeal1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1" name="Explosion 1 220">
            <a:extLst>
              <a:ext uri="{FF2B5EF4-FFF2-40B4-BE49-F238E27FC236}">
                <a16:creationId xmlns:a16="http://schemas.microsoft.com/office/drawing/2014/main" id="{24CF327F-B708-F84D-5595-7C1FE56B059C}"/>
              </a:ext>
            </a:extLst>
          </p:cNvPr>
          <p:cNvSpPr/>
          <p:nvPr/>
        </p:nvSpPr>
        <p:spPr>
          <a:xfrm>
            <a:off x="4231830" y="2340012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2" name="Explosion 1 221">
            <a:extLst>
              <a:ext uri="{FF2B5EF4-FFF2-40B4-BE49-F238E27FC236}">
                <a16:creationId xmlns:a16="http://schemas.microsoft.com/office/drawing/2014/main" id="{AD809D91-B034-D9F0-E9B2-0985696A9EE6}"/>
              </a:ext>
            </a:extLst>
          </p:cNvPr>
          <p:cNvSpPr/>
          <p:nvPr/>
        </p:nvSpPr>
        <p:spPr>
          <a:xfrm>
            <a:off x="2485396" y="1921795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4" name="Explosion 1 223">
            <a:extLst>
              <a:ext uri="{FF2B5EF4-FFF2-40B4-BE49-F238E27FC236}">
                <a16:creationId xmlns:a16="http://schemas.microsoft.com/office/drawing/2014/main" id="{5A30D23A-F14E-67C3-58E4-712EFB36AFF2}"/>
              </a:ext>
            </a:extLst>
          </p:cNvPr>
          <p:cNvSpPr/>
          <p:nvPr/>
        </p:nvSpPr>
        <p:spPr>
          <a:xfrm>
            <a:off x="4126418" y="1920927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5" name="Explosion 1 224">
            <a:extLst>
              <a:ext uri="{FF2B5EF4-FFF2-40B4-BE49-F238E27FC236}">
                <a16:creationId xmlns:a16="http://schemas.microsoft.com/office/drawing/2014/main" id="{4BBB028F-DFB9-0984-5A90-05A8A65B1EF6}"/>
              </a:ext>
            </a:extLst>
          </p:cNvPr>
          <p:cNvSpPr/>
          <p:nvPr/>
        </p:nvSpPr>
        <p:spPr>
          <a:xfrm>
            <a:off x="2629535" y="1920178"/>
            <a:ext cx="138958" cy="138958"/>
          </a:xfrm>
          <a:prstGeom prst="irregularSeal1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6" name="Explosion 1 225">
            <a:extLst>
              <a:ext uri="{FF2B5EF4-FFF2-40B4-BE49-F238E27FC236}">
                <a16:creationId xmlns:a16="http://schemas.microsoft.com/office/drawing/2014/main" id="{52FA46FA-0424-63A1-CFA5-5818841AD76F}"/>
              </a:ext>
            </a:extLst>
          </p:cNvPr>
          <p:cNvSpPr/>
          <p:nvPr/>
        </p:nvSpPr>
        <p:spPr>
          <a:xfrm>
            <a:off x="4270557" y="1919310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7" name="Explosion 1 226">
            <a:extLst>
              <a:ext uri="{FF2B5EF4-FFF2-40B4-BE49-F238E27FC236}">
                <a16:creationId xmlns:a16="http://schemas.microsoft.com/office/drawing/2014/main" id="{EF4EBE95-BD3E-4185-A2BC-8B62212D5161}"/>
              </a:ext>
            </a:extLst>
          </p:cNvPr>
          <p:cNvSpPr/>
          <p:nvPr/>
        </p:nvSpPr>
        <p:spPr>
          <a:xfrm>
            <a:off x="4215249" y="1704414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8" name="Explosion 1 227">
            <a:extLst>
              <a:ext uri="{FF2B5EF4-FFF2-40B4-BE49-F238E27FC236}">
                <a16:creationId xmlns:a16="http://schemas.microsoft.com/office/drawing/2014/main" id="{EB3806CE-D816-94B6-6264-1F0B99B667E5}"/>
              </a:ext>
            </a:extLst>
          </p:cNvPr>
          <p:cNvSpPr/>
          <p:nvPr/>
        </p:nvSpPr>
        <p:spPr>
          <a:xfrm>
            <a:off x="4359387" y="1702797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9" name="Explosion 1 228">
            <a:extLst>
              <a:ext uri="{FF2B5EF4-FFF2-40B4-BE49-F238E27FC236}">
                <a16:creationId xmlns:a16="http://schemas.microsoft.com/office/drawing/2014/main" id="{10CA66E8-4840-5662-3D2C-5F6439941036}"/>
              </a:ext>
            </a:extLst>
          </p:cNvPr>
          <p:cNvSpPr/>
          <p:nvPr/>
        </p:nvSpPr>
        <p:spPr>
          <a:xfrm>
            <a:off x="4073700" y="1703143"/>
            <a:ext cx="138958" cy="138958"/>
          </a:xfrm>
          <a:prstGeom prst="irregularSeal1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0" name="Explosion 1 229">
            <a:extLst>
              <a:ext uri="{FF2B5EF4-FFF2-40B4-BE49-F238E27FC236}">
                <a16:creationId xmlns:a16="http://schemas.microsoft.com/office/drawing/2014/main" id="{4F122753-8884-CEF5-D22E-773BFA2780F9}"/>
              </a:ext>
            </a:extLst>
          </p:cNvPr>
          <p:cNvSpPr/>
          <p:nvPr/>
        </p:nvSpPr>
        <p:spPr>
          <a:xfrm>
            <a:off x="2585921" y="1705485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1" name="Explosion 1 230">
            <a:extLst>
              <a:ext uri="{FF2B5EF4-FFF2-40B4-BE49-F238E27FC236}">
                <a16:creationId xmlns:a16="http://schemas.microsoft.com/office/drawing/2014/main" id="{6B613D5A-075B-ABCD-8459-76A60498AB3D}"/>
              </a:ext>
            </a:extLst>
          </p:cNvPr>
          <p:cNvSpPr/>
          <p:nvPr/>
        </p:nvSpPr>
        <p:spPr>
          <a:xfrm>
            <a:off x="2483199" y="1480597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2" name="Explosion 1 231">
            <a:extLst>
              <a:ext uri="{FF2B5EF4-FFF2-40B4-BE49-F238E27FC236}">
                <a16:creationId xmlns:a16="http://schemas.microsoft.com/office/drawing/2014/main" id="{46D0A21F-3204-A691-9980-B8AA2C4BB2C4}"/>
              </a:ext>
            </a:extLst>
          </p:cNvPr>
          <p:cNvSpPr/>
          <p:nvPr/>
        </p:nvSpPr>
        <p:spPr>
          <a:xfrm>
            <a:off x="2627338" y="1478980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3" name="Explosion 1 232">
            <a:extLst>
              <a:ext uri="{FF2B5EF4-FFF2-40B4-BE49-F238E27FC236}">
                <a16:creationId xmlns:a16="http://schemas.microsoft.com/office/drawing/2014/main" id="{77BF738C-DEF6-9EAF-54D0-B537A05786DF}"/>
              </a:ext>
            </a:extLst>
          </p:cNvPr>
          <p:cNvSpPr/>
          <p:nvPr/>
        </p:nvSpPr>
        <p:spPr>
          <a:xfrm>
            <a:off x="2768493" y="1473728"/>
            <a:ext cx="138958" cy="138958"/>
          </a:xfrm>
          <a:prstGeom prst="irregularSeal1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4" name="Explosion 1 233">
            <a:extLst>
              <a:ext uri="{FF2B5EF4-FFF2-40B4-BE49-F238E27FC236}">
                <a16:creationId xmlns:a16="http://schemas.microsoft.com/office/drawing/2014/main" id="{2EC2464D-3572-76EA-18B2-B63502C10ED7}"/>
              </a:ext>
            </a:extLst>
          </p:cNvPr>
          <p:cNvSpPr/>
          <p:nvPr/>
        </p:nvSpPr>
        <p:spPr>
          <a:xfrm>
            <a:off x="4034610" y="1484448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35" name="Explosion 1 234">
            <a:extLst>
              <a:ext uri="{FF2B5EF4-FFF2-40B4-BE49-F238E27FC236}">
                <a16:creationId xmlns:a16="http://schemas.microsoft.com/office/drawing/2014/main" id="{5B1A8ADE-2590-7569-D76F-5CF10B0805E3}"/>
              </a:ext>
            </a:extLst>
          </p:cNvPr>
          <p:cNvSpPr/>
          <p:nvPr/>
        </p:nvSpPr>
        <p:spPr>
          <a:xfrm>
            <a:off x="4251145" y="1484096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78" name="Straight Connector 277">
            <a:extLst>
              <a:ext uri="{FF2B5EF4-FFF2-40B4-BE49-F238E27FC236}">
                <a16:creationId xmlns:a16="http://schemas.microsoft.com/office/drawing/2014/main" id="{3F755185-708D-E1C4-134D-7E2F2EAD7DC8}"/>
              </a:ext>
            </a:extLst>
          </p:cNvPr>
          <p:cNvCxnSpPr>
            <a:cxnSpLocks/>
          </p:cNvCxnSpPr>
          <p:nvPr/>
        </p:nvCxnSpPr>
        <p:spPr>
          <a:xfrm>
            <a:off x="4693514" y="2409931"/>
            <a:ext cx="206739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9" name="Straight Connector 278">
            <a:extLst>
              <a:ext uri="{FF2B5EF4-FFF2-40B4-BE49-F238E27FC236}">
                <a16:creationId xmlns:a16="http://schemas.microsoft.com/office/drawing/2014/main" id="{8C67B511-44EC-325D-E82D-87EB5AD83FF2}"/>
              </a:ext>
            </a:extLst>
          </p:cNvPr>
          <p:cNvCxnSpPr>
            <a:cxnSpLocks/>
          </p:cNvCxnSpPr>
          <p:nvPr/>
        </p:nvCxnSpPr>
        <p:spPr>
          <a:xfrm>
            <a:off x="4688228" y="1987107"/>
            <a:ext cx="206739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0" name="Straight Connector 279">
            <a:extLst>
              <a:ext uri="{FF2B5EF4-FFF2-40B4-BE49-F238E27FC236}">
                <a16:creationId xmlns:a16="http://schemas.microsoft.com/office/drawing/2014/main" id="{36387CED-2CA0-D4EE-9F02-286D7532D816}"/>
              </a:ext>
            </a:extLst>
          </p:cNvPr>
          <p:cNvCxnSpPr>
            <a:cxnSpLocks/>
          </p:cNvCxnSpPr>
          <p:nvPr/>
        </p:nvCxnSpPr>
        <p:spPr>
          <a:xfrm>
            <a:off x="4688228" y="1552012"/>
            <a:ext cx="206739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1" name="Straight Connector 280">
            <a:extLst>
              <a:ext uri="{FF2B5EF4-FFF2-40B4-BE49-F238E27FC236}">
                <a16:creationId xmlns:a16="http://schemas.microsoft.com/office/drawing/2014/main" id="{B21A6AB7-FAF2-E888-B1D8-84136297AA1E}"/>
              </a:ext>
            </a:extLst>
          </p:cNvPr>
          <p:cNvCxnSpPr>
            <a:cxnSpLocks/>
          </p:cNvCxnSpPr>
          <p:nvPr/>
        </p:nvCxnSpPr>
        <p:spPr>
          <a:xfrm>
            <a:off x="4688228" y="1771398"/>
            <a:ext cx="206739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2" name="Straight Connector 281">
            <a:extLst>
              <a:ext uri="{FF2B5EF4-FFF2-40B4-BE49-F238E27FC236}">
                <a16:creationId xmlns:a16="http://schemas.microsoft.com/office/drawing/2014/main" id="{1C9421C1-F7F0-C119-4AEF-66DD78BD4D72}"/>
              </a:ext>
            </a:extLst>
          </p:cNvPr>
          <p:cNvCxnSpPr>
            <a:cxnSpLocks/>
          </p:cNvCxnSpPr>
          <p:nvPr/>
        </p:nvCxnSpPr>
        <p:spPr>
          <a:xfrm>
            <a:off x="4693514" y="2837052"/>
            <a:ext cx="206739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4" name="Rectangle 283">
            <a:extLst>
              <a:ext uri="{FF2B5EF4-FFF2-40B4-BE49-F238E27FC236}">
                <a16:creationId xmlns:a16="http://schemas.microsoft.com/office/drawing/2014/main" id="{7C4E4A90-0DB4-9A43-9DD3-5D117E8D0788}"/>
              </a:ext>
            </a:extLst>
          </p:cNvPr>
          <p:cNvSpPr/>
          <p:nvPr/>
        </p:nvSpPr>
        <p:spPr>
          <a:xfrm>
            <a:off x="5187953" y="2756157"/>
            <a:ext cx="1060062" cy="1743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7" name="Oval 286">
            <a:extLst>
              <a:ext uri="{FF2B5EF4-FFF2-40B4-BE49-F238E27FC236}">
                <a16:creationId xmlns:a16="http://schemas.microsoft.com/office/drawing/2014/main" id="{7C50081E-E29D-F9B8-F67D-2108F4F7470D}"/>
              </a:ext>
            </a:extLst>
          </p:cNvPr>
          <p:cNvSpPr/>
          <p:nvPr/>
        </p:nvSpPr>
        <p:spPr>
          <a:xfrm>
            <a:off x="5683964" y="2533458"/>
            <a:ext cx="20574" cy="205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8" name="Oval 287">
            <a:extLst>
              <a:ext uri="{FF2B5EF4-FFF2-40B4-BE49-F238E27FC236}">
                <a16:creationId xmlns:a16="http://schemas.microsoft.com/office/drawing/2014/main" id="{52D2701F-C551-E443-EEE6-ECDA8C7C489D}"/>
              </a:ext>
            </a:extLst>
          </p:cNvPr>
          <p:cNvSpPr/>
          <p:nvPr/>
        </p:nvSpPr>
        <p:spPr>
          <a:xfrm>
            <a:off x="5683964" y="2613172"/>
            <a:ext cx="20574" cy="205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89" name="Oval 288">
            <a:extLst>
              <a:ext uri="{FF2B5EF4-FFF2-40B4-BE49-F238E27FC236}">
                <a16:creationId xmlns:a16="http://schemas.microsoft.com/office/drawing/2014/main" id="{8F951EA0-DF18-8EC5-D2A5-D2115424E48D}"/>
              </a:ext>
            </a:extLst>
          </p:cNvPr>
          <p:cNvSpPr/>
          <p:nvPr/>
        </p:nvSpPr>
        <p:spPr>
          <a:xfrm>
            <a:off x="5683964" y="2696291"/>
            <a:ext cx="20574" cy="205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0" name="Rectangle 289">
            <a:extLst>
              <a:ext uri="{FF2B5EF4-FFF2-40B4-BE49-F238E27FC236}">
                <a16:creationId xmlns:a16="http://schemas.microsoft.com/office/drawing/2014/main" id="{42C2135F-3511-7023-72EA-4A347E6B7755}"/>
              </a:ext>
            </a:extLst>
          </p:cNvPr>
          <p:cNvSpPr/>
          <p:nvPr/>
        </p:nvSpPr>
        <p:spPr>
          <a:xfrm>
            <a:off x="5187953" y="2320475"/>
            <a:ext cx="1060062" cy="174304"/>
          </a:xfrm>
          <a:prstGeom prst="rect">
            <a:avLst/>
          </a:prstGeom>
          <a:solidFill>
            <a:schemeClr val="bg1"/>
          </a:solidFill>
          <a:ln w="2159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2" name="Oval 291">
            <a:extLst>
              <a:ext uri="{FF2B5EF4-FFF2-40B4-BE49-F238E27FC236}">
                <a16:creationId xmlns:a16="http://schemas.microsoft.com/office/drawing/2014/main" id="{0F0C45E7-D474-1581-0C05-2D82DFF576EA}"/>
              </a:ext>
            </a:extLst>
          </p:cNvPr>
          <p:cNvSpPr/>
          <p:nvPr/>
        </p:nvSpPr>
        <p:spPr>
          <a:xfrm>
            <a:off x="5685306" y="2095464"/>
            <a:ext cx="20574" cy="205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3" name="Oval 292">
            <a:extLst>
              <a:ext uri="{FF2B5EF4-FFF2-40B4-BE49-F238E27FC236}">
                <a16:creationId xmlns:a16="http://schemas.microsoft.com/office/drawing/2014/main" id="{4D23FB4E-6B32-7600-EB2D-B571EC3E3A78}"/>
              </a:ext>
            </a:extLst>
          </p:cNvPr>
          <p:cNvSpPr/>
          <p:nvPr/>
        </p:nvSpPr>
        <p:spPr>
          <a:xfrm>
            <a:off x="5685306" y="2175178"/>
            <a:ext cx="20574" cy="205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4" name="Oval 293">
            <a:extLst>
              <a:ext uri="{FF2B5EF4-FFF2-40B4-BE49-F238E27FC236}">
                <a16:creationId xmlns:a16="http://schemas.microsoft.com/office/drawing/2014/main" id="{8A13F2EA-FBE2-8BD4-6358-8FC298A63825}"/>
              </a:ext>
            </a:extLst>
          </p:cNvPr>
          <p:cNvSpPr/>
          <p:nvPr/>
        </p:nvSpPr>
        <p:spPr>
          <a:xfrm>
            <a:off x="5685306" y="2258297"/>
            <a:ext cx="20574" cy="205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5" name="Rectangle 294">
            <a:extLst>
              <a:ext uri="{FF2B5EF4-FFF2-40B4-BE49-F238E27FC236}">
                <a16:creationId xmlns:a16="http://schemas.microsoft.com/office/drawing/2014/main" id="{C5EEED6A-5E8B-E2D9-07F5-29E02326B146}"/>
              </a:ext>
            </a:extLst>
          </p:cNvPr>
          <p:cNvSpPr/>
          <p:nvPr/>
        </p:nvSpPr>
        <p:spPr>
          <a:xfrm>
            <a:off x="5187953" y="1894513"/>
            <a:ext cx="1060062" cy="174304"/>
          </a:xfrm>
          <a:prstGeom prst="rect">
            <a:avLst/>
          </a:prstGeom>
          <a:solidFill>
            <a:schemeClr val="bg1"/>
          </a:solidFill>
          <a:ln w="2159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7" name="Rectangle 296">
            <a:extLst>
              <a:ext uri="{FF2B5EF4-FFF2-40B4-BE49-F238E27FC236}">
                <a16:creationId xmlns:a16="http://schemas.microsoft.com/office/drawing/2014/main" id="{4061F198-0DF6-79E0-CB19-0CBCA0104BA7}"/>
              </a:ext>
            </a:extLst>
          </p:cNvPr>
          <p:cNvSpPr/>
          <p:nvPr/>
        </p:nvSpPr>
        <p:spPr>
          <a:xfrm>
            <a:off x="5188479" y="1683700"/>
            <a:ext cx="1060062" cy="174304"/>
          </a:xfrm>
          <a:prstGeom prst="rect">
            <a:avLst/>
          </a:prstGeom>
          <a:solidFill>
            <a:schemeClr val="bg1"/>
          </a:solidFill>
          <a:ln w="2159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99" name="Rectangle 298">
            <a:extLst>
              <a:ext uri="{FF2B5EF4-FFF2-40B4-BE49-F238E27FC236}">
                <a16:creationId xmlns:a16="http://schemas.microsoft.com/office/drawing/2014/main" id="{6B1F6DF5-B93C-E25B-FAA7-C4B182C3DBC6}"/>
              </a:ext>
            </a:extLst>
          </p:cNvPr>
          <p:cNvSpPr/>
          <p:nvPr/>
        </p:nvSpPr>
        <p:spPr>
          <a:xfrm>
            <a:off x="5186552" y="1476165"/>
            <a:ext cx="1060062" cy="174304"/>
          </a:xfrm>
          <a:prstGeom prst="rect">
            <a:avLst/>
          </a:prstGeom>
          <a:solidFill>
            <a:schemeClr val="bg1"/>
          </a:solidFill>
          <a:ln w="2159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2" name="Rectangle 361">
            <a:extLst>
              <a:ext uri="{FF2B5EF4-FFF2-40B4-BE49-F238E27FC236}">
                <a16:creationId xmlns:a16="http://schemas.microsoft.com/office/drawing/2014/main" id="{4BD0C4BC-BD3C-9B4C-15F3-9A732D9F4F27}"/>
              </a:ext>
            </a:extLst>
          </p:cNvPr>
          <p:cNvSpPr/>
          <p:nvPr/>
        </p:nvSpPr>
        <p:spPr>
          <a:xfrm>
            <a:off x="186424" y="1425886"/>
            <a:ext cx="2145317" cy="15657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3" name="Rectangle 362">
            <a:extLst>
              <a:ext uri="{FF2B5EF4-FFF2-40B4-BE49-F238E27FC236}">
                <a16:creationId xmlns:a16="http://schemas.microsoft.com/office/drawing/2014/main" id="{B138DF1D-BD83-893C-1227-11863927995A}"/>
              </a:ext>
            </a:extLst>
          </p:cNvPr>
          <p:cNvSpPr/>
          <p:nvPr/>
        </p:nvSpPr>
        <p:spPr>
          <a:xfrm>
            <a:off x="2432046" y="1425886"/>
            <a:ext cx="2145317" cy="15657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4" name="Rectangle 363">
            <a:extLst>
              <a:ext uri="{FF2B5EF4-FFF2-40B4-BE49-F238E27FC236}">
                <a16:creationId xmlns:a16="http://schemas.microsoft.com/office/drawing/2014/main" id="{78BAAD61-F13D-FBC6-EA6D-2FC99195A979}"/>
              </a:ext>
            </a:extLst>
          </p:cNvPr>
          <p:cNvSpPr/>
          <p:nvPr/>
        </p:nvSpPr>
        <p:spPr>
          <a:xfrm>
            <a:off x="4676605" y="1425886"/>
            <a:ext cx="2145317" cy="15657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6" name="TextBox 365">
            <a:extLst>
              <a:ext uri="{FF2B5EF4-FFF2-40B4-BE49-F238E27FC236}">
                <a16:creationId xmlns:a16="http://schemas.microsoft.com/office/drawing/2014/main" id="{522C05D7-651D-BAFF-641B-7147D1589C9B}"/>
              </a:ext>
            </a:extLst>
          </p:cNvPr>
          <p:cNvSpPr txBox="1"/>
          <p:nvPr/>
        </p:nvSpPr>
        <p:spPr>
          <a:xfrm>
            <a:off x="1218287" y="3388755"/>
            <a:ext cx="22306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Step 1: </a:t>
            </a:r>
            <a:r>
              <a:rPr lang="en-US" sz="900" b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Identify the </a:t>
            </a:r>
            <a:r>
              <a:rPr lang="en-US" sz="9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most significant eSNP</a:t>
            </a:r>
            <a:r>
              <a:rPr lang="en-US" sz="900" b="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900" b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per gene, and then correct p-values for multiple testing within each gene to derive adjusted </a:t>
            </a:r>
            <a:r>
              <a:rPr lang="en-US" sz="900" b="0" i="1" u="sng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gene-level p-values</a:t>
            </a:r>
          </a:p>
        </p:txBody>
      </p:sp>
      <p:sp>
        <p:nvSpPr>
          <p:cNvPr id="368" name="TextBox 367">
            <a:extLst>
              <a:ext uri="{FF2B5EF4-FFF2-40B4-BE49-F238E27FC236}">
                <a16:creationId xmlns:a16="http://schemas.microsoft.com/office/drawing/2014/main" id="{F77C8FA0-D114-3389-EA7E-37E7740F25F1}"/>
              </a:ext>
            </a:extLst>
          </p:cNvPr>
          <p:cNvSpPr txBox="1"/>
          <p:nvPr/>
        </p:nvSpPr>
        <p:spPr>
          <a:xfrm>
            <a:off x="2451027" y="2984109"/>
            <a:ext cx="206739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50" b="0" i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genes ordered by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50" b="0" i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descending significance</a:t>
            </a: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BE3C27E3-FF5B-C7DA-467E-EA55024F65BA}"/>
              </a:ext>
            </a:extLst>
          </p:cNvPr>
          <p:cNvSpPr txBox="1"/>
          <p:nvPr/>
        </p:nvSpPr>
        <p:spPr>
          <a:xfrm>
            <a:off x="3457434" y="3382794"/>
            <a:ext cx="247082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Step 2: </a:t>
            </a:r>
            <a:r>
              <a:rPr lang="en-US" sz="900" b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Multiple testing correction (BH to estimate FDR) is applied to the set of all adjusted gene-level p-values to yield the </a:t>
            </a:r>
            <a:r>
              <a:rPr lang="en-US" sz="900" dirty="0">
                <a:solidFill>
                  <a:srgbClr val="FFC000"/>
                </a:solidFill>
                <a:latin typeface="Calibri" panose="020F0502020204030204"/>
                <a:ea typeface="+mn-ea"/>
                <a:cs typeface="+mn-cs"/>
              </a:rPr>
              <a:t>threshold</a:t>
            </a:r>
            <a:r>
              <a:rPr lang="en-US" sz="900" b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for defining </a:t>
            </a:r>
            <a:r>
              <a:rPr lang="en-US" sz="900" b="0" i="1" u="sng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significant eGenes</a:t>
            </a:r>
            <a:r>
              <a:rPr lang="en-US" sz="900" b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(FDR 0.05)</a:t>
            </a:r>
          </a:p>
        </p:txBody>
      </p:sp>
      <p:sp>
        <p:nvSpPr>
          <p:cNvPr id="372" name="TextBox 371">
            <a:extLst>
              <a:ext uri="{FF2B5EF4-FFF2-40B4-BE49-F238E27FC236}">
                <a16:creationId xmlns:a16="http://schemas.microsoft.com/office/drawing/2014/main" id="{445348CC-20A3-9397-8CE0-CB088DF5C7B4}"/>
              </a:ext>
            </a:extLst>
          </p:cNvPr>
          <p:cNvSpPr txBox="1"/>
          <p:nvPr/>
        </p:nvSpPr>
        <p:spPr>
          <a:xfrm>
            <a:off x="5865185" y="3377599"/>
            <a:ext cx="2470827" cy="10618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9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Step 3: </a:t>
            </a:r>
            <a:r>
              <a:rPr lang="en-US" sz="900" b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Pull in all </a:t>
            </a:r>
            <a:r>
              <a:rPr lang="en-US" sz="900" b="0" i="1" u="sng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significant eSNPs</a:t>
            </a:r>
            <a:r>
              <a:rPr lang="en-US" sz="900" b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associated with each significant eGene by using the scheme adopted by </a:t>
            </a:r>
            <a:r>
              <a:rPr lang="en-US" sz="900" b="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GTEx</a:t>
            </a:r>
            <a:r>
              <a:rPr lang="en-US" sz="900" b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: for each gene, a nominal p-value threshold (derived using the beta distribution in </a:t>
            </a:r>
            <a:r>
              <a:rPr lang="en-US" sz="9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Step 1</a:t>
            </a:r>
            <a:r>
              <a:rPr lang="en-US" sz="900" b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) is used to pull in </a:t>
            </a:r>
            <a:r>
              <a:rPr lang="en-US" sz="900" dirty="0">
                <a:solidFill>
                  <a:srgbClr val="FF0000"/>
                </a:solidFill>
                <a:latin typeface="Calibri" panose="020F0502020204030204"/>
                <a:ea typeface="+mn-ea"/>
                <a:cs typeface="+mn-cs"/>
              </a:rPr>
              <a:t>the full set of significant eSNPs</a:t>
            </a:r>
            <a:r>
              <a:rPr lang="en-US" sz="900" b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for each significant eGene</a:t>
            </a:r>
          </a:p>
        </p:txBody>
      </p:sp>
      <p:sp>
        <p:nvSpPr>
          <p:cNvPr id="393" name="Explosion 1 392">
            <a:extLst>
              <a:ext uri="{FF2B5EF4-FFF2-40B4-BE49-F238E27FC236}">
                <a16:creationId xmlns:a16="http://schemas.microsoft.com/office/drawing/2014/main" id="{CAD24139-F1DE-FEC5-5589-9B82624584CB}"/>
              </a:ext>
            </a:extLst>
          </p:cNvPr>
          <p:cNvSpPr/>
          <p:nvPr/>
        </p:nvSpPr>
        <p:spPr>
          <a:xfrm>
            <a:off x="4935027" y="2774649"/>
            <a:ext cx="138958" cy="138958"/>
          </a:xfrm>
          <a:prstGeom prst="irregularSeal1">
            <a:avLst/>
          </a:prstGeom>
          <a:solidFill>
            <a:srgbClr val="EFDA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4" name="Explosion 1 393">
            <a:extLst>
              <a:ext uri="{FF2B5EF4-FFF2-40B4-BE49-F238E27FC236}">
                <a16:creationId xmlns:a16="http://schemas.microsoft.com/office/drawing/2014/main" id="{C6E932AC-6E2E-CF4B-529C-D2B6FFC70392}"/>
              </a:ext>
            </a:extLst>
          </p:cNvPr>
          <p:cNvSpPr/>
          <p:nvPr/>
        </p:nvSpPr>
        <p:spPr>
          <a:xfrm>
            <a:off x="6319986" y="2780158"/>
            <a:ext cx="138958" cy="138958"/>
          </a:xfrm>
          <a:prstGeom prst="irregularSeal1">
            <a:avLst/>
          </a:prstGeom>
          <a:solidFill>
            <a:srgbClr val="EFDA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5" name="Explosion 1 394">
            <a:extLst>
              <a:ext uri="{FF2B5EF4-FFF2-40B4-BE49-F238E27FC236}">
                <a16:creationId xmlns:a16="http://schemas.microsoft.com/office/drawing/2014/main" id="{39DAAD05-499E-6DDB-9232-68F6A5E62646}"/>
              </a:ext>
            </a:extLst>
          </p:cNvPr>
          <p:cNvSpPr/>
          <p:nvPr/>
        </p:nvSpPr>
        <p:spPr>
          <a:xfrm>
            <a:off x="6536521" y="2779806"/>
            <a:ext cx="138958" cy="138958"/>
          </a:xfrm>
          <a:prstGeom prst="irregularSeal1">
            <a:avLst/>
          </a:prstGeom>
          <a:solidFill>
            <a:srgbClr val="EFDA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6" name="Explosion 1 395">
            <a:extLst>
              <a:ext uri="{FF2B5EF4-FFF2-40B4-BE49-F238E27FC236}">
                <a16:creationId xmlns:a16="http://schemas.microsoft.com/office/drawing/2014/main" id="{96ECD958-8080-7A1B-F3B4-0D8D12C1F096}"/>
              </a:ext>
            </a:extLst>
          </p:cNvPr>
          <p:cNvSpPr/>
          <p:nvPr/>
        </p:nvSpPr>
        <p:spPr>
          <a:xfrm>
            <a:off x="4826822" y="2342432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8" name="Explosion 1 397">
            <a:extLst>
              <a:ext uri="{FF2B5EF4-FFF2-40B4-BE49-F238E27FC236}">
                <a16:creationId xmlns:a16="http://schemas.microsoft.com/office/drawing/2014/main" id="{1EEBED38-8926-0A37-816B-56085EE3D3D4}"/>
              </a:ext>
            </a:extLst>
          </p:cNvPr>
          <p:cNvSpPr/>
          <p:nvPr/>
        </p:nvSpPr>
        <p:spPr>
          <a:xfrm>
            <a:off x="6467844" y="2341563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9" name="Explosion 1 398">
            <a:extLst>
              <a:ext uri="{FF2B5EF4-FFF2-40B4-BE49-F238E27FC236}">
                <a16:creationId xmlns:a16="http://schemas.microsoft.com/office/drawing/2014/main" id="{8356D97A-C178-2C0C-248E-261B69FBBB4D}"/>
              </a:ext>
            </a:extLst>
          </p:cNvPr>
          <p:cNvSpPr/>
          <p:nvPr/>
        </p:nvSpPr>
        <p:spPr>
          <a:xfrm>
            <a:off x="4721409" y="1923346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0" name="Explosion 1 399">
            <a:extLst>
              <a:ext uri="{FF2B5EF4-FFF2-40B4-BE49-F238E27FC236}">
                <a16:creationId xmlns:a16="http://schemas.microsoft.com/office/drawing/2014/main" id="{FECA2644-E581-E39C-1CDF-B914090B8F9A}"/>
              </a:ext>
            </a:extLst>
          </p:cNvPr>
          <p:cNvSpPr/>
          <p:nvPr/>
        </p:nvSpPr>
        <p:spPr>
          <a:xfrm>
            <a:off x="6362431" y="1922478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1" name="Explosion 1 400">
            <a:extLst>
              <a:ext uri="{FF2B5EF4-FFF2-40B4-BE49-F238E27FC236}">
                <a16:creationId xmlns:a16="http://schemas.microsoft.com/office/drawing/2014/main" id="{C68BBCF8-3BEF-D269-CAC6-66D106396D39}"/>
              </a:ext>
            </a:extLst>
          </p:cNvPr>
          <p:cNvSpPr/>
          <p:nvPr/>
        </p:nvSpPr>
        <p:spPr>
          <a:xfrm>
            <a:off x="4865548" y="1921729"/>
            <a:ext cx="138958" cy="138958"/>
          </a:xfrm>
          <a:prstGeom prst="irregularSeal1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2" name="Explosion 1 401">
            <a:extLst>
              <a:ext uri="{FF2B5EF4-FFF2-40B4-BE49-F238E27FC236}">
                <a16:creationId xmlns:a16="http://schemas.microsoft.com/office/drawing/2014/main" id="{E014D366-151F-DC98-0425-68B5BAB41A60}"/>
              </a:ext>
            </a:extLst>
          </p:cNvPr>
          <p:cNvSpPr/>
          <p:nvPr/>
        </p:nvSpPr>
        <p:spPr>
          <a:xfrm>
            <a:off x="6506570" y="1920861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3" name="Explosion 1 402">
            <a:extLst>
              <a:ext uri="{FF2B5EF4-FFF2-40B4-BE49-F238E27FC236}">
                <a16:creationId xmlns:a16="http://schemas.microsoft.com/office/drawing/2014/main" id="{164B7290-73D3-72BC-4DA9-CBEC386F872C}"/>
              </a:ext>
            </a:extLst>
          </p:cNvPr>
          <p:cNvSpPr/>
          <p:nvPr/>
        </p:nvSpPr>
        <p:spPr>
          <a:xfrm>
            <a:off x="6451262" y="1705965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4" name="Explosion 1 403">
            <a:extLst>
              <a:ext uri="{FF2B5EF4-FFF2-40B4-BE49-F238E27FC236}">
                <a16:creationId xmlns:a16="http://schemas.microsoft.com/office/drawing/2014/main" id="{BD1E379A-A693-87BD-2974-88E0A745AA09}"/>
              </a:ext>
            </a:extLst>
          </p:cNvPr>
          <p:cNvSpPr/>
          <p:nvPr/>
        </p:nvSpPr>
        <p:spPr>
          <a:xfrm>
            <a:off x="6595401" y="1704348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5" name="Explosion 1 404">
            <a:extLst>
              <a:ext uri="{FF2B5EF4-FFF2-40B4-BE49-F238E27FC236}">
                <a16:creationId xmlns:a16="http://schemas.microsoft.com/office/drawing/2014/main" id="{BF53EB1A-06EF-19D3-B393-EBDB8F32EFD9}"/>
              </a:ext>
            </a:extLst>
          </p:cNvPr>
          <p:cNvSpPr/>
          <p:nvPr/>
        </p:nvSpPr>
        <p:spPr>
          <a:xfrm>
            <a:off x="6309714" y="1704694"/>
            <a:ext cx="138958" cy="138958"/>
          </a:xfrm>
          <a:prstGeom prst="irregularSeal1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6" name="Explosion 1 405">
            <a:extLst>
              <a:ext uri="{FF2B5EF4-FFF2-40B4-BE49-F238E27FC236}">
                <a16:creationId xmlns:a16="http://schemas.microsoft.com/office/drawing/2014/main" id="{7D57789D-C457-2C84-0476-FBC3B89702B5}"/>
              </a:ext>
            </a:extLst>
          </p:cNvPr>
          <p:cNvSpPr/>
          <p:nvPr/>
        </p:nvSpPr>
        <p:spPr>
          <a:xfrm>
            <a:off x="4821934" y="1707036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7" name="Explosion 1 406">
            <a:extLst>
              <a:ext uri="{FF2B5EF4-FFF2-40B4-BE49-F238E27FC236}">
                <a16:creationId xmlns:a16="http://schemas.microsoft.com/office/drawing/2014/main" id="{800DD48B-8BCE-E2E1-F515-4484064B03DE}"/>
              </a:ext>
            </a:extLst>
          </p:cNvPr>
          <p:cNvSpPr/>
          <p:nvPr/>
        </p:nvSpPr>
        <p:spPr>
          <a:xfrm>
            <a:off x="4719213" y="1482148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8" name="Explosion 1 407">
            <a:extLst>
              <a:ext uri="{FF2B5EF4-FFF2-40B4-BE49-F238E27FC236}">
                <a16:creationId xmlns:a16="http://schemas.microsoft.com/office/drawing/2014/main" id="{A1DB8A16-DCFF-7D08-1440-1FFD3FAEC073}"/>
              </a:ext>
            </a:extLst>
          </p:cNvPr>
          <p:cNvSpPr/>
          <p:nvPr/>
        </p:nvSpPr>
        <p:spPr>
          <a:xfrm>
            <a:off x="4863351" y="1480531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9" name="Explosion 1 408">
            <a:extLst>
              <a:ext uri="{FF2B5EF4-FFF2-40B4-BE49-F238E27FC236}">
                <a16:creationId xmlns:a16="http://schemas.microsoft.com/office/drawing/2014/main" id="{AE1D403B-C7F0-AC90-04EB-269BAD5FFFE0}"/>
              </a:ext>
            </a:extLst>
          </p:cNvPr>
          <p:cNvSpPr/>
          <p:nvPr/>
        </p:nvSpPr>
        <p:spPr>
          <a:xfrm>
            <a:off x="6270624" y="1485999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0" name="Explosion 1 409">
            <a:extLst>
              <a:ext uri="{FF2B5EF4-FFF2-40B4-BE49-F238E27FC236}">
                <a16:creationId xmlns:a16="http://schemas.microsoft.com/office/drawing/2014/main" id="{84DF29BD-7E6D-14A1-97E1-58CE24FA25CE}"/>
              </a:ext>
            </a:extLst>
          </p:cNvPr>
          <p:cNvSpPr/>
          <p:nvPr/>
        </p:nvSpPr>
        <p:spPr>
          <a:xfrm>
            <a:off x="6487158" y="1485647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0" name="Explosion 1 429">
            <a:extLst>
              <a:ext uri="{FF2B5EF4-FFF2-40B4-BE49-F238E27FC236}">
                <a16:creationId xmlns:a16="http://schemas.microsoft.com/office/drawing/2014/main" id="{A9C4F7B5-F3BB-3D8D-5FED-CA5F53D4A170}"/>
              </a:ext>
            </a:extLst>
          </p:cNvPr>
          <p:cNvSpPr/>
          <p:nvPr/>
        </p:nvSpPr>
        <p:spPr>
          <a:xfrm>
            <a:off x="5025489" y="1474745"/>
            <a:ext cx="138958" cy="138958"/>
          </a:xfrm>
          <a:prstGeom prst="irregularSeal1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2" name="Explosion 1 451">
            <a:extLst>
              <a:ext uri="{FF2B5EF4-FFF2-40B4-BE49-F238E27FC236}">
                <a16:creationId xmlns:a16="http://schemas.microsoft.com/office/drawing/2014/main" id="{5E034E82-CF3F-188E-220C-0258C164DF78}"/>
              </a:ext>
            </a:extLst>
          </p:cNvPr>
          <p:cNvSpPr/>
          <p:nvPr/>
        </p:nvSpPr>
        <p:spPr>
          <a:xfrm>
            <a:off x="4733062" y="2773098"/>
            <a:ext cx="138958" cy="138958"/>
          </a:xfrm>
          <a:prstGeom prst="irregularSeal1">
            <a:avLst/>
          </a:prstGeom>
          <a:solidFill>
            <a:srgbClr val="EFDA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5" name="Explosion 1 454">
            <a:extLst>
              <a:ext uri="{FF2B5EF4-FFF2-40B4-BE49-F238E27FC236}">
                <a16:creationId xmlns:a16="http://schemas.microsoft.com/office/drawing/2014/main" id="{9F8A5D04-879B-04A2-8C11-CCDD888A5B22}"/>
              </a:ext>
            </a:extLst>
          </p:cNvPr>
          <p:cNvSpPr/>
          <p:nvPr/>
        </p:nvSpPr>
        <p:spPr>
          <a:xfrm>
            <a:off x="5094776" y="2342431"/>
            <a:ext cx="138958" cy="138958"/>
          </a:xfrm>
          <a:prstGeom prst="irregularSeal1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66" name="Picture 465">
            <a:extLst>
              <a:ext uri="{FF2B5EF4-FFF2-40B4-BE49-F238E27FC236}">
                <a16:creationId xmlns:a16="http://schemas.microsoft.com/office/drawing/2014/main" id="{4DC05E53-A733-AC22-3860-5D6B55E502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061"/>
          <a:stretch/>
        </p:blipFill>
        <p:spPr>
          <a:xfrm>
            <a:off x="1178344" y="4136140"/>
            <a:ext cx="2029250" cy="1565732"/>
          </a:xfrm>
          <a:prstGeom prst="rect">
            <a:avLst/>
          </a:prstGeom>
        </p:spPr>
      </p:pic>
      <p:grpSp>
        <p:nvGrpSpPr>
          <p:cNvPr id="467" name="Group 466">
            <a:extLst>
              <a:ext uri="{FF2B5EF4-FFF2-40B4-BE49-F238E27FC236}">
                <a16:creationId xmlns:a16="http://schemas.microsoft.com/office/drawing/2014/main" id="{2AD844E7-EE27-6489-79C0-B4178395BC22}"/>
              </a:ext>
            </a:extLst>
          </p:cNvPr>
          <p:cNvGrpSpPr/>
          <p:nvPr/>
        </p:nvGrpSpPr>
        <p:grpSpPr>
          <a:xfrm>
            <a:off x="3574521" y="4132556"/>
            <a:ext cx="1828967" cy="1746199"/>
            <a:chOff x="8552285" y="1334740"/>
            <a:chExt cx="2775809" cy="2841246"/>
          </a:xfrm>
          <a:solidFill>
            <a:schemeClr val="bg1">
              <a:lumMod val="95000"/>
              <a:alpha val="16659"/>
            </a:schemeClr>
          </a:solidFill>
        </p:grpSpPr>
        <p:pic>
          <p:nvPicPr>
            <p:cNvPr id="468" name="Picture 467">
              <a:extLst>
                <a:ext uri="{FF2B5EF4-FFF2-40B4-BE49-F238E27FC236}">
                  <a16:creationId xmlns:a16="http://schemas.microsoft.com/office/drawing/2014/main" id="{C38FC15F-56A7-F69B-3B28-8BC34F2D9D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74" t="6147" r="24944" b="10108"/>
            <a:stretch/>
          </p:blipFill>
          <p:spPr>
            <a:xfrm>
              <a:off x="8837458" y="1349039"/>
              <a:ext cx="2490636" cy="2442672"/>
            </a:xfrm>
            <a:prstGeom prst="rect">
              <a:avLst/>
            </a:prstGeom>
            <a:grpFill/>
          </p:spPr>
        </p:pic>
        <p:pic>
          <p:nvPicPr>
            <p:cNvPr id="469" name="Picture 468">
              <a:extLst>
                <a:ext uri="{FF2B5EF4-FFF2-40B4-BE49-F238E27FC236}">
                  <a16:creationId xmlns:a16="http://schemas.microsoft.com/office/drawing/2014/main" id="{F1D1C2C5-AE79-C797-464B-44215D9C99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740" t="40098" r="5119" b="45501"/>
            <a:stretch/>
          </p:blipFill>
          <p:spPr>
            <a:xfrm>
              <a:off x="10111658" y="1334740"/>
              <a:ext cx="1216436" cy="1157121"/>
            </a:xfrm>
            <a:prstGeom prst="rect">
              <a:avLst/>
            </a:prstGeom>
            <a:grpFill/>
          </p:spPr>
        </p:pic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7E1E4AB8-1271-887A-5CC4-C69A0C3762CC}"/>
                </a:ext>
              </a:extLst>
            </p:cNvPr>
            <p:cNvSpPr/>
            <p:nvPr/>
          </p:nvSpPr>
          <p:spPr>
            <a:xfrm>
              <a:off x="9681091" y="3800399"/>
              <a:ext cx="894997" cy="375587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00" b="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P-values</a:t>
              </a:r>
            </a:p>
          </p:txBody>
        </p:sp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C9B3C680-63D2-CC50-287E-F2DA07456439}"/>
                </a:ext>
              </a:extLst>
            </p:cNvPr>
            <p:cNvSpPr/>
            <p:nvPr/>
          </p:nvSpPr>
          <p:spPr>
            <a:xfrm rot="16200000">
              <a:off x="8358123" y="2316693"/>
              <a:ext cx="738656" cy="350332"/>
            </a:xfrm>
            <a:prstGeom prst="rect">
              <a:avLst/>
            </a:prstGeom>
            <a:grpFill/>
          </p:spPr>
          <p:txBody>
            <a:bodyPr wrap="none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900" b="0" dirty="0">
                  <a:solidFill>
                    <a:prstClr val="black"/>
                  </a:solidFill>
                  <a:latin typeface="Calibri" panose="020F0502020204030204"/>
                  <a:ea typeface="+mn-ea"/>
                  <a:cs typeface="+mn-cs"/>
                </a:rPr>
                <a:t>count</a:t>
              </a:r>
            </a:p>
          </p:txBody>
        </p:sp>
      </p:grpSp>
      <p:sp>
        <p:nvSpPr>
          <p:cNvPr id="472" name="Rectangle 471">
            <a:extLst>
              <a:ext uri="{FF2B5EF4-FFF2-40B4-BE49-F238E27FC236}">
                <a16:creationId xmlns:a16="http://schemas.microsoft.com/office/drawing/2014/main" id="{54576ED7-4D12-8C5F-332F-F2A7E14812CA}"/>
              </a:ext>
            </a:extLst>
          </p:cNvPr>
          <p:cNvSpPr/>
          <p:nvPr/>
        </p:nvSpPr>
        <p:spPr>
          <a:xfrm rot="5400000">
            <a:off x="4611222" y="4877121"/>
            <a:ext cx="1688555" cy="196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675" b="0" i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Adapted from D. Robinson (web post)</a:t>
            </a:r>
          </a:p>
        </p:txBody>
      </p:sp>
      <p:sp>
        <p:nvSpPr>
          <p:cNvPr id="2" name="Circular Arrow 1">
            <a:extLst>
              <a:ext uri="{FF2B5EF4-FFF2-40B4-BE49-F238E27FC236}">
                <a16:creationId xmlns:a16="http://schemas.microsoft.com/office/drawing/2014/main" id="{AC2E2385-EECA-78FD-D41C-0E543E1AC70A}"/>
              </a:ext>
            </a:extLst>
          </p:cNvPr>
          <p:cNvSpPr/>
          <p:nvPr/>
        </p:nvSpPr>
        <p:spPr>
          <a:xfrm flipV="1">
            <a:off x="4222772" y="2759436"/>
            <a:ext cx="801282" cy="621506"/>
          </a:xfrm>
          <a:prstGeom prst="circularArrow">
            <a:avLst>
              <a:gd name="adj1" fmla="val 4089"/>
              <a:gd name="adj2" fmla="val 1142319"/>
              <a:gd name="adj3" fmla="val 20328211"/>
              <a:gd name="adj4" fmla="val 10800000"/>
              <a:gd name="adj5" fmla="val 1277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Circular Arrow 2">
            <a:extLst>
              <a:ext uri="{FF2B5EF4-FFF2-40B4-BE49-F238E27FC236}">
                <a16:creationId xmlns:a16="http://schemas.microsoft.com/office/drawing/2014/main" id="{2ABD2B85-610D-F7B3-1A48-5DCFCB92A3FB}"/>
              </a:ext>
            </a:extLst>
          </p:cNvPr>
          <p:cNvSpPr/>
          <p:nvPr/>
        </p:nvSpPr>
        <p:spPr>
          <a:xfrm flipV="1">
            <a:off x="6467478" y="2761706"/>
            <a:ext cx="801282" cy="621506"/>
          </a:xfrm>
          <a:prstGeom prst="circularArrow">
            <a:avLst>
              <a:gd name="adj1" fmla="val 4089"/>
              <a:gd name="adj2" fmla="val 1142319"/>
              <a:gd name="adj3" fmla="val 20328211"/>
              <a:gd name="adj4" fmla="val 10800000"/>
              <a:gd name="adj5" fmla="val 1277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" name="Circular Arrow 3">
            <a:extLst>
              <a:ext uri="{FF2B5EF4-FFF2-40B4-BE49-F238E27FC236}">
                <a16:creationId xmlns:a16="http://schemas.microsoft.com/office/drawing/2014/main" id="{2D0532EB-172D-1B8C-1481-CE37AC6C3E8F}"/>
              </a:ext>
            </a:extLst>
          </p:cNvPr>
          <p:cNvSpPr/>
          <p:nvPr/>
        </p:nvSpPr>
        <p:spPr>
          <a:xfrm flipV="1">
            <a:off x="1977643" y="2759967"/>
            <a:ext cx="801282" cy="621506"/>
          </a:xfrm>
          <a:prstGeom prst="circularArrow">
            <a:avLst>
              <a:gd name="adj1" fmla="val 4089"/>
              <a:gd name="adj2" fmla="val 1142319"/>
              <a:gd name="adj3" fmla="val 20328211"/>
              <a:gd name="adj4" fmla="val 10800000"/>
              <a:gd name="adj5" fmla="val 12773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CAE265-B612-D066-05E3-D0BFB88911EE}"/>
              </a:ext>
            </a:extLst>
          </p:cNvPr>
          <p:cNvSpPr txBox="1"/>
          <p:nvPr/>
        </p:nvSpPr>
        <p:spPr>
          <a:xfrm>
            <a:off x="1060704" y="548413"/>
            <a:ext cx="6854289" cy="7155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350" b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Huge burden of multiple testing in genome wide </a:t>
            </a:r>
            <a:r>
              <a:rPr lang="en-US" sz="1350" b="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eQTLs</a:t>
            </a:r>
            <a:r>
              <a:rPr lang="en-US" sz="1350" b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. </a:t>
            </a:r>
            <a:br>
              <a:rPr lang="en-US" sz="1350" b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sz="1350" b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Thus, use of a “cis” window around gene for cis-</a:t>
            </a:r>
            <a:r>
              <a:rPr lang="en-US" sz="1350" b="0" dirty="0" err="1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eQTLs</a:t>
            </a:r>
            <a:r>
              <a:rPr lang="en-US" sz="1350" b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 +</a:t>
            </a:r>
            <a:br>
              <a:rPr lang="en-US" sz="1350" b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r>
              <a:rPr lang="en-US" sz="1350" b="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multi-step (hierarchical) scheme to identify significant eGenes &amp; their associated eSNPs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768EB8-8851-2E6C-FCA4-C79EBFCA0F7B}"/>
              </a:ext>
            </a:extLst>
          </p:cNvPr>
          <p:cNvSpPr txBox="1"/>
          <p:nvPr/>
        </p:nvSpPr>
        <p:spPr>
          <a:xfrm>
            <a:off x="161696" y="2991988"/>
            <a:ext cx="206739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50" b="0" i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genes ordered by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750" b="0" i="1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by name</a:t>
            </a:r>
          </a:p>
        </p:txBody>
      </p:sp>
      <p:sp>
        <p:nvSpPr>
          <p:cNvPr id="7" name="Explosion 1 6">
            <a:extLst>
              <a:ext uri="{FF2B5EF4-FFF2-40B4-BE49-F238E27FC236}">
                <a16:creationId xmlns:a16="http://schemas.microsoft.com/office/drawing/2014/main" id="{A3809AD8-D217-A535-5954-BD706B8DFF9E}"/>
              </a:ext>
            </a:extLst>
          </p:cNvPr>
          <p:cNvSpPr/>
          <p:nvPr/>
        </p:nvSpPr>
        <p:spPr>
          <a:xfrm>
            <a:off x="464066" y="1705485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Explosion 1 7">
            <a:extLst>
              <a:ext uri="{FF2B5EF4-FFF2-40B4-BE49-F238E27FC236}">
                <a16:creationId xmlns:a16="http://schemas.microsoft.com/office/drawing/2014/main" id="{0C77A882-C5AF-B51E-8B5B-B3A8D0065904}"/>
              </a:ext>
            </a:extLst>
          </p:cNvPr>
          <p:cNvSpPr/>
          <p:nvPr/>
        </p:nvSpPr>
        <p:spPr>
          <a:xfrm>
            <a:off x="578446" y="1706689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Explosion 1 8">
            <a:extLst>
              <a:ext uri="{FF2B5EF4-FFF2-40B4-BE49-F238E27FC236}">
                <a16:creationId xmlns:a16="http://schemas.microsoft.com/office/drawing/2014/main" id="{C8920691-640E-E79B-59CA-A657557F949B}"/>
              </a:ext>
            </a:extLst>
          </p:cNvPr>
          <p:cNvSpPr/>
          <p:nvPr/>
        </p:nvSpPr>
        <p:spPr>
          <a:xfrm>
            <a:off x="215355" y="1932357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Explosion 1 9">
            <a:extLst>
              <a:ext uri="{FF2B5EF4-FFF2-40B4-BE49-F238E27FC236}">
                <a16:creationId xmlns:a16="http://schemas.microsoft.com/office/drawing/2014/main" id="{F73136AB-AAA4-D390-F5E2-72D7FDA67732}"/>
              </a:ext>
            </a:extLst>
          </p:cNvPr>
          <p:cNvSpPr/>
          <p:nvPr/>
        </p:nvSpPr>
        <p:spPr>
          <a:xfrm>
            <a:off x="1802219" y="2344380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Explosion 1 11">
            <a:extLst>
              <a:ext uri="{FF2B5EF4-FFF2-40B4-BE49-F238E27FC236}">
                <a16:creationId xmlns:a16="http://schemas.microsoft.com/office/drawing/2014/main" id="{0265D4FB-647B-7135-629B-33FB7E460007}"/>
              </a:ext>
            </a:extLst>
          </p:cNvPr>
          <p:cNvSpPr/>
          <p:nvPr/>
        </p:nvSpPr>
        <p:spPr>
          <a:xfrm>
            <a:off x="582141" y="2782892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3" name="Explosion 1 12">
            <a:extLst>
              <a:ext uri="{FF2B5EF4-FFF2-40B4-BE49-F238E27FC236}">
                <a16:creationId xmlns:a16="http://schemas.microsoft.com/office/drawing/2014/main" id="{A76DA47A-0906-17FA-060A-01F016C5D569}"/>
              </a:ext>
            </a:extLst>
          </p:cNvPr>
          <p:cNvSpPr/>
          <p:nvPr/>
        </p:nvSpPr>
        <p:spPr>
          <a:xfrm>
            <a:off x="2171772" y="2773299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" name="Explosion 1 13">
            <a:extLst>
              <a:ext uri="{FF2B5EF4-FFF2-40B4-BE49-F238E27FC236}">
                <a16:creationId xmlns:a16="http://schemas.microsoft.com/office/drawing/2014/main" id="{A1AC345B-E7BD-C302-3C34-B24A006FBC23}"/>
              </a:ext>
            </a:extLst>
          </p:cNvPr>
          <p:cNvSpPr/>
          <p:nvPr/>
        </p:nvSpPr>
        <p:spPr>
          <a:xfrm>
            <a:off x="326942" y="1486150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2F9D6F24-F422-BCB3-C5D6-713C9E16BF0E}"/>
              </a:ext>
            </a:extLst>
          </p:cNvPr>
          <p:cNvSpPr/>
          <p:nvPr/>
        </p:nvSpPr>
        <p:spPr>
          <a:xfrm>
            <a:off x="3464629" y="2534774"/>
            <a:ext cx="20574" cy="205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8F1608F-DCFE-05D8-C016-773D9BE9E427}"/>
              </a:ext>
            </a:extLst>
          </p:cNvPr>
          <p:cNvSpPr/>
          <p:nvPr/>
        </p:nvSpPr>
        <p:spPr>
          <a:xfrm>
            <a:off x="3464629" y="2614488"/>
            <a:ext cx="20574" cy="205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6F3F9B2B-AC8E-EC44-97CC-5995BA439094}"/>
              </a:ext>
            </a:extLst>
          </p:cNvPr>
          <p:cNvSpPr/>
          <p:nvPr/>
        </p:nvSpPr>
        <p:spPr>
          <a:xfrm>
            <a:off x="3464629" y="2697608"/>
            <a:ext cx="20574" cy="205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2C54F5A5-C6BE-55D0-B5D1-FBF7E6A21492}"/>
              </a:ext>
            </a:extLst>
          </p:cNvPr>
          <p:cNvSpPr/>
          <p:nvPr/>
        </p:nvSpPr>
        <p:spPr>
          <a:xfrm>
            <a:off x="3465971" y="2096780"/>
            <a:ext cx="20574" cy="205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AFD85FBD-739F-399C-DC01-38494880574D}"/>
              </a:ext>
            </a:extLst>
          </p:cNvPr>
          <p:cNvSpPr/>
          <p:nvPr/>
        </p:nvSpPr>
        <p:spPr>
          <a:xfrm>
            <a:off x="3465971" y="2176494"/>
            <a:ext cx="20574" cy="205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8B319215-3A19-2EB4-9AE6-D8B5685066FB}"/>
              </a:ext>
            </a:extLst>
          </p:cNvPr>
          <p:cNvSpPr/>
          <p:nvPr/>
        </p:nvSpPr>
        <p:spPr>
          <a:xfrm>
            <a:off x="3465971" y="2259614"/>
            <a:ext cx="20574" cy="205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B69F8CA3-6E2A-3959-A526-6BA7EDF433D0}"/>
              </a:ext>
            </a:extLst>
          </p:cNvPr>
          <p:cNvCxnSpPr>
            <a:cxnSpLocks/>
          </p:cNvCxnSpPr>
          <p:nvPr/>
        </p:nvCxnSpPr>
        <p:spPr>
          <a:xfrm>
            <a:off x="6920995" y="2409931"/>
            <a:ext cx="206739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D4F71200-6D28-CE9E-48B1-E114A28670FE}"/>
              </a:ext>
            </a:extLst>
          </p:cNvPr>
          <p:cNvCxnSpPr>
            <a:cxnSpLocks/>
          </p:cNvCxnSpPr>
          <p:nvPr/>
        </p:nvCxnSpPr>
        <p:spPr>
          <a:xfrm>
            <a:off x="6915709" y="1987107"/>
            <a:ext cx="206739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92945F03-45ED-7F14-68FD-DF18C1239EDA}"/>
              </a:ext>
            </a:extLst>
          </p:cNvPr>
          <p:cNvCxnSpPr>
            <a:cxnSpLocks/>
          </p:cNvCxnSpPr>
          <p:nvPr/>
        </p:nvCxnSpPr>
        <p:spPr>
          <a:xfrm>
            <a:off x="6915709" y="1552012"/>
            <a:ext cx="206739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174590A4-2DCB-FE5F-F564-BC685D74FC5B}"/>
              </a:ext>
            </a:extLst>
          </p:cNvPr>
          <p:cNvCxnSpPr>
            <a:cxnSpLocks/>
          </p:cNvCxnSpPr>
          <p:nvPr/>
        </p:nvCxnSpPr>
        <p:spPr>
          <a:xfrm>
            <a:off x="6915709" y="1771398"/>
            <a:ext cx="206739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46E0C682-45A9-ACCD-F115-F1A40B2DB3BD}"/>
              </a:ext>
            </a:extLst>
          </p:cNvPr>
          <p:cNvCxnSpPr>
            <a:cxnSpLocks/>
          </p:cNvCxnSpPr>
          <p:nvPr/>
        </p:nvCxnSpPr>
        <p:spPr>
          <a:xfrm>
            <a:off x="6920995" y="2837052"/>
            <a:ext cx="2067398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Rectangle 54">
            <a:extLst>
              <a:ext uri="{FF2B5EF4-FFF2-40B4-BE49-F238E27FC236}">
                <a16:creationId xmlns:a16="http://schemas.microsoft.com/office/drawing/2014/main" id="{059242CB-F737-02C7-ED45-D95CD0916057}"/>
              </a:ext>
            </a:extLst>
          </p:cNvPr>
          <p:cNvSpPr/>
          <p:nvPr/>
        </p:nvSpPr>
        <p:spPr>
          <a:xfrm>
            <a:off x="7415434" y="2756157"/>
            <a:ext cx="1060062" cy="17430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80A6455A-4171-DCE0-1A4D-5B9D2E98CA4C}"/>
              </a:ext>
            </a:extLst>
          </p:cNvPr>
          <p:cNvSpPr/>
          <p:nvPr/>
        </p:nvSpPr>
        <p:spPr>
          <a:xfrm>
            <a:off x="7911444" y="2533458"/>
            <a:ext cx="20574" cy="205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723A853C-0093-5BED-01B2-8358AA8222E1}"/>
              </a:ext>
            </a:extLst>
          </p:cNvPr>
          <p:cNvSpPr/>
          <p:nvPr/>
        </p:nvSpPr>
        <p:spPr>
          <a:xfrm>
            <a:off x="7911444" y="2613172"/>
            <a:ext cx="20574" cy="205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74F926BC-42E4-3250-9FB6-C54511CE81E6}"/>
              </a:ext>
            </a:extLst>
          </p:cNvPr>
          <p:cNvSpPr/>
          <p:nvPr/>
        </p:nvSpPr>
        <p:spPr>
          <a:xfrm>
            <a:off x="7911444" y="2696291"/>
            <a:ext cx="20574" cy="205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BF2D2E0F-BF4A-5864-1D58-E17EACE02A53}"/>
              </a:ext>
            </a:extLst>
          </p:cNvPr>
          <p:cNvSpPr/>
          <p:nvPr/>
        </p:nvSpPr>
        <p:spPr>
          <a:xfrm>
            <a:off x="7415434" y="2320475"/>
            <a:ext cx="1060062" cy="174304"/>
          </a:xfrm>
          <a:prstGeom prst="rect">
            <a:avLst/>
          </a:prstGeom>
          <a:solidFill>
            <a:schemeClr val="bg1"/>
          </a:solidFill>
          <a:ln w="2159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3201F9AB-BC75-CCB7-2140-B2B13347AE0D}"/>
              </a:ext>
            </a:extLst>
          </p:cNvPr>
          <p:cNvSpPr/>
          <p:nvPr/>
        </p:nvSpPr>
        <p:spPr>
          <a:xfrm>
            <a:off x="7912787" y="2095464"/>
            <a:ext cx="20574" cy="205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21042D6E-FE76-4598-E622-1D1AA21D875B}"/>
              </a:ext>
            </a:extLst>
          </p:cNvPr>
          <p:cNvSpPr/>
          <p:nvPr/>
        </p:nvSpPr>
        <p:spPr>
          <a:xfrm>
            <a:off x="7912787" y="2175178"/>
            <a:ext cx="20574" cy="205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61390FA7-B9BF-DF00-0C11-4DC5E15253C1}"/>
              </a:ext>
            </a:extLst>
          </p:cNvPr>
          <p:cNvSpPr/>
          <p:nvPr/>
        </p:nvSpPr>
        <p:spPr>
          <a:xfrm>
            <a:off x="7912787" y="2258297"/>
            <a:ext cx="20574" cy="2057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1" name="Rectangle 450">
            <a:extLst>
              <a:ext uri="{FF2B5EF4-FFF2-40B4-BE49-F238E27FC236}">
                <a16:creationId xmlns:a16="http://schemas.microsoft.com/office/drawing/2014/main" id="{F4E0B82F-8348-11D2-746B-4EB9E161D0D4}"/>
              </a:ext>
            </a:extLst>
          </p:cNvPr>
          <p:cNvSpPr/>
          <p:nvPr/>
        </p:nvSpPr>
        <p:spPr>
          <a:xfrm>
            <a:off x="7415434" y="1894513"/>
            <a:ext cx="1060062" cy="174304"/>
          </a:xfrm>
          <a:prstGeom prst="rect">
            <a:avLst/>
          </a:prstGeom>
          <a:solidFill>
            <a:schemeClr val="bg1"/>
          </a:solidFill>
          <a:ln w="2159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4" name="Rectangle 453">
            <a:extLst>
              <a:ext uri="{FF2B5EF4-FFF2-40B4-BE49-F238E27FC236}">
                <a16:creationId xmlns:a16="http://schemas.microsoft.com/office/drawing/2014/main" id="{5E12054C-F983-9BBE-C64A-2BCB098EA911}"/>
              </a:ext>
            </a:extLst>
          </p:cNvPr>
          <p:cNvSpPr/>
          <p:nvPr/>
        </p:nvSpPr>
        <p:spPr>
          <a:xfrm>
            <a:off x="7415960" y="1683700"/>
            <a:ext cx="1060062" cy="174304"/>
          </a:xfrm>
          <a:prstGeom prst="rect">
            <a:avLst/>
          </a:prstGeom>
          <a:solidFill>
            <a:schemeClr val="bg1"/>
          </a:solidFill>
          <a:ln w="2159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9" name="Rectangle 458">
            <a:extLst>
              <a:ext uri="{FF2B5EF4-FFF2-40B4-BE49-F238E27FC236}">
                <a16:creationId xmlns:a16="http://schemas.microsoft.com/office/drawing/2014/main" id="{79A18179-8326-1B07-71CE-56BE5EAF8D35}"/>
              </a:ext>
            </a:extLst>
          </p:cNvPr>
          <p:cNvSpPr/>
          <p:nvPr/>
        </p:nvSpPr>
        <p:spPr>
          <a:xfrm>
            <a:off x="7414033" y="1476165"/>
            <a:ext cx="1060062" cy="174304"/>
          </a:xfrm>
          <a:prstGeom prst="rect">
            <a:avLst/>
          </a:prstGeom>
          <a:solidFill>
            <a:schemeClr val="bg1"/>
          </a:solidFill>
          <a:ln w="2159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0" name="Rectangle 459">
            <a:extLst>
              <a:ext uri="{FF2B5EF4-FFF2-40B4-BE49-F238E27FC236}">
                <a16:creationId xmlns:a16="http://schemas.microsoft.com/office/drawing/2014/main" id="{9F41051A-A720-F52E-EAB8-D6E68080DDB8}"/>
              </a:ext>
            </a:extLst>
          </p:cNvPr>
          <p:cNvSpPr/>
          <p:nvPr/>
        </p:nvSpPr>
        <p:spPr>
          <a:xfrm>
            <a:off x="6904085" y="1425886"/>
            <a:ext cx="2145317" cy="1565732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1" name="Explosion 1 460">
            <a:extLst>
              <a:ext uri="{FF2B5EF4-FFF2-40B4-BE49-F238E27FC236}">
                <a16:creationId xmlns:a16="http://schemas.microsoft.com/office/drawing/2014/main" id="{F7724B5A-0453-EA38-D5C2-1B13838B3220}"/>
              </a:ext>
            </a:extLst>
          </p:cNvPr>
          <p:cNvSpPr/>
          <p:nvPr/>
        </p:nvSpPr>
        <p:spPr>
          <a:xfrm>
            <a:off x="7162508" y="2774649"/>
            <a:ext cx="138958" cy="138958"/>
          </a:xfrm>
          <a:prstGeom prst="irregularSeal1">
            <a:avLst/>
          </a:prstGeom>
          <a:solidFill>
            <a:srgbClr val="EFDA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2" name="Explosion 1 461">
            <a:extLst>
              <a:ext uri="{FF2B5EF4-FFF2-40B4-BE49-F238E27FC236}">
                <a16:creationId xmlns:a16="http://schemas.microsoft.com/office/drawing/2014/main" id="{897B9CFC-E4A1-1A37-F53E-4DCB9C6C13E7}"/>
              </a:ext>
            </a:extLst>
          </p:cNvPr>
          <p:cNvSpPr/>
          <p:nvPr/>
        </p:nvSpPr>
        <p:spPr>
          <a:xfrm>
            <a:off x="8547467" y="2780158"/>
            <a:ext cx="138958" cy="138958"/>
          </a:xfrm>
          <a:prstGeom prst="irregularSeal1">
            <a:avLst/>
          </a:prstGeom>
          <a:solidFill>
            <a:srgbClr val="EFDA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3" name="Explosion 1 462">
            <a:extLst>
              <a:ext uri="{FF2B5EF4-FFF2-40B4-BE49-F238E27FC236}">
                <a16:creationId xmlns:a16="http://schemas.microsoft.com/office/drawing/2014/main" id="{D0A53C5E-C967-6E1D-3664-8F67EC639EFC}"/>
              </a:ext>
            </a:extLst>
          </p:cNvPr>
          <p:cNvSpPr/>
          <p:nvPr/>
        </p:nvSpPr>
        <p:spPr>
          <a:xfrm>
            <a:off x="8764002" y="2779806"/>
            <a:ext cx="138958" cy="138958"/>
          </a:xfrm>
          <a:prstGeom prst="irregularSeal1">
            <a:avLst/>
          </a:prstGeom>
          <a:solidFill>
            <a:srgbClr val="EFDA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4" name="Explosion 1 463">
            <a:extLst>
              <a:ext uri="{FF2B5EF4-FFF2-40B4-BE49-F238E27FC236}">
                <a16:creationId xmlns:a16="http://schemas.microsoft.com/office/drawing/2014/main" id="{DC0849A5-E10B-9968-8F96-51BBBCD1CDCC}"/>
              </a:ext>
            </a:extLst>
          </p:cNvPr>
          <p:cNvSpPr/>
          <p:nvPr/>
        </p:nvSpPr>
        <p:spPr>
          <a:xfrm>
            <a:off x="7054302" y="2342432"/>
            <a:ext cx="138958" cy="138958"/>
          </a:xfrm>
          <a:prstGeom prst="irregularSeal1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5" name="Explosion 1 464">
            <a:extLst>
              <a:ext uri="{FF2B5EF4-FFF2-40B4-BE49-F238E27FC236}">
                <a16:creationId xmlns:a16="http://schemas.microsoft.com/office/drawing/2014/main" id="{6601657B-8BF3-55DC-F4AB-E015C545B0FB}"/>
              </a:ext>
            </a:extLst>
          </p:cNvPr>
          <p:cNvSpPr/>
          <p:nvPr/>
        </p:nvSpPr>
        <p:spPr>
          <a:xfrm>
            <a:off x="8695324" y="2341563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3" name="Explosion 1 472">
            <a:extLst>
              <a:ext uri="{FF2B5EF4-FFF2-40B4-BE49-F238E27FC236}">
                <a16:creationId xmlns:a16="http://schemas.microsoft.com/office/drawing/2014/main" id="{D28709B4-EB5B-22FF-0213-F0169A6B493B}"/>
              </a:ext>
            </a:extLst>
          </p:cNvPr>
          <p:cNvSpPr/>
          <p:nvPr/>
        </p:nvSpPr>
        <p:spPr>
          <a:xfrm>
            <a:off x="6948890" y="1923346"/>
            <a:ext cx="138958" cy="138958"/>
          </a:xfrm>
          <a:prstGeom prst="irregularSeal1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4" name="Explosion 1 473">
            <a:extLst>
              <a:ext uri="{FF2B5EF4-FFF2-40B4-BE49-F238E27FC236}">
                <a16:creationId xmlns:a16="http://schemas.microsoft.com/office/drawing/2014/main" id="{C616E1D6-486F-69A1-53F5-52022171BD5B}"/>
              </a:ext>
            </a:extLst>
          </p:cNvPr>
          <p:cNvSpPr/>
          <p:nvPr/>
        </p:nvSpPr>
        <p:spPr>
          <a:xfrm>
            <a:off x="8589912" y="1922478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5" name="Explosion 1 474">
            <a:extLst>
              <a:ext uri="{FF2B5EF4-FFF2-40B4-BE49-F238E27FC236}">
                <a16:creationId xmlns:a16="http://schemas.microsoft.com/office/drawing/2014/main" id="{B98EEC79-2666-FE5C-B3EA-B014AACAB0F1}"/>
              </a:ext>
            </a:extLst>
          </p:cNvPr>
          <p:cNvSpPr/>
          <p:nvPr/>
        </p:nvSpPr>
        <p:spPr>
          <a:xfrm>
            <a:off x="7093029" y="1921729"/>
            <a:ext cx="138958" cy="138958"/>
          </a:xfrm>
          <a:prstGeom prst="irregularSeal1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6" name="Explosion 1 475">
            <a:extLst>
              <a:ext uri="{FF2B5EF4-FFF2-40B4-BE49-F238E27FC236}">
                <a16:creationId xmlns:a16="http://schemas.microsoft.com/office/drawing/2014/main" id="{0F472B33-E3AC-0870-A3D4-3A2562A80647}"/>
              </a:ext>
            </a:extLst>
          </p:cNvPr>
          <p:cNvSpPr/>
          <p:nvPr/>
        </p:nvSpPr>
        <p:spPr>
          <a:xfrm>
            <a:off x="8734050" y="1920861"/>
            <a:ext cx="138958" cy="138958"/>
          </a:xfrm>
          <a:prstGeom prst="irregularSeal1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7" name="Explosion 1 476">
            <a:extLst>
              <a:ext uri="{FF2B5EF4-FFF2-40B4-BE49-F238E27FC236}">
                <a16:creationId xmlns:a16="http://schemas.microsoft.com/office/drawing/2014/main" id="{BD2384C1-9F93-C44E-4942-45630E6C9CC3}"/>
              </a:ext>
            </a:extLst>
          </p:cNvPr>
          <p:cNvSpPr/>
          <p:nvPr/>
        </p:nvSpPr>
        <p:spPr>
          <a:xfrm>
            <a:off x="8678742" y="1705965"/>
            <a:ext cx="138958" cy="138958"/>
          </a:xfrm>
          <a:prstGeom prst="irregularSeal1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0" name="Explosion 1 479">
            <a:extLst>
              <a:ext uri="{FF2B5EF4-FFF2-40B4-BE49-F238E27FC236}">
                <a16:creationId xmlns:a16="http://schemas.microsoft.com/office/drawing/2014/main" id="{D9E3A3E5-274C-874A-04FC-393C48E96FA6}"/>
              </a:ext>
            </a:extLst>
          </p:cNvPr>
          <p:cNvSpPr/>
          <p:nvPr/>
        </p:nvSpPr>
        <p:spPr>
          <a:xfrm>
            <a:off x="8822881" y="1704348"/>
            <a:ext cx="138958" cy="138958"/>
          </a:xfrm>
          <a:prstGeom prst="irregularSeal1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3" name="Explosion 1 482">
            <a:extLst>
              <a:ext uri="{FF2B5EF4-FFF2-40B4-BE49-F238E27FC236}">
                <a16:creationId xmlns:a16="http://schemas.microsoft.com/office/drawing/2014/main" id="{641D4D8E-821F-1C77-A741-431682128F80}"/>
              </a:ext>
            </a:extLst>
          </p:cNvPr>
          <p:cNvSpPr/>
          <p:nvPr/>
        </p:nvSpPr>
        <p:spPr>
          <a:xfrm>
            <a:off x="8537194" y="1704694"/>
            <a:ext cx="138958" cy="138958"/>
          </a:xfrm>
          <a:prstGeom prst="irregularSeal1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4" name="Explosion 1 483">
            <a:extLst>
              <a:ext uri="{FF2B5EF4-FFF2-40B4-BE49-F238E27FC236}">
                <a16:creationId xmlns:a16="http://schemas.microsoft.com/office/drawing/2014/main" id="{400D8B30-3F52-9089-3CAF-42CF8F8DB893}"/>
              </a:ext>
            </a:extLst>
          </p:cNvPr>
          <p:cNvSpPr/>
          <p:nvPr/>
        </p:nvSpPr>
        <p:spPr>
          <a:xfrm>
            <a:off x="7049415" y="1707036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5" name="Explosion 1 484">
            <a:extLst>
              <a:ext uri="{FF2B5EF4-FFF2-40B4-BE49-F238E27FC236}">
                <a16:creationId xmlns:a16="http://schemas.microsoft.com/office/drawing/2014/main" id="{0D5FA1F0-EF19-7DF0-280D-9592AFA9CC73}"/>
              </a:ext>
            </a:extLst>
          </p:cNvPr>
          <p:cNvSpPr/>
          <p:nvPr/>
        </p:nvSpPr>
        <p:spPr>
          <a:xfrm>
            <a:off x="6946693" y="1482148"/>
            <a:ext cx="138958" cy="138958"/>
          </a:xfrm>
          <a:prstGeom prst="irregularSeal1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6" name="Explosion 1 485">
            <a:extLst>
              <a:ext uri="{FF2B5EF4-FFF2-40B4-BE49-F238E27FC236}">
                <a16:creationId xmlns:a16="http://schemas.microsoft.com/office/drawing/2014/main" id="{312C8511-76F9-FACB-88AF-E811DA6447C4}"/>
              </a:ext>
            </a:extLst>
          </p:cNvPr>
          <p:cNvSpPr/>
          <p:nvPr/>
        </p:nvSpPr>
        <p:spPr>
          <a:xfrm>
            <a:off x="7090832" y="1480531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7" name="Explosion 1 486">
            <a:extLst>
              <a:ext uri="{FF2B5EF4-FFF2-40B4-BE49-F238E27FC236}">
                <a16:creationId xmlns:a16="http://schemas.microsoft.com/office/drawing/2014/main" id="{74BB64A4-9884-053E-DA10-15D1F34ECC5C}"/>
              </a:ext>
            </a:extLst>
          </p:cNvPr>
          <p:cNvSpPr/>
          <p:nvPr/>
        </p:nvSpPr>
        <p:spPr>
          <a:xfrm>
            <a:off x="8498104" y="1485999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8" name="Explosion 1 487">
            <a:extLst>
              <a:ext uri="{FF2B5EF4-FFF2-40B4-BE49-F238E27FC236}">
                <a16:creationId xmlns:a16="http://schemas.microsoft.com/office/drawing/2014/main" id="{D23D3504-50FF-A3BD-2F53-D85CE4803952}"/>
              </a:ext>
            </a:extLst>
          </p:cNvPr>
          <p:cNvSpPr/>
          <p:nvPr/>
        </p:nvSpPr>
        <p:spPr>
          <a:xfrm>
            <a:off x="8714639" y="1485647"/>
            <a:ext cx="138958" cy="138958"/>
          </a:xfrm>
          <a:prstGeom prst="irregularSeal1">
            <a:avLst/>
          </a:prstGeom>
          <a:solidFill>
            <a:srgbClr val="F4B79C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9" name="Explosion 1 488">
            <a:extLst>
              <a:ext uri="{FF2B5EF4-FFF2-40B4-BE49-F238E27FC236}">
                <a16:creationId xmlns:a16="http://schemas.microsoft.com/office/drawing/2014/main" id="{B282D386-63F7-DD42-42BA-7ED8F9481AA2}"/>
              </a:ext>
            </a:extLst>
          </p:cNvPr>
          <p:cNvSpPr/>
          <p:nvPr/>
        </p:nvSpPr>
        <p:spPr>
          <a:xfrm>
            <a:off x="7252969" y="1474745"/>
            <a:ext cx="138958" cy="138958"/>
          </a:xfrm>
          <a:prstGeom prst="irregularSeal1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0" name="Explosion 1 489">
            <a:extLst>
              <a:ext uri="{FF2B5EF4-FFF2-40B4-BE49-F238E27FC236}">
                <a16:creationId xmlns:a16="http://schemas.microsoft.com/office/drawing/2014/main" id="{337D9A37-E277-0D62-9F31-CC61D99DD7FB}"/>
              </a:ext>
            </a:extLst>
          </p:cNvPr>
          <p:cNvSpPr/>
          <p:nvPr/>
        </p:nvSpPr>
        <p:spPr>
          <a:xfrm>
            <a:off x="6960543" y="2773098"/>
            <a:ext cx="138958" cy="138958"/>
          </a:xfrm>
          <a:prstGeom prst="irregularSeal1">
            <a:avLst/>
          </a:prstGeom>
          <a:solidFill>
            <a:srgbClr val="EFDA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1" name="Explosion 1 490">
            <a:extLst>
              <a:ext uri="{FF2B5EF4-FFF2-40B4-BE49-F238E27FC236}">
                <a16:creationId xmlns:a16="http://schemas.microsoft.com/office/drawing/2014/main" id="{FDAA1838-A81C-0B58-9FC1-3D5114BFFD7F}"/>
              </a:ext>
            </a:extLst>
          </p:cNvPr>
          <p:cNvSpPr/>
          <p:nvPr/>
        </p:nvSpPr>
        <p:spPr>
          <a:xfrm>
            <a:off x="7322256" y="2342431"/>
            <a:ext cx="138958" cy="138958"/>
          </a:xfrm>
          <a:prstGeom prst="irregularSeal1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496" name="Straight Connector 495">
            <a:extLst>
              <a:ext uri="{FF2B5EF4-FFF2-40B4-BE49-F238E27FC236}">
                <a16:creationId xmlns:a16="http://schemas.microsoft.com/office/drawing/2014/main" id="{6BAED633-938A-5A26-BCAD-38BD8713EEBF}"/>
              </a:ext>
            </a:extLst>
          </p:cNvPr>
          <p:cNvCxnSpPr>
            <a:cxnSpLocks/>
          </p:cNvCxnSpPr>
          <p:nvPr/>
        </p:nvCxnSpPr>
        <p:spPr>
          <a:xfrm>
            <a:off x="4885380" y="2526725"/>
            <a:ext cx="1740736" cy="0"/>
          </a:xfrm>
          <a:prstGeom prst="line">
            <a:avLst/>
          </a:prstGeom>
          <a:ln w="25400">
            <a:solidFill>
              <a:srgbClr val="FFC000"/>
            </a:solidFill>
            <a:prstDash val="lg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1" name="TextBox 500">
            <a:extLst>
              <a:ext uri="{FF2B5EF4-FFF2-40B4-BE49-F238E27FC236}">
                <a16:creationId xmlns:a16="http://schemas.microsoft.com/office/drawing/2014/main" id="{7BA00536-CCB0-8DC4-88B6-305309403952}"/>
              </a:ext>
            </a:extLst>
          </p:cNvPr>
          <p:cNvSpPr txBox="1"/>
          <p:nvPr/>
        </p:nvSpPr>
        <p:spPr>
          <a:xfrm>
            <a:off x="5163093" y="2739698"/>
            <a:ext cx="107970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white">
                    <a:lumMod val="85000"/>
                  </a:prstClr>
                </a:solidFill>
                <a:latin typeface="Calibri" panose="020F0502020204030204"/>
                <a:ea typeface="+mn-ea"/>
                <a:cs typeface="+mn-cs"/>
              </a:rPr>
              <a:t>gene 14,053</a:t>
            </a:r>
          </a:p>
        </p:txBody>
      </p:sp>
      <p:sp>
        <p:nvSpPr>
          <p:cNvPr id="502" name="TextBox 501">
            <a:extLst>
              <a:ext uri="{FF2B5EF4-FFF2-40B4-BE49-F238E27FC236}">
                <a16:creationId xmlns:a16="http://schemas.microsoft.com/office/drawing/2014/main" id="{1F026BD3-688A-0462-A870-1DEADFB34C52}"/>
              </a:ext>
            </a:extLst>
          </p:cNvPr>
          <p:cNvSpPr txBox="1"/>
          <p:nvPr/>
        </p:nvSpPr>
        <p:spPr>
          <a:xfrm>
            <a:off x="711760" y="2738676"/>
            <a:ext cx="106072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gene ~20K</a:t>
            </a:r>
          </a:p>
        </p:txBody>
      </p:sp>
      <p:sp>
        <p:nvSpPr>
          <p:cNvPr id="503" name="TextBox 502">
            <a:extLst>
              <a:ext uri="{FF2B5EF4-FFF2-40B4-BE49-F238E27FC236}">
                <a16:creationId xmlns:a16="http://schemas.microsoft.com/office/drawing/2014/main" id="{87BBB45F-1ADB-D6E8-58B6-6DF9FF80184C}"/>
              </a:ext>
            </a:extLst>
          </p:cNvPr>
          <p:cNvSpPr txBox="1"/>
          <p:nvPr/>
        </p:nvSpPr>
        <p:spPr>
          <a:xfrm>
            <a:off x="711760" y="2302993"/>
            <a:ext cx="106072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gene k</a:t>
            </a:r>
          </a:p>
        </p:txBody>
      </p:sp>
      <p:sp>
        <p:nvSpPr>
          <p:cNvPr id="504" name="TextBox 503">
            <a:extLst>
              <a:ext uri="{FF2B5EF4-FFF2-40B4-BE49-F238E27FC236}">
                <a16:creationId xmlns:a16="http://schemas.microsoft.com/office/drawing/2014/main" id="{62B6A339-1A6C-E2F7-3852-77827B988A27}"/>
              </a:ext>
            </a:extLst>
          </p:cNvPr>
          <p:cNvSpPr txBox="1"/>
          <p:nvPr/>
        </p:nvSpPr>
        <p:spPr>
          <a:xfrm>
            <a:off x="711760" y="1877032"/>
            <a:ext cx="106072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gene 3</a:t>
            </a:r>
          </a:p>
        </p:txBody>
      </p:sp>
      <p:sp>
        <p:nvSpPr>
          <p:cNvPr id="505" name="TextBox 504">
            <a:extLst>
              <a:ext uri="{FF2B5EF4-FFF2-40B4-BE49-F238E27FC236}">
                <a16:creationId xmlns:a16="http://schemas.microsoft.com/office/drawing/2014/main" id="{2F6EF2BC-6624-06F5-75A3-7C25D7389BA1}"/>
              </a:ext>
            </a:extLst>
          </p:cNvPr>
          <p:cNvSpPr txBox="1"/>
          <p:nvPr/>
        </p:nvSpPr>
        <p:spPr>
          <a:xfrm>
            <a:off x="712286" y="1666219"/>
            <a:ext cx="106072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gene 2</a:t>
            </a:r>
          </a:p>
        </p:txBody>
      </p:sp>
      <p:sp>
        <p:nvSpPr>
          <p:cNvPr id="506" name="TextBox 505">
            <a:extLst>
              <a:ext uri="{FF2B5EF4-FFF2-40B4-BE49-F238E27FC236}">
                <a16:creationId xmlns:a16="http://schemas.microsoft.com/office/drawing/2014/main" id="{3F68F15E-78C1-3177-532C-2367D96E821C}"/>
              </a:ext>
            </a:extLst>
          </p:cNvPr>
          <p:cNvSpPr txBox="1"/>
          <p:nvPr/>
        </p:nvSpPr>
        <p:spPr>
          <a:xfrm>
            <a:off x="710359" y="1458684"/>
            <a:ext cx="106072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gene 1</a:t>
            </a:r>
          </a:p>
        </p:txBody>
      </p:sp>
      <p:sp>
        <p:nvSpPr>
          <p:cNvPr id="507" name="TextBox 506">
            <a:extLst>
              <a:ext uri="{FF2B5EF4-FFF2-40B4-BE49-F238E27FC236}">
                <a16:creationId xmlns:a16="http://schemas.microsoft.com/office/drawing/2014/main" id="{7420F543-5FD2-771A-BA7A-4C655A81F549}"/>
              </a:ext>
            </a:extLst>
          </p:cNvPr>
          <p:cNvSpPr txBox="1"/>
          <p:nvPr/>
        </p:nvSpPr>
        <p:spPr>
          <a:xfrm>
            <a:off x="2940235" y="2738676"/>
            <a:ext cx="106072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gene 14,053</a:t>
            </a:r>
          </a:p>
        </p:txBody>
      </p:sp>
      <p:sp>
        <p:nvSpPr>
          <p:cNvPr id="508" name="TextBox 507">
            <a:extLst>
              <a:ext uri="{FF2B5EF4-FFF2-40B4-BE49-F238E27FC236}">
                <a16:creationId xmlns:a16="http://schemas.microsoft.com/office/drawing/2014/main" id="{FEF4A5C6-6F83-7B50-D1C8-09FCC1340376}"/>
              </a:ext>
            </a:extLst>
          </p:cNvPr>
          <p:cNvSpPr txBox="1"/>
          <p:nvPr/>
        </p:nvSpPr>
        <p:spPr>
          <a:xfrm>
            <a:off x="2940235" y="2302993"/>
            <a:ext cx="106072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gene 509</a:t>
            </a:r>
          </a:p>
        </p:txBody>
      </p:sp>
      <p:sp>
        <p:nvSpPr>
          <p:cNvPr id="509" name="TextBox 508">
            <a:extLst>
              <a:ext uri="{FF2B5EF4-FFF2-40B4-BE49-F238E27FC236}">
                <a16:creationId xmlns:a16="http://schemas.microsoft.com/office/drawing/2014/main" id="{71B6863F-770D-BAB5-0070-DC18200025C6}"/>
              </a:ext>
            </a:extLst>
          </p:cNvPr>
          <p:cNvSpPr txBox="1"/>
          <p:nvPr/>
        </p:nvSpPr>
        <p:spPr>
          <a:xfrm>
            <a:off x="2940235" y="1877032"/>
            <a:ext cx="106072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gene 3,140</a:t>
            </a:r>
          </a:p>
        </p:txBody>
      </p:sp>
      <p:sp>
        <p:nvSpPr>
          <p:cNvPr id="510" name="TextBox 509">
            <a:extLst>
              <a:ext uri="{FF2B5EF4-FFF2-40B4-BE49-F238E27FC236}">
                <a16:creationId xmlns:a16="http://schemas.microsoft.com/office/drawing/2014/main" id="{D2AB99E4-BE96-B367-9229-A7865B73565C}"/>
              </a:ext>
            </a:extLst>
          </p:cNvPr>
          <p:cNvSpPr txBox="1"/>
          <p:nvPr/>
        </p:nvSpPr>
        <p:spPr>
          <a:xfrm>
            <a:off x="2940761" y="1666219"/>
            <a:ext cx="106072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gene 11,205</a:t>
            </a:r>
          </a:p>
        </p:txBody>
      </p:sp>
      <p:sp>
        <p:nvSpPr>
          <p:cNvPr id="511" name="TextBox 510">
            <a:extLst>
              <a:ext uri="{FF2B5EF4-FFF2-40B4-BE49-F238E27FC236}">
                <a16:creationId xmlns:a16="http://schemas.microsoft.com/office/drawing/2014/main" id="{5D0FD602-35D5-79AB-37C4-B16380D66D90}"/>
              </a:ext>
            </a:extLst>
          </p:cNvPr>
          <p:cNvSpPr txBox="1"/>
          <p:nvPr/>
        </p:nvSpPr>
        <p:spPr>
          <a:xfrm>
            <a:off x="2938834" y="1458684"/>
            <a:ext cx="106072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gene 7,956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29383D8C-3233-7AAD-EBA2-1A830B57EE49}"/>
              </a:ext>
            </a:extLst>
          </p:cNvPr>
          <p:cNvSpPr txBox="1"/>
          <p:nvPr/>
        </p:nvSpPr>
        <p:spPr>
          <a:xfrm>
            <a:off x="5177437" y="2303724"/>
            <a:ext cx="106072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gene 509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63BC66E7-E064-DCE8-97A4-AD5F5F8F6986}"/>
              </a:ext>
            </a:extLst>
          </p:cNvPr>
          <p:cNvSpPr txBox="1"/>
          <p:nvPr/>
        </p:nvSpPr>
        <p:spPr>
          <a:xfrm>
            <a:off x="5177437" y="1877762"/>
            <a:ext cx="106072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gene 3,140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763D57DC-91B2-D09C-D3E4-C037434EFA3B}"/>
              </a:ext>
            </a:extLst>
          </p:cNvPr>
          <p:cNvSpPr txBox="1"/>
          <p:nvPr/>
        </p:nvSpPr>
        <p:spPr>
          <a:xfrm>
            <a:off x="5177963" y="1666949"/>
            <a:ext cx="106072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gene 11,205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4E7BEF5C-974D-CA40-901C-414025D3834B}"/>
              </a:ext>
            </a:extLst>
          </p:cNvPr>
          <p:cNvSpPr txBox="1"/>
          <p:nvPr/>
        </p:nvSpPr>
        <p:spPr>
          <a:xfrm>
            <a:off x="5176036" y="1459414"/>
            <a:ext cx="106072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gene 7,956</a:t>
            </a:r>
          </a:p>
        </p:txBody>
      </p:sp>
      <p:sp>
        <p:nvSpPr>
          <p:cNvPr id="132" name="TextBox 131">
            <a:extLst>
              <a:ext uri="{FF2B5EF4-FFF2-40B4-BE49-F238E27FC236}">
                <a16:creationId xmlns:a16="http://schemas.microsoft.com/office/drawing/2014/main" id="{770B11B6-0EAC-7F66-A031-D713A2BC5E7A}"/>
              </a:ext>
            </a:extLst>
          </p:cNvPr>
          <p:cNvSpPr txBox="1"/>
          <p:nvPr/>
        </p:nvSpPr>
        <p:spPr>
          <a:xfrm>
            <a:off x="7390573" y="2739698"/>
            <a:ext cx="1079705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white">
                    <a:lumMod val="85000"/>
                  </a:prstClr>
                </a:solidFill>
                <a:latin typeface="Calibri" panose="020F0502020204030204"/>
                <a:ea typeface="+mn-ea"/>
                <a:cs typeface="+mn-cs"/>
              </a:rPr>
              <a:t>gene 14,053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4EC682BD-6DE3-81C6-E2C8-4D39AB4F3F14}"/>
              </a:ext>
            </a:extLst>
          </p:cNvPr>
          <p:cNvSpPr txBox="1"/>
          <p:nvPr/>
        </p:nvSpPr>
        <p:spPr>
          <a:xfrm>
            <a:off x="7404917" y="2303724"/>
            <a:ext cx="106072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gene 509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FDAEC47-F268-8763-99F8-915348D7CFFF}"/>
              </a:ext>
            </a:extLst>
          </p:cNvPr>
          <p:cNvSpPr txBox="1"/>
          <p:nvPr/>
        </p:nvSpPr>
        <p:spPr>
          <a:xfrm>
            <a:off x="7404917" y="1877762"/>
            <a:ext cx="106072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gene 3,140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5045A01E-A140-DDB8-5779-022F62BCEFC9}"/>
              </a:ext>
            </a:extLst>
          </p:cNvPr>
          <p:cNvSpPr txBox="1"/>
          <p:nvPr/>
        </p:nvSpPr>
        <p:spPr>
          <a:xfrm>
            <a:off x="7405443" y="1666949"/>
            <a:ext cx="106072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gene 11,205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6D90ED1E-F6BE-B320-7698-177A00C77C98}"/>
              </a:ext>
            </a:extLst>
          </p:cNvPr>
          <p:cNvSpPr txBox="1"/>
          <p:nvPr/>
        </p:nvSpPr>
        <p:spPr>
          <a:xfrm>
            <a:off x="7403516" y="1459414"/>
            <a:ext cx="1060722" cy="219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825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gene 7,956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10FEA5B-5E07-AEB6-9514-705B40395F23}"/>
              </a:ext>
            </a:extLst>
          </p:cNvPr>
          <p:cNvSpPr txBox="1"/>
          <p:nvPr/>
        </p:nvSpPr>
        <p:spPr>
          <a:xfrm rot="16200000">
            <a:off x="7968052" y="5823154"/>
            <a:ext cx="20760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B066CE80-811F-DD44-8FA4-F2145BB3394B}" type="slidenum"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pPr/>
              <a:t>29</a:t>
            </a:fld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-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Lectures.gersteinlab.org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944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dirty="0">
                <a:latin typeface="Arial" charset="0"/>
                <a:cs typeface="Arial" charset="0"/>
              </a:rPr>
              <a:t>Inferring Allele Specific Binding/Expression </a:t>
            </a:r>
            <a:br>
              <a:rPr lang="en-US" sz="2800" dirty="0">
                <a:latin typeface="Arial" charset="0"/>
                <a:cs typeface="Arial" charset="0"/>
              </a:rPr>
            </a:br>
            <a:r>
              <a:rPr lang="en-US" sz="2800" dirty="0">
                <a:latin typeface="Arial" charset="0"/>
                <a:cs typeface="Arial" charset="0"/>
              </a:rPr>
              <a:t>using Sequence Reads</a:t>
            </a:r>
          </a:p>
        </p:txBody>
      </p:sp>
      <p:sp>
        <p:nvSpPr>
          <p:cNvPr id="155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 b="1">
                <a:latin typeface="Courier" charset="0"/>
                <a:cs typeface="Courier" charset="0"/>
              </a:rPr>
              <a:t>RNA/ChIP-Seq Reads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ACTTTGATAGCGTCAA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CTTTGATAGCGTCAA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CTTTGATAGCGTCAA</a:t>
            </a:r>
            <a:r>
              <a:rPr lang="en-US" sz="1600">
                <a:solidFill>
                  <a:srgbClr val="0000FF"/>
                </a:solidFill>
                <a:latin typeface="Courier" charset="0"/>
                <a:cs typeface="Courier" charset="0"/>
              </a:rPr>
              <a:t>C</a:t>
            </a:r>
            <a:r>
              <a:rPr lang="en-US" sz="1600">
                <a:latin typeface="Courier" charset="0"/>
                <a:cs typeface="Courier" charset="0"/>
              </a:rPr>
              <a:t>GC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TTGACAGCGTCAA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GCAC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TGATAGCGTCAA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GCACG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ATAGCGTCAA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GCACGTC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 TAGCGTCAA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GCACGTCG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    CGTCAA</a:t>
            </a:r>
            <a:r>
              <a:rPr lang="en-US" sz="1600">
                <a:solidFill>
                  <a:srgbClr val="0000FF"/>
                </a:solidFill>
                <a:latin typeface="Courier" charset="0"/>
                <a:cs typeface="Courier" charset="0"/>
              </a:rPr>
              <a:t>C</a:t>
            </a:r>
            <a:r>
              <a:rPr lang="en-US" sz="1600">
                <a:latin typeface="Courier" charset="0"/>
                <a:cs typeface="Courier" charset="0"/>
              </a:rPr>
              <a:t>GCACGTCGGGA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     GTCAA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GCACGTCGAGAG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       CAA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GCACGTCGGGAGTT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        AA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GCACGTCGGGAGTTG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          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GCACGTTGGGAGTTGGC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 sz="1600">
              <a:latin typeface="Courier" charset="0"/>
              <a:cs typeface="Courier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     10 x </a:t>
            </a:r>
            <a:r>
              <a:rPr lang="en-US" sz="1600">
                <a:solidFill>
                  <a:srgbClr val="FF0000"/>
                </a:solidFill>
                <a:latin typeface="Courier" charset="0"/>
                <a:cs typeface="Courier" charset="0"/>
              </a:rPr>
              <a:t>T</a:t>
            </a:r>
            <a:r>
              <a:rPr lang="en-US" sz="1600">
                <a:latin typeface="Courier" charset="0"/>
                <a:cs typeface="Courier" charset="0"/>
              </a:rPr>
              <a:t> 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en-US" sz="1600">
                <a:latin typeface="Courier" charset="0"/>
                <a:cs typeface="Courier" charset="0"/>
              </a:rPr>
              <a:t>            2 x </a:t>
            </a:r>
            <a:r>
              <a:rPr lang="en-US" sz="1600">
                <a:solidFill>
                  <a:srgbClr val="0000FF"/>
                </a:solidFill>
                <a:latin typeface="Courier" charset="0"/>
                <a:cs typeface="Courier" charset="0"/>
              </a:rPr>
              <a:t>C</a:t>
            </a: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>
              <a:latin typeface="Courier" charset="0"/>
              <a:cs typeface="Courier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>
              <a:latin typeface="Courier" charset="0"/>
              <a:cs typeface="Courier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>
              <a:latin typeface="Courier" charset="0"/>
              <a:cs typeface="Courier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endParaRPr lang="en-US">
              <a:latin typeface="Courier" charset="0"/>
              <a:cs typeface="Courier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5943600" y="4343400"/>
            <a:ext cx="2590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5943600" y="4648200"/>
            <a:ext cx="2590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rot="5400000">
            <a:off x="5944394" y="4496594"/>
            <a:ext cx="303213" cy="317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rot="5400000">
            <a:off x="6099175" y="449421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5400000">
            <a:off x="6249987" y="4497388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>
            <a:off x="6402387" y="4497388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5400000">
            <a:off x="6554787" y="4497388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rot="5400000">
            <a:off x="6707187" y="4497388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5400000">
            <a:off x="6859587" y="4497388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7011987" y="4494213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5400000">
            <a:off x="7164387" y="4494213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5400000">
            <a:off x="7316787" y="4497388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7469187" y="4494213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>
            <a:off x="7621587" y="4494213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5400000">
            <a:off x="7772400" y="450056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rot="5400000">
            <a:off x="7924800" y="4497388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rot="5400000">
            <a:off x="8077200" y="4497388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8229600" y="450056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669" name="TextBox 25"/>
          <p:cNvSpPr txBox="1">
            <a:spLocks noChangeArrowheads="1"/>
          </p:cNvSpPr>
          <p:nvPr/>
        </p:nvSpPr>
        <p:spPr bwMode="auto">
          <a:xfrm>
            <a:off x="6726238" y="4006850"/>
            <a:ext cx="11541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</a:rPr>
              <a:t>…AA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" charset="0"/>
                <a:ea typeface="ＭＳ Ｐゴシック" charset="0"/>
              </a:rPr>
              <a:t>T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</a:rPr>
              <a:t>GC…</a:t>
            </a:r>
          </a:p>
        </p:txBody>
      </p:sp>
      <p:cxnSp>
        <p:nvCxnSpPr>
          <p:cNvPr id="27" name="Straight Connector 26"/>
          <p:cNvCxnSpPr/>
          <p:nvPr/>
        </p:nvCxnSpPr>
        <p:spPr>
          <a:xfrm>
            <a:off x="5945188" y="2670175"/>
            <a:ext cx="2590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945188" y="2974975"/>
            <a:ext cx="2590800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5946776" y="2822575"/>
            <a:ext cx="303212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rot="5400000">
            <a:off x="6100762" y="2820988"/>
            <a:ext cx="303213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rot="5400000">
            <a:off x="6251575" y="282416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rot="5400000">
            <a:off x="6403975" y="282416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rot="5400000">
            <a:off x="6556375" y="282416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rot="5400000">
            <a:off x="6708775" y="282416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rot="5400000">
            <a:off x="6861175" y="282416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 rot="5400000">
            <a:off x="7013575" y="2820988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 rot="5400000">
            <a:off x="7165975" y="2820988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rot="5400000">
            <a:off x="7318375" y="2824163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rot="5400000">
            <a:off x="7470775" y="2820988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rot="5400000">
            <a:off x="7623175" y="2820988"/>
            <a:ext cx="303213" cy="158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rot="5400000">
            <a:off x="7773988" y="2825750"/>
            <a:ext cx="3032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rot="5400000">
            <a:off x="7926388" y="2822575"/>
            <a:ext cx="3032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rot="5400000">
            <a:off x="8078788" y="2822575"/>
            <a:ext cx="3032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rot="5400000">
            <a:off x="8231188" y="2825750"/>
            <a:ext cx="303212" cy="1588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5688" name="TextBox 62"/>
          <p:cNvSpPr txBox="1">
            <a:spLocks noChangeArrowheads="1"/>
          </p:cNvSpPr>
          <p:nvPr/>
        </p:nvSpPr>
        <p:spPr bwMode="auto">
          <a:xfrm>
            <a:off x="6705600" y="2301875"/>
            <a:ext cx="11541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</a:rPr>
              <a:t>…AA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charset="0"/>
                <a:ea typeface="ＭＳ Ｐゴシック" charset="0"/>
              </a:rPr>
              <a:t>C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</a:rPr>
              <a:t>GC…</a:t>
            </a:r>
          </a:p>
        </p:txBody>
      </p:sp>
      <p:pic>
        <p:nvPicPr>
          <p:cNvPr id="64" name="Picture 63" descr="WL004006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16200000">
            <a:off x="4349217" y="3072864"/>
            <a:ext cx="609600" cy="468828"/>
          </a:xfrm>
          <a:prstGeom prst="rect">
            <a:avLst/>
          </a:prstGeom>
        </p:spPr>
      </p:pic>
      <p:cxnSp>
        <p:nvCxnSpPr>
          <p:cNvPr id="68" name="Shape 67"/>
          <p:cNvCxnSpPr>
            <a:stCxn id="64" idx="2"/>
            <a:endCxn id="155688" idx="0"/>
          </p:cNvCxnSpPr>
          <p:nvPr/>
        </p:nvCxnSpPr>
        <p:spPr>
          <a:xfrm flipV="1">
            <a:off x="4887913" y="2301875"/>
            <a:ext cx="2393950" cy="1004888"/>
          </a:xfrm>
          <a:prstGeom prst="curvedConnector4">
            <a:avLst>
              <a:gd name="adj1" fmla="val 36479"/>
              <a:gd name="adj2" fmla="val 122737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hape 77"/>
          <p:cNvCxnSpPr>
            <a:stCxn id="64" idx="2"/>
            <a:endCxn id="155669" idx="0"/>
          </p:cNvCxnSpPr>
          <p:nvPr/>
        </p:nvCxnSpPr>
        <p:spPr>
          <a:xfrm>
            <a:off x="4887913" y="3306763"/>
            <a:ext cx="2414587" cy="700087"/>
          </a:xfrm>
          <a:prstGeom prst="curvedConnector2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2" name="Picture 91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03547" y="1591736"/>
            <a:ext cx="914400" cy="914400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4">
            <a:duotone>
              <a:schemeClr val="accent3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10968" y="3307278"/>
            <a:ext cx="685800" cy="685800"/>
          </a:xfrm>
          <a:prstGeom prst="rect">
            <a:avLst/>
          </a:prstGeom>
          <a:ln>
            <a:noFill/>
          </a:ln>
        </p:spPr>
      </p:pic>
      <p:sp>
        <p:nvSpPr>
          <p:cNvPr id="155694" name="TextBox 94"/>
          <p:cNvSpPr txBox="1">
            <a:spLocks noChangeArrowheads="1"/>
          </p:cNvSpPr>
          <p:nvPr/>
        </p:nvSpPr>
        <p:spPr bwMode="auto">
          <a:xfrm>
            <a:off x="5842000" y="4800600"/>
            <a:ext cx="2963863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Haplotypes with a </a:t>
            </a:r>
          </a:p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Heterozygous Polymorphism </a:t>
            </a:r>
          </a:p>
        </p:txBody>
      </p:sp>
      <p:sp>
        <p:nvSpPr>
          <p:cNvPr id="155695" name="TextBox 95"/>
          <p:cNvSpPr txBox="1">
            <a:spLocks noChangeArrowheads="1"/>
          </p:cNvSpPr>
          <p:nvPr/>
        </p:nvSpPr>
        <p:spPr bwMode="auto">
          <a:xfrm>
            <a:off x="4419600" y="2633663"/>
            <a:ext cx="4032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charset="0"/>
                <a:ea typeface="ＭＳ Ｐゴシック" charset="0"/>
              </a:rPr>
              <a:t>TF</a:t>
            </a:r>
          </a:p>
        </p:txBody>
      </p:sp>
      <p:sp>
        <p:nvSpPr>
          <p:cNvPr id="155696" name="TextBox 1"/>
          <p:cNvSpPr txBox="1">
            <a:spLocks noChangeArrowheads="1"/>
          </p:cNvSpPr>
          <p:nvPr/>
        </p:nvSpPr>
        <p:spPr bwMode="auto">
          <a:xfrm>
            <a:off x="233363" y="6342063"/>
            <a:ext cx="570230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Interplay of the annotation and individual sequence variants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D517F4-9011-D46B-9FF6-163FE740F506}"/>
              </a:ext>
            </a:extLst>
          </p:cNvPr>
          <p:cNvSpPr txBox="1"/>
          <p:nvPr/>
        </p:nvSpPr>
        <p:spPr>
          <a:xfrm rot="16200000">
            <a:off x="7974090" y="5663538"/>
            <a:ext cx="20794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B066CE80-811F-DD44-8FA4-F2145BB3394B}" type="slidenum"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pPr/>
              <a:t>3</a:t>
            </a:fld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-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Lectures.gersteinlab.org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0738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ABDE21-B89B-B0D3-138C-EBB0563092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C0C4A-F7D6-E46A-F575-09C0BC868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18159"/>
            <a:ext cx="7772400" cy="459545"/>
          </a:xfrm>
        </p:spPr>
        <p:txBody>
          <a:bodyPr/>
          <a:lstStyle/>
          <a:p>
            <a:r>
              <a:rPr lang="en-US" dirty="0"/>
              <a:t>References for 25m7 part-2 </a:t>
            </a:r>
            <a:br>
              <a:rPr lang="en-US" dirty="0"/>
            </a:br>
            <a:r>
              <a:rPr lang="en-US" dirty="0"/>
              <a:t>(Annotation Related to Variants)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52E56D-6173-A0FB-5157-DDDA52C5D1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329397"/>
            <a:ext cx="7772400" cy="4940104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en-US" sz="1100" dirty="0" err="1"/>
              <a:t>Uffelmann</a:t>
            </a:r>
            <a:r>
              <a:rPr lang="en-US" sz="1100" dirty="0"/>
              <a:t>, E., Huang, Q. Q., </a:t>
            </a:r>
            <a:r>
              <a:rPr lang="en-US" sz="1100" dirty="0" err="1"/>
              <a:t>Munung</a:t>
            </a:r>
            <a:r>
              <a:rPr lang="en-US" sz="1100" dirty="0"/>
              <a:t>, N. S., De Vries, J., Okada, Y., Martin, A. R., Martin, H. C., </a:t>
            </a:r>
            <a:r>
              <a:rPr lang="en-US" sz="1100" dirty="0" err="1"/>
              <a:t>Lappalainen</a:t>
            </a:r>
            <a:r>
              <a:rPr lang="en-US" sz="1100" dirty="0"/>
              <a:t>, T., &amp; </a:t>
            </a:r>
            <a:r>
              <a:rPr lang="en-US" sz="1100" dirty="0" err="1"/>
              <a:t>Posthuma</a:t>
            </a:r>
            <a:r>
              <a:rPr lang="en-US" sz="1100" dirty="0"/>
              <a:t>, D. (2021). Nature Reviews Methods Primers, 1(1). </a:t>
            </a:r>
            <a:br>
              <a:rPr lang="en-US" sz="1100" dirty="0"/>
            </a:br>
            <a:r>
              <a:rPr lang="en-US" sz="1100" dirty="0">
                <a:solidFill>
                  <a:srgbClr val="C00000"/>
                </a:solidFill>
              </a:rPr>
              <a:t>Genome-wide association studies. </a:t>
            </a:r>
            <a:br>
              <a:rPr lang="en-US" sz="1100" dirty="0"/>
            </a:br>
            <a:r>
              <a:rPr lang="en-US" sz="1100" dirty="0">
                <a:hlinkClick r:id="rId2"/>
              </a:rPr>
              <a:t>https://doi.org/10.1038/s43586-021-00056-9</a:t>
            </a:r>
            <a:br>
              <a:rPr lang="en-US" sz="1100" dirty="0"/>
            </a:br>
            <a:r>
              <a:rPr lang="en-US" sz="1100" dirty="0">
                <a:solidFill>
                  <a:srgbClr val="4BAB50"/>
                </a:solidFill>
              </a:rPr>
              <a:t>(Focus on the beginning up to Fig 2. Stop at the results section.)</a:t>
            </a:r>
            <a:br>
              <a:rPr lang="en-US" sz="1100" dirty="0"/>
            </a:br>
            <a:endParaRPr lang="en-US" sz="1100" dirty="0"/>
          </a:p>
          <a:p>
            <a:pPr>
              <a:lnSpc>
                <a:spcPct val="120000"/>
              </a:lnSpc>
            </a:pPr>
            <a:r>
              <a:rPr lang="en-US" sz="1100" dirty="0" err="1"/>
              <a:t>Aguet</a:t>
            </a:r>
            <a:r>
              <a:rPr lang="en-US" sz="1100" dirty="0"/>
              <a:t>, F., </a:t>
            </a:r>
            <a:r>
              <a:rPr lang="en-US" sz="1100" dirty="0" err="1"/>
              <a:t>Alasoo</a:t>
            </a:r>
            <a:r>
              <a:rPr lang="en-US" sz="1100" dirty="0"/>
              <a:t>, K., Li, Y. I., Battle, A., </a:t>
            </a:r>
            <a:r>
              <a:rPr lang="en-US" sz="1100" dirty="0" err="1"/>
              <a:t>Im</a:t>
            </a:r>
            <a:r>
              <a:rPr lang="en-US" sz="1100" dirty="0"/>
              <a:t>, H. K., Montgomery, S. B., &amp; </a:t>
            </a:r>
            <a:r>
              <a:rPr lang="en-US" sz="1100" dirty="0" err="1"/>
              <a:t>Lappalainen</a:t>
            </a:r>
            <a:r>
              <a:rPr lang="en-US" sz="1100" dirty="0"/>
              <a:t>, T. (2023). </a:t>
            </a:r>
            <a:br>
              <a:rPr lang="en-US" sz="1100" dirty="0"/>
            </a:br>
            <a:r>
              <a:rPr lang="en-US" sz="1100" dirty="0"/>
              <a:t>Nature Reviews Methods Primers, 3(1). </a:t>
            </a:r>
            <a:br>
              <a:rPr lang="en-US" sz="1100" dirty="0"/>
            </a:br>
            <a:r>
              <a:rPr lang="en-US" sz="1100" dirty="0">
                <a:solidFill>
                  <a:srgbClr val="C00000"/>
                </a:solidFill>
              </a:rPr>
              <a:t>Molecular quantitative trait loci.</a:t>
            </a:r>
            <a:r>
              <a:rPr lang="en-US" sz="1100" dirty="0"/>
              <a:t> </a:t>
            </a:r>
            <a:br>
              <a:rPr lang="en-US" sz="1100" dirty="0"/>
            </a:br>
            <a:r>
              <a:rPr lang="en-US" sz="1100" dirty="0">
                <a:hlinkClick r:id="rId3"/>
              </a:rPr>
              <a:t>https://doi.org/10.1038/s43586-022-00188-6</a:t>
            </a:r>
            <a:br>
              <a:rPr lang="en-US" sz="1100" dirty="0"/>
            </a:br>
            <a:r>
              <a:rPr lang="en-US" sz="1100" dirty="0">
                <a:solidFill>
                  <a:srgbClr val="4BAB50"/>
                </a:solidFill>
              </a:rPr>
              <a:t>(Focus on the beginning. Stop at the results section.)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100" dirty="0"/>
          </a:p>
          <a:p>
            <a:pPr>
              <a:lnSpc>
                <a:spcPct val="120000"/>
              </a:lnSpc>
            </a:pPr>
            <a:r>
              <a:rPr lang="en-US" sz="1100" dirty="0"/>
              <a:t>James, Gareth, Witten, Daniela, Hastie, Trevor, </a:t>
            </a:r>
            <a:r>
              <a:rPr lang="en-US" sz="1100" dirty="0" err="1"/>
              <a:t>Tibshirani</a:t>
            </a:r>
            <a:r>
              <a:rPr lang="en-US" sz="1100" dirty="0"/>
              <a:t>, Robert</a:t>
            </a:r>
            <a:br>
              <a:rPr lang="en-US" sz="1100" dirty="0"/>
            </a:br>
            <a:r>
              <a:rPr lang="en-US" sz="1100" dirty="0">
                <a:solidFill>
                  <a:srgbClr val="C00000"/>
                </a:solidFill>
              </a:rPr>
              <a:t>An Introduction to Statistical Learning: with Applications in R  [ ISLR (2</a:t>
            </a:r>
            <a:r>
              <a:rPr lang="en-US" sz="1100" baseline="30000" dirty="0">
                <a:solidFill>
                  <a:srgbClr val="C00000"/>
                </a:solidFill>
              </a:rPr>
              <a:t>nd</a:t>
            </a:r>
            <a:r>
              <a:rPr lang="en-US" sz="1100" dirty="0">
                <a:solidFill>
                  <a:srgbClr val="C00000"/>
                </a:solidFill>
              </a:rPr>
              <a:t> edition) ]</a:t>
            </a:r>
            <a:br>
              <a:rPr lang="en-US" sz="1100" dirty="0"/>
            </a:br>
            <a:r>
              <a:rPr lang="en-US" sz="1100" dirty="0">
                <a:hlinkClick r:id="rId4"/>
              </a:rPr>
              <a:t>https://www.amazon.com/Introduction-Statistical-Learning-Applications-Statistics/dp/1071614177/</a:t>
            </a:r>
            <a:r>
              <a:rPr lang="en-US" sz="1100" dirty="0"/>
              <a:t>  +  </a:t>
            </a:r>
            <a:r>
              <a:rPr lang="en-US" sz="1100" dirty="0">
                <a:hlinkClick r:id="rId5"/>
              </a:rPr>
              <a:t>https://www.statlearning.com</a:t>
            </a:r>
            <a:br>
              <a:rPr lang="en-US" sz="1100" dirty="0"/>
            </a:br>
            <a:r>
              <a:rPr lang="en-US" sz="1100" dirty="0">
                <a:solidFill>
                  <a:srgbClr val="4BAB50"/>
                </a:solidFill>
              </a:rPr>
              <a:t>(Chapter 3.1 &amp; 3.2 gives basic background on linear regression. </a:t>
            </a:r>
            <a:br>
              <a:rPr lang="en-US" sz="1100" dirty="0">
                <a:solidFill>
                  <a:srgbClr val="4BAB50"/>
                </a:solidFill>
              </a:rPr>
            </a:br>
            <a:r>
              <a:rPr lang="en-US" sz="1100" dirty="0">
                <a:solidFill>
                  <a:srgbClr val="4BAB50"/>
                </a:solidFill>
              </a:rPr>
              <a:t>Likewise, chap 13 (13.1 to 13.3) gives background on multiple testing.)</a:t>
            </a:r>
          </a:p>
          <a:p>
            <a:pPr marL="0" indent="0">
              <a:lnSpc>
                <a:spcPct val="120000"/>
              </a:lnSpc>
              <a:buNone/>
            </a:pPr>
            <a:endParaRPr lang="en-US" sz="1100" dirty="0"/>
          </a:p>
          <a:p>
            <a:pPr>
              <a:lnSpc>
                <a:spcPct val="120000"/>
              </a:lnSpc>
            </a:pPr>
            <a:r>
              <a:rPr lang="en-US" sz="1100" dirty="0"/>
              <a:t>Chen, J., </a:t>
            </a:r>
            <a:r>
              <a:rPr lang="en-US" sz="1100" dirty="0" err="1"/>
              <a:t>Rozowsky</a:t>
            </a:r>
            <a:r>
              <a:rPr lang="en-US" sz="1100" dirty="0"/>
              <a:t>, J., </a:t>
            </a:r>
            <a:r>
              <a:rPr lang="en-US" sz="1100" dirty="0" err="1"/>
              <a:t>Galeev</a:t>
            </a:r>
            <a:r>
              <a:rPr lang="en-US" sz="1100" dirty="0"/>
              <a:t>, T. R., Harmanci, A., Kitchen, R., Bedford, J., </a:t>
            </a:r>
            <a:r>
              <a:rPr lang="en-US" sz="1100" dirty="0" err="1"/>
              <a:t>Abyzov</a:t>
            </a:r>
            <a:r>
              <a:rPr lang="en-US" sz="1100" dirty="0"/>
              <a:t>, A., Kong, Y., Regan, L., &amp; Gerstein, M. (2016). Nature Communications, 7(1). </a:t>
            </a:r>
            <a:br>
              <a:rPr lang="en-US" sz="1100" dirty="0"/>
            </a:br>
            <a:r>
              <a:rPr lang="en-US" sz="1100" dirty="0">
                <a:solidFill>
                  <a:srgbClr val="C00000"/>
                </a:solidFill>
              </a:rPr>
              <a:t>A uniform survey of allele-specific binding and expression over 1000-Genomes-Project individuals. </a:t>
            </a:r>
            <a:br>
              <a:rPr lang="en-US" sz="1100" dirty="0"/>
            </a:br>
            <a:r>
              <a:rPr lang="en-US" sz="1100" dirty="0">
                <a:hlinkClick r:id="rId6"/>
              </a:rPr>
              <a:t>https://doi.org/10.1038/ncomms11101</a:t>
            </a:r>
            <a:br>
              <a:rPr lang="en-US" sz="1100" dirty="0"/>
            </a:br>
            <a:r>
              <a:rPr lang="en-US" sz="1100" dirty="0">
                <a:solidFill>
                  <a:srgbClr val="4BAB50"/>
                </a:solidFill>
              </a:rPr>
              <a:t>(Methods section up to “</a:t>
            </a:r>
            <a:r>
              <a:rPr lang="en-US" sz="1100" dirty="0" err="1">
                <a:solidFill>
                  <a:srgbClr val="4BAB50"/>
                </a:solidFill>
              </a:rPr>
              <a:t>AlleleDB</a:t>
            </a:r>
            <a:r>
              <a:rPr lang="en-US" sz="1100" dirty="0">
                <a:solidFill>
                  <a:srgbClr val="4BAB50"/>
                </a:solidFill>
              </a:rPr>
              <a:t>” part)</a:t>
            </a:r>
          </a:p>
          <a:p>
            <a:pPr>
              <a:lnSpc>
                <a:spcPct val="120000"/>
              </a:lnSpc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2567667361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3" name="Title 1"/>
          <p:cNvSpPr>
            <a:spLocks noGrp="1"/>
          </p:cNvSpPr>
          <p:nvPr>
            <p:ph type="title"/>
          </p:nvPr>
        </p:nvSpPr>
        <p:spPr>
          <a:xfrm>
            <a:off x="685800" y="298450"/>
            <a:ext cx="7772400" cy="1143000"/>
          </a:xfrm>
        </p:spPr>
        <p:txBody>
          <a:bodyPr/>
          <a:lstStyle/>
          <a:p>
            <a:pPr eaLnBrk="1" hangingPunct="1"/>
            <a:r>
              <a:rPr lang="en-US" sz="1800" dirty="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rPr>
              <a:t>Calling AS Events</a:t>
            </a:r>
          </a:p>
        </p:txBody>
      </p:sp>
      <p:pic>
        <p:nvPicPr>
          <p:cNvPr id="156674" name="Content Placeholder 3" descr="RNA_a-r.bmp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82"/>
          <a:stretch>
            <a:fillRect/>
          </a:stretch>
        </p:blipFill>
        <p:spPr>
          <a:xfrm>
            <a:off x="228600" y="2251075"/>
            <a:ext cx="8667750" cy="4225925"/>
          </a:xfrm>
        </p:spPr>
      </p:pic>
      <p:sp>
        <p:nvSpPr>
          <p:cNvPr id="156675" name="TextBox 3"/>
          <p:cNvSpPr txBox="1">
            <a:spLocks noChangeArrowheads="1"/>
          </p:cNvSpPr>
          <p:nvPr/>
        </p:nvSpPr>
        <p:spPr bwMode="auto">
          <a:xfrm>
            <a:off x="2681288" y="5962650"/>
            <a:ext cx="4202112" cy="3079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Fraction of Reads Mapping to Alternative Allele </a:t>
            </a:r>
          </a:p>
        </p:txBody>
      </p:sp>
      <p:sp>
        <p:nvSpPr>
          <p:cNvPr id="5" name="Oval 4"/>
          <p:cNvSpPr/>
          <p:nvPr/>
        </p:nvSpPr>
        <p:spPr>
          <a:xfrm>
            <a:off x="1193800" y="2530475"/>
            <a:ext cx="563563" cy="3016250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0" tIns="45692" rIns="91380" bIns="45692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Oval 5"/>
          <p:cNvSpPr/>
          <p:nvPr/>
        </p:nvSpPr>
        <p:spPr>
          <a:xfrm>
            <a:off x="7924800" y="4038600"/>
            <a:ext cx="334963" cy="1384300"/>
          </a:xfrm>
          <a:prstGeom prst="ellipse">
            <a:avLst/>
          </a:prstGeom>
          <a:noFill/>
          <a:ln w="190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80" tIns="45692" rIns="91380" bIns="45692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6678" name="TextBox 7"/>
          <p:cNvSpPr txBox="1">
            <a:spLocks noChangeArrowheads="1"/>
          </p:cNvSpPr>
          <p:nvPr/>
        </p:nvSpPr>
        <p:spPr bwMode="auto">
          <a:xfrm>
            <a:off x="1766888" y="2206625"/>
            <a:ext cx="16938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Allele-Specific SNPs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5400000">
            <a:off x="935832" y="3140869"/>
            <a:ext cx="2349500" cy="985837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680" name="TextBox 10"/>
          <p:cNvSpPr txBox="1">
            <a:spLocks noChangeArrowheads="1"/>
          </p:cNvSpPr>
          <p:nvPr/>
        </p:nvSpPr>
        <p:spPr bwMode="auto">
          <a:xfrm>
            <a:off x="728663" y="5772150"/>
            <a:ext cx="13763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Reference Allele</a:t>
            </a:r>
          </a:p>
        </p:txBody>
      </p:sp>
      <p:sp>
        <p:nvSpPr>
          <p:cNvPr id="156681" name="TextBox 11"/>
          <p:cNvSpPr txBox="1">
            <a:spLocks noChangeArrowheads="1"/>
          </p:cNvSpPr>
          <p:nvPr/>
        </p:nvSpPr>
        <p:spPr bwMode="auto">
          <a:xfrm>
            <a:off x="7518400" y="5772150"/>
            <a:ext cx="13112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Alternate Allele</a:t>
            </a:r>
          </a:p>
        </p:txBody>
      </p:sp>
      <p:sp>
        <p:nvSpPr>
          <p:cNvPr id="156682" name="Text Box 4"/>
          <p:cNvSpPr txBox="1">
            <a:spLocks noChangeArrowheads="1"/>
          </p:cNvSpPr>
          <p:nvPr/>
        </p:nvSpPr>
        <p:spPr bwMode="auto">
          <a:xfrm>
            <a:off x="6111875" y="6581775"/>
            <a:ext cx="21478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[Rozowsky et al., MSB (</a:t>
            </a:r>
            <a:r>
              <a:rPr kumimoji="0" lang="ja-JP" altLang="en-US" sz="1200" b="1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‘</a:t>
            </a:r>
            <a:r>
              <a:rPr kumimoji="0" lang="en-US" altLang="ja-JP" sz="1200" b="1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11)]</a:t>
            </a:r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rot="10800000" flipV="1">
            <a:off x="5443538" y="2620963"/>
            <a:ext cx="906462" cy="782637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684" name="TextBox 7"/>
          <p:cNvSpPr txBox="1">
            <a:spLocks noChangeArrowheads="1"/>
          </p:cNvSpPr>
          <p:nvPr/>
        </p:nvSpPr>
        <p:spPr bwMode="auto">
          <a:xfrm>
            <a:off x="5208588" y="2078038"/>
            <a:ext cx="2209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Binomial Null Distribution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t>(no allele-specific behavior)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593975" y="2459038"/>
            <a:ext cx="5397500" cy="227647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6686" name="TextBox 14"/>
          <p:cNvSpPr txBox="1">
            <a:spLocks noChangeArrowheads="1"/>
          </p:cNvSpPr>
          <p:nvPr/>
        </p:nvSpPr>
        <p:spPr bwMode="auto">
          <a:xfrm>
            <a:off x="0" y="922338"/>
            <a:ext cx="1941513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ASE/ASB Example: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   …GTCAA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T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GCAC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   …GTCAA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T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GCACG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   …GTCAA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T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GCACGTC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   …GTCAA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T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GCACGTCG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   …GTCAA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C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GCACGTCGGGA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    GTCAA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T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GCACGTCGAGAG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      CAA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T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GCACGTCGGGAGTT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       AA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T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GCACGTCGGGAGTTG</a:t>
            </a:r>
          </a:p>
        </p:txBody>
      </p:sp>
      <p:sp>
        <p:nvSpPr>
          <p:cNvPr id="156687" name="TextBox 16"/>
          <p:cNvSpPr txBox="1">
            <a:spLocks noChangeArrowheads="1"/>
          </p:cNvSpPr>
          <p:nvPr/>
        </p:nvSpPr>
        <p:spPr bwMode="auto">
          <a:xfrm>
            <a:off x="6977063" y="1465263"/>
            <a:ext cx="1846262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380" tIns="45692" rIns="91380" bIns="4569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Null Example: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ACTTTGATAGCGTCAA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T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G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 CTTTGATAGCGTCAA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C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GC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   TTGACAGCGTCAA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T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GCAC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      ATAGCGTCAA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T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GCACGT…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       TAGCGTCAA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C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GCACGT…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          CGTCAA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C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GCACGT…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             CAA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T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GCACGT…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              AA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T</a:t>
            </a:r>
            <a:r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urier" charset="0"/>
                <a:ea typeface="ＭＳ Ｐゴシック" charset="0"/>
                <a:cs typeface="Courier" charset="0"/>
              </a:rPr>
              <a:t>GCACGT…</a:t>
            </a:r>
          </a:p>
        </p:txBody>
      </p:sp>
      <p:cxnSp>
        <p:nvCxnSpPr>
          <p:cNvPr id="18" name="Straight Arrow Connector 17"/>
          <p:cNvCxnSpPr>
            <a:stCxn id="156686" idx="2"/>
          </p:cNvCxnSpPr>
          <p:nvPr/>
        </p:nvCxnSpPr>
        <p:spPr>
          <a:xfrm>
            <a:off x="969963" y="2173288"/>
            <a:ext cx="503237" cy="765175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56687" idx="2"/>
          </p:cNvCxnSpPr>
          <p:nvPr/>
        </p:nvCxnSpPr>
        <p:spPr>
          <a:xfrm rot="5400000">
            <a:off x="6256338" y="1970088"/>
            <a:ext cx="892175" cy="23971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115198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3" name="Google Shape;2223;p314"/>
          <p:cNvSpPr/>
          <p:nvPr/>
        </p:nvSpPr>
        <p:spPr>
          <a:xfrm>
            <a:off x="0" y="270880"/>
            <a:ext cx="9144000" cy="1142570"/>
          </a:xfrm>
          <a:prstGeom prst="rect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GB" sz="1800" b="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Many Technical Issues in Determining ASE/ASB: </a:t>
            </a:r>
            <a:br>
              <a:rPr lang="en-GB" sz="1800" b="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b="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Reference Bias </a:t>
            </a:r>
            <a:br>
              <a:rPr lang="en-GB" sz="1800" b="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en-GB" sz="1800" b="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(naïve alignment against reference v using a personal genome)</a:t>
            </a:r>
            <a:endParaRPr lang="en-GB" sz="1100" b="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800" b="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24" name="Google Shape;2224;p314"/>
          <p:cNvSpPr/>
          <p:nvPr/>
        </p:nvSpPr>
        <p:spPr>
          <a:xfrm>
            <a:off x="223202" y="1575332"/>
            <a:ext cx="608903" cy="43891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400" b="0" kern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5" name="Google Shape;2225;p314"/>
          <p:cNvSpPr txBox="1"/>
          <p:nvPr/>
        </p:nvSpPr>
        <p:spPr>
          <a:xfrm>
            <a:off x="7008009" y="6450198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fld id="{00000000-1234-1234-1234-123412341234}" type="slidenum">
              <a:rPr lang="en-GB" sz="900" b="0" ker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t>5</a:t>
            </a:fld>
            <a:endParaRPr sz="900" b="0" kern="0" dirty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7" name="Google Shape;2227;p314"/>
          <p:cNvSpPr/>
          <p:nvPr/>
        </p:nvSpPr>
        <p:spPr>
          <a:xfrm>
            <a:off x="2873444" y="4407001"/>
            <a:ext cx="4555331" cy="9048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9" name="Google Shape;2229;p314"/>
          <p:cNvSpPr/>
          <p:nvPr/>
        </p:nvSpPr>
        <p:spPr>
          <a:xfrm>
            <a:off x="2614051" y="2883568"/>
            <a:ext cx="838728" cy="13716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0" name="Google Shape;2230;p314"/>
          <p:cNvSpPr/>
          <p:nvPr/>
        </p:nvSpPr>
        <p:spPr>
          <a:xfrm>
            <a:off x="3657600" y="2883568"/>
            <a:ext cx="434578" cy="13716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1" name="Google Shape;2231;p314"/>
          <p:cNvSpPr/>
          <p:nvPr/>
        </p:nvSpPr>
        <p:spPr>
          <a:xfrm>
            <a:off x="4230199" y="2884870"/>
            <a:ext cx="2802507" cy="137160"/>
          </a:xfrm>
          <a:prstGeom prst="rect">
            <a:avLst/>
          </a:prstGeom>
          <a:solidFill>
            <a:schemeClr val="dk1"/>
          </a:solidFill>
          <a:ln w="127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5" name="Google Shape;2235;p314"/>
          <p:cNvSpPr/>
          <p:nvPr/>
        </p:nvSpPr>
        <p:spPr>
          <a:xfrm>
            <a:off x="2614051" y="4393817"/>
            <a:ext cx="780642" cy="137160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6" name="Google Shape;2236;p314"/>
          <p:cNvSpPr/>
          <p:nvPr/>
        </p:nvSpPr>
        <p:spPr>
          <a:xfrm>
            <a:off x="3657601" y="4407000"/>
            <a:ext cx="429207" cy="137160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9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7" name="Google Shape;2237;p314"/>
          <p:cNvSpPr/>
          <p:nvPr/>
        </p:nvSpPr>
        <p:spPr>
          <a:xfrm>
            <a:off x="4268118" y="4396303"/>
            <a:ext cx="2769967" cy="137160"/>
          </a:xfrm>
          <a:prstGeom prst="rect">
            <a:avLst/>
          </a:prstGeom>
          <a:solidFill>
            <a:srgbClr val="0070C0"/>
          </a:solidFill>
          <a:ln w="25400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3" name="Google Shape;2243;p314"/>
          <p:cNvSpPr/>
          <p:nvPr/>
        </p:nvSpPr>
        <p:spPr>
          <a:xfrm>
            <a:off x="2614052" y="5164043"/>
            <a:ext cx="784375" cy="137160"/>
          </a:xfrm>
          <a:prstGeom prst="rect">
            <a:avLst/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9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4" name="Google Shape;2244;p314"/>
          <p:cNvSpPr/>
          <p:nvPr/>
        </p:nvSpPr>
        <p:spPr>
          <a:xfrm>
            <a:off x="3657600" y="5174738"/>
            <a:ext cx="434578" cy="137160"/>
          </a:xfrm>
          <a:prstGeom prst="rect">
            <a:avLst/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5" name="Google Shape;2245;p314"/>
          <p:cNvSpPr/>
          <p:nvPr/>
        </p:nvSpPr>
        <p:spPr>
          <a:xfrm>
            <a:off x="4268118" y="5172584"/>
            <a:ext cx="2769967" cy="137160"/>
          </a:xfrm>
          <a:prstGeom prst="rect">
            <a:avLst/>
          </a:prstGeom>
          <a:solidFill>
            <a:srgbClr val="FF0000"/>
          </a:solidFill>
          <a:ln w="254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90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6" name="Google Shape;2246;p314"/>
          <p:cNvSpPr txBox="1"/>
          <p:nvPr/>
        </p:nvSpPr>
        <p:spPr>
          <a:xfrm>
            <a:off x="456369" y="2720654"/>
            <a:ext cx="979755" cy="5078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GB" sz="1350" b="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Reference</a:t>
            </a:r>
            <a:endParaRPr sz="1400" b="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GB" sz="1350" b="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Genome</a:t>
            </a:r>
            <a:endParaRPr sz="1400" b="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247" name="Google Shape;2247;p3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64438" y="2475859"/>
            <a:ext cx="636985" cy="8596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8" name="Google Shape;2248;p3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56645" y="4427838"/>
            <a:ext cx="813197" cy="790575"/>
          </a:xfrm>
          <a:prstGeom prst="rect">
            <a:avLst/>
          </a:prstGeom>
          <a:noFill/>
          <a:ln>
            <a:noFill/>
          </a:ln>
        </p:spPr>
      </p:pic>
      <p:sp>
        <p:nvSpPr>
          <p:cNvPr id="2250" name="Google Shape;2250;p314"/>
          <p:cNvSpPr txBox="1"/>
          <p:nvPr/>
        </p:nvSpPr>
        <p:spPr>
          <a:xfrm>
            <a:off x="451974" y="4565382"/>
            <a:ext cx="979755" cy="515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GB" sz="1350" b="0" kern="0" dirty="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Personal</a:t>
            </a:r>
            <a:endParaRPr sz="1400" b="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GB" sz="1350" b="0" kern="0" dirty="0">
                <a:solidFill>
                  <a:srgbClr val="0070C0"/>
                </a:solidFill>
                <a:latin typeface="Calibri"/>
                <a:cs typeface="Calibri"/>
                <a:sym typeface="Calibri"/>
              </a:rPr>
              <a:t>Genome</a:t>
            </a:r>
            <a:endParaRPr sz="1400" b="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2262" name="Google Shape;2262;p314"/>
          <p:cNvCxnSpPr/>
          <p:nvPr/>
        </p:nvCxnSpPr>
        <p:spPr>
          <a:xfrm>
            <a:off x="7266192" y="3441590"/>
            <a:ext cx="515541" cy="0"/>
          </a:xfrm>
          <a:prstGeom prst="straightConnector1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63" name="Google Shape;2263;p314"/>
          <p:cNvCxnSpPr/>
          <p:nvPr/>
        </p:nvCxnSpPr>
        <p:spPr>
          <a:xfrm>
            <a:off x="7567420" y="3536840"/>
            <a:ext cx="515540" cy="0"/>
          </a:xfrm>
          <a:prstGeom prst="straightConnector1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64" name="Google Shape;2264;p314"/>
          <p:cNvCxnSpPr/>
          <p:nvPr/>
        </p:nvCxnSpPr>
        <p:spPr>
          <a:xfrm>
            <a:off x="7138795" y="3633281"/>
            <a:ext cx="514350" cy="0"/>
          </a:xfrm>
          <a:prstGeom prst="straightConnector1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65" name="Google Shape;2265;p314"/>
          <p:cNvCxnSpPr/>
          <p:nvPr/>
        </p:nvCxnSpPr>
        <p:spPr>
          <a:xfrm>
            <a:off x="7266192" y="3802350"/>
            <a:ext cx="515541" cy="0"/>
          </a:xfrm>
          <a:prstGeom prst="straightConnector1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66" name="Google Shape;2266;p314"/>
          <p:cNvCxnSpPr/>
          <p:nvPr/>
        </p:nvCxnSpPr>
        <p:spPr>
          <a:xfrm>
            <a:off x="7568610" y="3719006"/>
            <a:ext cx="514350" cy="0"/>
          </a:xfrm>
          <a:prstGeom prst="straightConnector1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67" name="Google Shape;2267;p314"/>
          <p:cNvCxnSpPr/>
          <p:nvPr/>
        </p:nvCxnSpPr>
        <p:spPr>
          <a:xfrm>
            <a:off x="7207852" y="3276094"/>
            <a:ext cx="515540" cy="0"/>
          </a:xfrm>
          <a:prstGeom prst="straightConnector1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68" name="Google Shape;2268;p314"/>
          <p:cNvCxnSpPr/>
          <p:nvPr/>
        </p:nvCxnSpPr>
        <p:spPr>
          <a:xfrm>
            <a:off x="7509080" y="3371344"/>
            <a:ext cx="515541" cy="0"/>
          </a:xfrm>
          <a:prstGeom prst="straightConnector1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69" name="Google Shape;2269;p314"/>
          <p:cNvCxnSpPr/>
          <p:nvPr/>
        </p:nvCxnSpPr>
        <p:spPr>
          <a:xfrm>
            <a:off x="6993539" y="3509456"/>
            <a:ext cx="515540" cy="0"/>
          </a:xfrm>
          <a:prstGeom prst="straightConnector1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70" name="Google Shape;2270;p314"/>
          <p:cNvSpPr txBox="1"/>
          <p:nvPr/>
        </p:nvSpPr>
        <p:spPr>
          <a:xfrm>
            <a:off x="7171635" y="4000511"/>
            <a:ext cx="1520392" cy="646290"/>
          </a:xfrm>
          <a:prstGeom prst="rect">
            <a:avLst/>
          </a:prstGeom>
          <a:noFill/>
          <a:ln w="9525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GB" sz="1800" b="0" kern="0" dirty="0" err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ChIP-seq</a:t>
            </a:r>
            <a:r>
              <a:rPr lang="en-GB" sz="1800" b="0" kern="0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reads</a:t>
            </a:r>
            <a:endParaRPr sz="1400" b="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1" name="Google Shape;2271;p314"/>
          <p:cNvSpPr/>
          <p:nvPr/>
        </p:nvSpPr>
        <p:spPr>
          <a:xfrm>
            <a:off x="6384355" y="2052324"/>
            <a:ext cx="1249207" cy="1039527"/>
          </a:xfrm>
          <a:custGeom>
            <a:avLst/>
            <a:gdLst>
              <a:gd name="connsiteX0" fmla="*/ 1665609 w 1665609"/>
              <a:gd name="connsiteY0" fmla="*/ 1524000 h 1524000"/>
              <a:gd name="connsiteX1" fmla="*/ 814709 w 1665609"/>
              <a:gd name="connsiteY1" fmla="*/ 0 h 1524000"/>
              <a:gd name="connsiteX2" fmla="*/ 433709 w 1665609"/>
              <a:gd name="connsiteY2" fmla="*/ 0 h 1524000"/>
              <a:gd name="connsiteX3" fmla="*/ 0 w 1665609"/>
              <a:gd name="connsiteY3" fmla="*/ 746076 h 152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65609" h="1524000" extrusionOk="0">
                <a:moveTo>
                  <a:pt x="1665609" y="1524000"/>
                </a:moveTo>
                <a:lnTo>
                  <a:pt x="814709" y="0"/>
                </a:lnTo>
                <a:lnTo>
                  <a:pt x="433709" y="0"/>
                </a:lnTo>
                <a:cubicBezTo>
                  <a:pt x="408309" y="114300"/>
                  <a:pt x="25400" y="631776"/>
                  <a:pt x="0" y="746076"/>
                </a:cubicBezTo>
              </a:path>
            </a:pathLst>
          </a:cu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b="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3" name="Google Shape;2273;p314"/>
          <p:cNvSpPr/>
          <p:nvPr/>
        </p:nvSpPr>
        <p:spPr>
          <a:xfrm>
            <a:off x="4800791" y="1859921"/>
            <a:ext cx="2948054" cy="1222406"/>
          </a:xfrm>
          <a:custGeom>
            <a:avLst/>
            <a:gdLst>
              <a:gd name="connsiteX0" fmla="*/ 3873500 w 3873500"/>
              <a:gd name="connsiteY0" fmla="*/ 1803400 h 1803400"/>
              <a:gd name="connsiteX1" fmla="*/ 2870200 w 3873500"/>
              <a:gd name="connsiteY1" fmla="*/ 0 h 1803400"/>
              <a:gd name="connsiteX2" fmla="*/ 330200 w 3873500"/>
              <a:gd name="connsiteY2" fmla="*/ 38100 h 1803400"/>
              <a:gd name="connsiteX3" fmla="*/ 0 w 3873500"/>
              <a:gd name="connsiteY3" fmla="*/ 1130300 h 1803400"/>
              <a:gd name="connsiteX0" fmla="*/ 3873500 w 3873500"/>
              <a:gd name="connsiteY0" fmla="*/ 1765300 h 1765300"/>
              <a:gd name="connsiteX1" fmla="*/ 2861533 w 3873500"/>
              <a:gd name="connsiteY1" fmla="*/ 38451 h 1765300"/>
              <a:gd name="connsiteX2" fmla="*/ 330200 w 3873500"/>
              <a:gd name="connsiteY2" fmla="*/ 0 h 1765300"/>
              <a:gd name="connsiteX3" fmla="*/ 0 w 3873500"/>
              <a:gd name="connsiteY3" fmla="*/ 1092200 h 1765300"/>
              <a:gd name="connsiteX0" fmla="*/ 3873500 w 3873500"/>
              <a:gd name="connsiteY0" fmla="*/ 1793830 h 1793830"/>
              <a:gd name="connsiteX1" fmla="*/ 2852866 w 3873500"/>
              <a:gd name="connsiteY1" fmla="*/ 0 h 1793830"/>
              <a:gd name="connsiteX2" fmla="*/ 330200 w 3873500"/>
              <a:gd name="connsiteY2" fmla="*/ 28530 h 1793830"/>
              <a:gd name="connsiteX3" fmla="*/ 0 w 3873500"/>
              <a:gd name="connsiteY3" fmla="*/ 1120730 h 1793830"/>
              <a:gd name="connsiteX0" fmla="*/ 3873500 w 3873500"/>
              <a:gd name="connsiteY0" fmla="*/ 1765300 h 1765300"/>
              <a:gd name="connsiteX1" fmla="*/ 2835535 w 3873500"/>
              <a:gd name="connsiteY1" fmla="*/ 9745 h 1765300"/>
              <a:gd name="connsiteX2" fmla="*/ 330200 w 3873500"/>
              <a:gd name="connsiteY2" fmla="*/ 0 h 1765300"/>
              <a:gd name="connsiteX3" fmla="*/ 0 w 3873500"/>
              <a:gd name="connsiteY3" fmla="*/ 1092200 h 1765300"/>
              <a:gd name="connsiteX0" fmla="*/ 3855518 w 3855518"/>
              <a:gd name="connsiteY0" fmla="*/ 1765300 h 1765300"/>
              <a:gd name="connsiteX1" fmla="*/ 2817553 w 3855518"/>
              <a:gd name="connsiteY1" fmla="*/ 9745 h 1765300"/>
              <a:gd name="connsiteX2" fmla="*/ 312218 w 3855518"/>
              <a:gd name="connsiteY2" fmla="*/ 0 h 1765300"/>
              <a:gd name="connsiteX3" fmla="*/ 0 w 3855518"/>
              <a:gd name="connsiteY3" fmla="*/ 953200 h 176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855518" h="1765300" extrusionOk="0">
                <a:moveTo>
                  <a:pt x="3855518" y="1765300"/>
                </a:moveTo>
                <a:lnTo>
                  <a:pt x="2817553" y="9745"/>
                </a:lnTo>
                <a:lnTo>
                  <a:pt x="312218" y="0"/>
                </a:lnTo>
                <a:cubicBezTo>
                  <a:pt x="202151" y="364067"/>
                  <a:pt x="110067" y="589133"/>
                  <a:pt x="0" y="953200"/>
                </a:cubicBezTo>
              </a:path>
            </a:pathLst>
          </a:cu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050" b="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74" name="Google Shape;2274;p314"/>
          <p:cNvCxnSpPr/>
          <p:nvPr/>
        </p:nvCxnSpPr>
        <p:spPr>
          <a:xfrm>
            <a:off x="6131271" y="2799121"/>
            <a:ext cx="515541" cy="0"/>
          </a:xfrm>
          <a:prstGeom prst="straightConnector1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75" name="Google Shape;2275;p314"/>
          <p:cNvCxnSpPr/>
          <p:nvPr/>
        </p:nvCxnSpPr>
        <p:spPr>
          <a:xfrm>
            <a:off x="5750791" y="2680058"/>
            <a:ext cx="515541" cy="0"/>
          </a:xfrm>
          <a:prstGeom prst="straightConnector1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76" name="Google Shape;2276;p314"/>
          <p:cNvCxnSpPr/>
          <p:nvPr/>
        </p:nvCxnSpPr>
        <p:spPr>
          <a:xfrm>
            <a:off x="5675262" y="2733636"/>
            <a:ext cx="515540" cy="0"/>
          </a:xfrm>
          <a:prstGeom prst="straightConnector1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77" name="Google Shape;2277;p314"/>
          <p:cNvCxnSpPr/>
          <p:nvPr/>
        </p:nvCxnSpPr>
        <p:spPr>
          <a:xfrm>
            <a:off x="4420065" y="2721567"/>
            <a:ext cx="514350" cy="0"/>
          </a:xfrm>
          <a:prstGeom prst="straightConnector1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78" name="Google Shape;2278;p314"/>
          <p:cNvCxnSpPr/>
          <p:nvPr/>
        </p:nvCxnSpPr>
        <p:spPr>
          <a:xfrm>
            <a:off x="3929527" y="2799121"/>
            <a:ext cx="515540" cy="0"/>
          </a:xfrm>
          <a:prstGeom prst="straightConnector1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79" name="Google Shape;2279;p314"/>
          <p:cNvCxnSpPr/>
          <p:nvPr/>
        </p:nvCxnSpPr>
        <p:spPr>
          <a:xfrm>
            <a:off x="4395834" y="4237105"/>
            <a:ext cx="515541" cy="0"/>
          </a:xfrm>
          <a:prstGeom prst="straightConnector1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81" name="Google Shape;2281;p314"/>
          <p:cNvCxnSpPr/>
          <p:nvPr/>
        </p:nvCxnSpPr>
        <p:spPr>
          <a:xfrm>
            <a:off x="4445068" y="2645367"/>
            <a:ext cx="515541" cy="0"/>
          </a:xfrm>
          <a:prstGeom prst="straightConnector1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82" name="Google Shape;2282;p314"/>
          <p:cNvCxnSpPr/>
          <p:nvPr/>
        </p:nvCxnSpPr>
        <p:spPr>
          <a:xfrm>
            <a:off x="2721084" y="4179180"/>
            <a:ext cx="515540" cy="0"/>
          </a:xfrm>
          <a:prstGeom prst="straightConnector1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83" name="Google Shape;2283;p314"/>
          <p:cNvCxnSpPr/>
          <p:nvPr/>
        </p:nvCxnSpPr>
        <p:spPr>
          <a:xfrm>
            <a:off x="6287089" y="5003831"/>
            <a:ext cx="515541" cy="0"/>
          </a:xfrm>
          <a:prstGeom prst="straightConnector1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84" name="Google Shape;2284;p314"/>
          <p:cNvCxnSpPr/>
          <p:nvPr/>
        </p:nvCxnSpPr>
        <p:spPr>
          <a:xfrm>
            <a:off x="5926486" y="4884768"/>
            <a:ext cx="515541" cy="0"/>
          </a:xfrm>
          <a:prstGeom prst="straightConnector1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85" name="Google Shape;2285;p314"/>
          <p:cNvCxnSpPr/>
          <p:nvPr/>
        </p:nvCxnSpPr>
        <p:spPr>
          <a:xfrm>
            <a:off x="5831079" y="4938347"/>
            <a:ext cx="515540" cy="0"/>
          </a:xfrm>
          <a:prstGeom prst="straightConnector1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86" name="Google Shape;2286;p314"/>
          <p:cNvSpPr/>
          <p:nvPr/>
        </p:nvSpPr>
        <p:spPr>
          <a:xfrm>
            <a:off x="4667715" y="3581935"/>
            <a:ext cx="2169526" cy="480277"/>
          </a:xfrm>
          <a:custGeom>
            <a:avLst/>
            <a:gdLst>
              <a:gd name="connsiteX0" fmla="*/ 2893221 w 2893221"/>
              <a:gd name="connsiteY0" fmla="*/ 0 h 702128"/>
              <a:gd name="connsiteX1" fmla="*/ 342900 w 2893221"/>
              <a:gd name="connsiteY1" fmla="*/ 0 h 702128"/>
              <a:gd name="connsiteX2" fmla="*/ 0 w 2893221"/>
              <a:gd name="connsiteY2" fmla="*/ 702128 h 70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93221" h="702128" extrusionOk="0">
                <a:moveTo>
                  <a:pt x="2893221" y="0"/>
                </a:moveTo>
                <a:lnTo>
                  <a:pt x="342900" y="0"/>
                </a:lnTo>
                <a:lnTo>
                  <a:pt x="0" y="702128"/>
                </a:lnTo>
              </a:path>
            </a:pathLst>
          </a:cu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050" b="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7" name="Google Shape;2287;p314"/>
          <p:cNvSpPr/>
          <p:nvPr/>
        </p:nvSpPr>
        <p:spPr>
          <a:xfrm>
            <a:off x="6287088" y="3662108"/>
            <a:ext cx="618432" cy="470101"/>
          </a:xfrm>
          <a:custGeom>
            <a:avLst/>
            <a:gdLst>
              <a:gd name="connsiteX0" fmla="*/ 914400 w 914400"/>
              <a:gd name="connsiteY0" fmla="*/ 150079 h 1374721"/>
              <a:gd name="connsiteX1" fmla="*/ 408215 w 914400"/>
              <a:gd name="connsiteY1" fmla="*/ 0 h 1374721"/>
              <a:gd name="connsiteX2" fmla="*/ 0 w 914400"/>
              <a:gd name="connsiteY2" fmla="*/ 1374721 h 1374721"/>
              <a:gd name="connsiteX0" fmla="*/ 1188279 w 1188279"/>
              <a:gd name="connsiteY0" fmla="*/ 8827 h 1374721"/>
              <a:gd name="connsiteX1" fmla="*/ 408215 w 1188279"/>
              <a:gd name="connsiteY1" fmla="*/ 0 h 1374721"/>
              <a:gd name="connsiteX2" fmla="*/ 0 w 1188279"/>
              <a:gd name="connsiteY2" fmla="*/ 1374721 h 1374721"/>
              <a:gd name="connsiteX0" fmla="*/ 1188279 w 1188279"/>
              <a:gd name="connsiteY0" fmla="*/ 0 h 1392380"/>
              <a:gd name="connsiteX1" fmla="*/ 408215 w 1188279"/>
              <a:gd name="connsiteY1" fmla="*/ 17659 h 1392380"/>
              <a:gd name="connsiteX2" fmla="*/ 0 w 1188279"/>
              <a:gd name="connsiteY2" fmla="*/ 1392380 h 1392380"/>
              <a:gd name="connsiteX0" fmla="*/ 1188279 w 1188279"/>
              <a:gd name="connsiteY0" fmla="*/ 0 h 1374724"/>
              <a:gd name="connsiteX1" fmla="*/ 408215 w 1188279"/>
              <a:gd name="connsiteY1" fmla="*/ 3 h 1374724"/>
              <a:gd name="connsiteX2" fmla="*/ 0 w 1188279"/>
              <a:gd name="connsiteY2" fmla="*/ 1374724 h 1374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88279" h="1374724" extrusionOk="0">
                <a:moveTo>
                  <a:pt x="1188279" y="0"/>
                </a:moveTo>
                <a:lnTo>
                  <a:pt x="408215" y="3"/>
                </a:lnTo>
                <a:cubicBezTo>
                  <a:pt x="272144" y="408217"/>
                  <a:pt x="136071" y="966510"/>
                  <a:pt x="0" y="1374724"/>
                </a:cubicBezTo>
              </a:path>
            </a:pathLst>
          </a:cu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050" b="0" kern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8" name="Google Shape;2288;p314"/>
          <p:cNvSpPr txBox="1"/>
          <p:nvPr/>
        </p:nvSpPr>
        <p:spPr>
          <a:xfrm>
            <a:off x="4934416" y="3172239"/>
            <a:ext cx="1832553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GB" sz="1350" b="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Map to diploid genome</a:t>
            </a:r>
            <a:endParaRPr sz="1400" b="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89" name="Google Shape;2289;p314"/>
          <p:cNvSpPr txBox="1"/>
          <p:nvPr/>
        </p:nvSpPr>
        <p:spPr>
          <a:xfrm>
            <a:off x="4999777" y="1415123"/>
            <a:ext cx="2032929" cy="3000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r>
              <a:rPr lang="en-GB" sz="1350" b="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Map to reference genome</a:t>
            </a:r>
            <a:endParaRPr sz="1400" b="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" name="Google Shape;2286;p314">
            <a:extLst>
              <a:ext uri="{FF2B5EF4-FFF2-40B4-BE49-F238E27FC236}">
                <a16:creationId xmlns:a16="http://schemas.microsoft.com/office/drawing/2014/main" id="{0DFED155-7693-9B55-821D-2D41E6E2C2C7}"/>
              </a:ext>
            </a:extLst>
          </p:cNvPr>
          <p:cNvSpPr/>
          <p:nvPr/>
        </p:nvSpPr>
        <p:spPr>
          <a:xfrm>
            <a:off x="3031591" y="3466982"/>
            <a:ext cx="3754389" cy="526256"/>
          </a:xfrm>
          <a:custGeom>
            <a:avLst/>
            <a:gdLst>
              <a:gd name="connsiteX0" fmla="*/ 2595049 w 2595049"/>
              <a:gd name="connsiteY0" fmla="*/ 8840 h 702128"/>
              <a:gd name="connsiteX1" fmla="*/ 342900 w 2595049"/>
              <a:gd name="connsiteY1" fmla="*/ 0 h 702128"/>
              <a:gd name="connsiteX2" fmla="*/ 0 w 2595049"/>
              <a:gd name="connsiteY2" fmla="*/ 702128 h 702128"/>
              <a:gd name="connsiteX0" fmla="*/ 2595049 w 2595049"/>
              <a:gd name="connsiteY0" fmla="*/ 8840 h 702128"/>
              <a:gd name="connsiteX1" fmla="*/ 314387 w 2595049"/>
              <a:gd name="connsiteY1" fmla="*/ 0 h 702128"/>
              <a:gd name="connsiteX2" fmla="*/ 0 w 2595049"/>
              <a:gd name="connsiteY2" fmla="*/ 702128 h 702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95049" h="702128" extrusionOk="0">
                <a:moveTo>
                  <a:pt x="2595049" y="8840"/>
                </a:moveTo>
                <a:lnTo>
                  <a:pt x="314387" y="0"/>
                </a:lnTo>
                <a:cubicBezTo>
                  <a:pt x="200087" y="234043"/>
                  <a:pt x="114300" y="468085"/>
                  <a:pt x="0" y="702128"/>
                </a:cubicBezTo>
              </a:path>
            </a:pathLst>
          </a:cu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sz="1050" b="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" name="Google Shape;2282;p314">
            <a:extLst>
              <a:ext uri="{FF2B5EF4-FFF2-40B4-BE49-F238E27FC236}">
                <a16:creationId xmlns:a16="http://schemas.microsoft.com/office/drawing/2014/main" id="{6A52DC01-0813-9F1A-030D-F994C199DA02}"/>
              </a:ext>
            </a:extLst>
          </p:cNvPr>
          <p:cNvCxnSpPr>
            <a:cxnSpLocks/>
          </p:cNvCxnSpPr>
          <p:nvPr/>
        </p:nvCxnSpPr>
        <p:spPr>
          <a:xfrm>
            <a:off x="2775277" y="4253081"/>
            <a:ext cx="515540" cy="0"/>
          </a:xfrm>
          <a:prstGeom prst="straightConnector1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" name="Google Shape;2285;p314">
            <a:extLst>
              <a:ext uri="{FF2B5EF4-FFF2-40B4-BE49-F238E27FC236}">
                <a16:creationId xmlns:a16="http://schemas.microsoft.com/office/drawing/2014/main" id="{93F32307-A13E-FA8B-D519-07659A884CDF}"/>
              </a:ext>
            </a:extLst>
          </p:cNvPr>
          <p:cNvCxnSpPr>
            <a:cxnSpLocks/>
          </p:cNvCxnSpPr>
          <p:nvPr/>
        </p:nvCxnSpPr>
        <p:spPr>
          <a:xfrm>
            <a:off x="2722315" y="5061515"/>
            <a:ext cx="515540" cy="0"/>
          </a:xfrm>
          <a:prstGeom prst="straightConnector1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3B1B91B-C47D-CBD9-782F-BBAD54387E25}"/>
              </a:ext>
            </a:extLst>
          </p:cNvPr>
          <p:cNvSpPr txBox="1"/>
          <p:nvPr/>
        </p:nvSpPr>
        <p:spPr>
          <a:xfrm>
            <a:off x="2834641" y="4319955"/>
            <a:ext cx="31432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E74646-856F-2ABE-8628-FAF76C03A76C}"/>
              </a:ext>
            </a:extLst>
          </p:cNvPr>
          <p:cNvSpPr txBox="1"/>
          <p:nvPr/>
        </p:nvSpPr>
        <p:spPr>
          <a:xfrm>
            <a:off x="2834641" y="5092239"/>
            <a:ext cx="31432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653B45-8F0C-86F4-BA51-E6CC45943EE7}"/>
              </a:ext>
            </a:extLst>
          </p:cNvPr>
          <p:cNvSpPr txBox="1"/>
          <p:nvPr/>
        </p:nvSpPr>
        <p:spPr>
          <a:xfrm>
            <a:off x="3261491" y="4754289"/>
            <a:ext cx="31432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b="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EDF694-8C4C-8E06-A474-962C3F7B9446}"/>
              </a:ext>
            </a:extLst>
          </p:cNvPr>
          <p:cNvSpPr txBox="1"/>
          <p:nvPr/>
        </p:nvSpPr>
        <p:spPr>
          <a:xfrm>
            <a:off x="2819614" y="2443655"/>
            <a:ext cx="31432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b="0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C</a:t>
            </a:r>
          </a:p>
        </p:txBody>
      </p:sp>
      <p:sp>
        <p:nvSpPr>
          <p:cNvPr id="66" name="Google Shape;2271;p314">
            <a:extLst>
              <a:ext uri="{FF2B5EF4-FFF2-40B4-BE49-F238E27FC236}">
                <a16:creationId xmlns:a16="http://schemas.microsoft.com/office/drawing/2014/main" id="{FF19FBBF-E003-0041-84DB-FF07FF6FEB22}"/>
              </a:ext>
            </a:extLst>
          </p:cNvPr>
          <p:cNvSpPr/>
          <p:nvPr/>
        </p:nvSpPr>
        <p:spPr>
          <a:xfrm>
            <a:off x="3097841" y="1760834"/>
            <a:ext cx="4761705" cy="1304570"/>
          </a:xfrm>
          <a:custGeom>
            <a:avLst/>
            <a:gdLst>
              <a:gd name="connsiteX0" fmla="*/ 6267726 w 6267726"/>
              <a:gd name="connsiteY0" fmla="*/ 1524000 h 1524000"/>
              <a:gd name="connsiteX1" fmla="*/ 5416826 w 6267726"/>
              <a:gd name="connsiteY1" fmla="*/ 0 h 1524000"/>
              <a:gd name="connsiteX2" fmla="*/ 96 w 6267726"/>
              <a:gd name="connsiteY2" fmla="*/ 0 h 1524000"/>
              <a:gd name="connsiteX3" fmla="*/ 4959626 w 6267726"/>
              <a:gd name="connsiteY3" fmla="*/ 342900 h 1524000"/>
              <a:gd name="connsiteX0" fmla="*/ 6857275 w 6857275"/>
              <a:gd name="connsiteY0" fmla="*/ 1524000 h 1524000"/>
              <a:gd name="connsiteX1" fmla="*/ 6006375 w 6857275"/>
              <a:gd name="connsiteY1" fmla="*/ 0 h 1524000"/>
              <a:gd name="connsiteX2" fmla="*/ 589645 w 6857275"/>
              <a:gd name="connsiteY2" fmla="*/ 0 h 1524000"/>
              <a:gd name="connsiteX3" fmla="*/ 0 w 6857275"/>
              <a:gd name="connsiteY3" fmla="*/ 566327 h 1524000"/>
              <a:gd name="connsiteX0" fmla="*/ 6857275 w 6857275"/>
              <a:gd name="connsiteY0" fmla="*/ 1543428 h 1543428"/>
              <a:gd name="connsiteX1" fmla="*/ 6006375 w 6857275"/>
              <a:gd name="connsiteY1" fmla="*/ 19428 h 1543428"/>
              <a:gd name="connsiteX2" fmla="*/ 273678 w 6857275"/>
              <a:gd name="connsiteY2" fmla="*/ 0 h 1543428"/>
              <a:gd name="connsiteX3" fmla="*/ 0 w 6857275"/>
              <a:gd name="connsiteY3" fmla="*/ 585755 h 1543428"/>
              <a:gd name="connsiteX0" fmla="*/ 7054755 w 7054755"/>
              <a:gd name="connsiteY0" fmla="*/ 1912567 h 1912567"/>
              <a:gd name="connsiteX1" fmla="*/ 6006375 w 7054755"/>
              <a:gd name="connsiteY1" fmla="*/ 19428 h 1912567"/>
              <a:gd name="connsiteX2" fmla="*/ 273678 w 7054755"/>
              <a:gd name="connsiteY2" fmla="*/ 0 h 1912567"/>
              <a:gd name="connsiteX3" fmla="*/ 0 w 7054755"/>
              <a:gd name="connsiteY3" fmla="*/ 585755 h 1912567"/>
              <a:gd name="connsiteX0" fmla="*/ 7054755 w 7054755"/>
              <a:gd name="connsiteY0" fmla="*/ 1912567 h 1912567"/>
              <a:gd name="connsiteX1" fmla="*/ 5858266 w 7054755"/>
              <a:gd name="connsiteY1" fmla="*/ 29142 h 1912567"/>
              <a:gd name="connsiteX2" fmla="*/ 273678 w 7054755"/>
              <a:gd name="connsiteY2" fmla="*/ 0 h 1912567"/>
              <a:gd name="connsiteX3" fmla="*/ 0 w 7054755"/>
              <a:gd name="connsiteY3" fmla="*/ 585755 h 1912567"/>
              <a:gd name="connsiteX0" fmla="*/ 7095736 w 7095736"/>
              <a:gd name="connsiteY0" fmla="*/ 1912567 h 1912567"/>
              <a:gd name="connsiteX1" fmla="*/ 5899247 w 7095736"/>
              <a:gd name="connsiteY1" fmla="*/ 29142 h 1912567"/>
              <a:gd name="connsiteX2" fmla="*/ 314659 w 7095736"/>
              <a:gd name="connsiteY2" fmla="*/ 0 h 1912567"/>
              <a:gd name="connsiteX3" fmla="*/ 0 w 7095736"/>
              <a:gd name="connsiteY3" fmla="*/ 928455 h 19125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5736" h="1912567" extrusionOk="0">
                <a:moveTo>
                  <a:pt x="7095736" y="1912567"/>
                </a:moveTo>
                <a:lnTo>
                  <a:pt x="5899247" y="29142"/>
                </a:lnTo>
                <a:lnTo>
                  <a:pt x="314659" y="0"/>
                </a:lnTo>
                <a:cubicBezTo>
                  <a:pt x="289259" y="114300"/>
                  <a:pt x="25400" y="814155"/>
                  <a:pt x="0" y="928455"/>
                </a:cubicBezTo>
              </a:path>
            </a:pathLst>
          </a:cu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en-US" sz="1050" b="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67" name="Google Shape;2277;p314">
            <a:extLst>
              <a:ext uri="{FF2B5EF4-FFF2-40B4-BE49-F238E27FC236}">
                <a16:creationId xmlns:a16="http://schemas.microsoft.com/office/drawing/2014/main" id="{4C675084-4933-3B4F-962F-48424D017C98}"/>
              </a:ext>
            </a:extLst>
          </p:cNvPr>
          <p:cNvCxnSpPr/>
          <p:nvPr/>
        </p:nvCxnSpPr>
        <p:spPr>
          <a:xfrm>
            <a:off x="2686846" y="2579389"/>
            <a:ext cx="514350" cy="0"/>
          </a:xfrm>
          <a:prstGeom prst="straightConnector1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8" name="Google Shape;2278;p314">
            <a:extLst>
              <a:ext uri="{FF2B5EF4-FFF2-40B4-BE49-F238E27FC236}">
                <a16:creationId xmlns:a16="http://schemas.microsoft.com/office/drawing/2014/main" id="{85ABE519-B94D-7E44-B843-F252657EE10A}"/>
              </a:ext>
            </a:extLst>
          </p:cNvPr>
          <p:cNvCxnSpPr/>
          <p:nvPr/>
        </p:nvCxnSpPr>
        <p:spPr>
          <a:xfrm>
            <a:off x="2816087" y="2720653"/>
            <a:ext cx="515540" cy="0"/>
          </a:xfrm>
          <a:prstGeom prst="straightConnector1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9" name="Google Shape;2281;p314">
            <a:extLst>
              <a:ext uri="{FF2B5EF4-FFF2-40B4-BE49-F238E27FC236}">
                <a16:creationId xmlns:a16="http://schemas.microsoft.com/office/drawing/2014/main" id="{DBCB5F9C-6B35-8842-B60F-5CFC8709C77D}"/>
              </a:ext>
            </a:extLst>
          </p:cNvPr>
          <p:cNvCxnSpPr/>
          <p:nvPr/>
        </p:nvCxnSpPr>
        <p:spPr>
          <a:xfrm>
            <a:off x="2721084" y="2645367"/>
            <a:ext cx="515541" cy="0"/>
          </a:xfrm>
          <a:prstGeom prst="straightConnector1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0" name="Google Shape;2281;p314">
            <a:extLst>
              <a:ext uri="{FF2B5EF4-FFF2-40B4-BE49-F238E27FC236}">
                <a16:creationId xmlns:a16="http://schemas.microsoft.com/office/drawing/2014/main" id="{A1A4BC3E-4284-564A-91BC-27FE16322394}"/>
              </a:ext>
            </a:extLst>
          </p:cNvPr>
          <p:cNvCxnSpPr/>
          <p:nvPr/>
        </p:nvCxnSpPr>
        <p:spPr>
          <a:xfrm>
            <a:off x="4456146" y="4166015"/>
            <a:ext cx="515541" cy="0"/>
          </a:xfrm>
          <a:prstGeom prst="straightConnector1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CF003FEF-B87B-6F49-9F8C-A8172509A595}"/>
              </a:ext>
            </a:extLst>
          </p:cNvPr>
          <p:cNvSpPr txBox="1"/>
          <p:nvPr/>
        </p:nvSpPr>
        <p:spPr>
          <a:xfrm>
            <a:off x="2834641" y="2818787"/>
            <a:ext cx="31432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C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C433B21-4314-A246-B00C-0F4777C848E9}"/>
              </a:ext>
            </a:extLst>
          </p:cNvPr>
          <p:cNvSpPr txBox="1"/>
          <p:nvPr/>
        </p:nvSpPr>
        <p:spPr>
          <a:xfrm>
            <a:off x="4011566" y="2810708"/>
            <a:ext cx="52452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kern="0" dirty="0">
                <a:solidFill>
                  <a:prstClr val="black"/>
                </a:solidFill>
                <a:latin typeface="Arial"/>
                <a:cs typeface="Arial"/>
                <a:sym typeface="Arial"/>
              </a:rPr>
              <a:t>G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21E3C556-CA0C-C14D-B763-BF30FDCC4CC8}"/>
              </a:ext>
            </a:extLst>
          </p:cNvPr>
          <p:cNvSpPr txBox="1"/>
          <p:nvPr/>
        </p:nvSpPr>
        <p:spPr>
          <a:xfrm>
            <a:off x="3341037" y="4315873"/>
            <a:ext cx="52452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AT</a:t>
            </a:r>
          </a:p>
        </p:txBody>
      </p:sp>
      <p:sp>
        <p:nvSpPr>
          <p:cNvPr id="74" name="Google Shape;2225;p314">
            <a:extLst>
              <a:ext uri="{FF2B5EF4-FFF2-40B4-BE49-F238E27FC236}">
                <a16:creationId xmlns:a16="http://schemas.microsoft.com/office/drawing/2014/main" id="{6EA08D78-19B9-D044-A29E-3E6E1FB9690A}"/>
              </a:ext>
            </a:extLst>
          </p:cNvPr>
          <p:cNvSpPr txBox="1"/>
          <p:nvPr/>
        </p:nvSpPr>
        <p:spPr>
          <a:xfrm>
            <a:off x="9495706" y="562451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fld id="{00000000-1234-1234-1234-123412341234}" type="slidenum">
              <a:rPr lang="en-GB" sz="900" b="0" ker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 fontAlgn="auto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defRPr/>
              </a:pPr>
              <a:t>5</a:t>
            </a:fld>
            <a:endParaRPr sz="900" b="0" kern="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9417FB62-7AFA-974D-9B9F-D44F3B4EF57B}"/>
              </a:ext>
            </a:extLst>
          </p:cNvPr>
          <p:cNvSpPr txBox="1"/>
          <p:nvPr/>
        </p:nvSpPr>
        <p:spPr>
          <a:xfrm>
            <a:off x="5852161" y="4319955"/>
            <a:ext cx="31432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T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7369C7B4-A949-864B-B2B1-1A8DEA30CBF1}"/>
              </a:ext>
            </a:extLst>
          </p:cNvPr>
          <p:cNvSpPr txBox="1"/>
          <p:nvPr/>
        </p:nvSpPr>
        <p:spPr>
          <a:xfrm>
            <a:off x="5852161" y="5100363"/>
            <a:ext cx="31432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A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42AFEDF8-FC0F-D145-8BC8-152D319FED59}"/>
              </a:ext>
            </a:extLst>
          </p:cNvPr>
          <p:cNvSpPr txBox="1"/>
          <p:nvPr/>
        </p:nvSpPr>
        <p:spPr>
          <a:xfrm>
            <a:off x="5852161" y="2818787"/>
            <a:ext cx="314325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kern="0" dirty="0">
                <a:solidFill>
                  <a:prstClr val="white"/>
                </a:solidFill>
                <a:latin typeface="Arial"/>
                <a:cs typeface="Arial"/>
                <a:sym typeface="Arial"/>
              </a:rPr>
              <a:t>A</a:t>
            </a:r>
          </a:p>
        </p:txBody>
      </p:sp>
      <p:cxnSp>
        <p:nvCxnSpPr>
          <p:cNvPr id="78" name="Google Shape;2283;p314">
            <a:extLst>
              <a:ext uri="{FF2B5EF4-FFF2-40B4-BE49-F238E27FC236}">
                <a16:creationId xmlns:a16="http://schemas.microsoft.com/office/drawing/2014/main" id="{BEC65674-956A-224D-A69D-557C04D0EDED}"/>
              </a:ext>
            </a:extLst>
          </p:cNvPr>
          <p:cNvCxnSpPr/>
          <p:nvPr/>
        </p:nvCxnSpPr>
        <p:spPr>
          <a:xfrm>
            <a:off x="6251428" y="4286111"/>
            <a:ext cx="515541" cy="0"/>
          </a:xfrm>
          <a:prstGeom prst="straightConnector1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9" name="Google Shape;2279;p314">
            <a:extLst>
              <a:ext uri="{FF2B5EF4-FFF2-40B4-BE49-F238E27FC236}">
                <a16:creationId xmlns:a16="http://schemas.microsoft.com/office/drawing/2014/main" id="{66DBDAE6-6816-294A-A528-54D75C562297}"/>
              </a:ext>
            </a:extLst>
          </p:cNvPr>
          <p:cNvCxnSpPr/>
          <p:nvPr/>
        </p:nvCxnSpPr>
        <p:spPr>
          <a:xfrm>
            <a:off x="4376354" y="5074921"/>
            <a:ext cx="515541" cy="0"/>
          </a:xfrm>
          <a:prstGeom prst="straightConnector1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0" name="Google Shape;2281;p314">
            <a:extLst>
              <a:ext uri="{FF2B5EF4-FFF2-40B4-BE49-F238E27FC236}">
                <a16:creationId xmlns:a16="http://schemas.microsoft.com/office/drawing/2014/main" id="{3711E8DA-602E-BE42-8386-BFFCF06ABB9B}"/>
              </a:ext>
            </a:extLst>
          </p:cNvPr>
          <p:cNvCxnSpPr/>
          <p:nvPr/>
        </p:nvCxnSpPr>
        <p:spPr>
          <a:xfrm>
            <a:off x="4436666" y="5003831"/>
            <a:ext cx="515541" cy="0"/>
          </a:xfrm>
          <a:prstGeom prst="straightConnector1">
            <a:avLst/>
          </a:prstGeom>
          <a:noFill/>
          <a:ln w="25400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536F9-E146-6207-2C8C-82B816390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02443"/>
            <a:ext cx="8229600" cy="628040"/>
          </a:xfrm>
        </p:spPr>
        <p:txBody>
          <a:bodyPr/>
          <a:lstStyle/>
          <a:p>
            <a:r>
              <a:rPr lang="en-US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Outline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C46260-9300-9C3F-31D5-2950C71CB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830483"/>
            <a:ext cx="8229600" cy="4967572"/>
          </a:xfrm>
        </p:spPr>
        <p:txBody>
          <a:bodyPr/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Part 1 : Generic Annotation 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(not related to an individual's variants)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RNA-seq, Chip-seq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Integration</a:t>
            </a:r>
          </a:p>
          <a:p>
            <a:pPr lvl="1"/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Hi-C </a:t>
            </a:r>
          </a:p>
          <a:p>
            <a:r>
              <a:rPr lang="en-US" b="1" dirty="0">
                <a:solidFill>
                  <a:srgbClr val="00B400"/>
                </a:solidFill>
              </a:rPr>
              <a:t>Part 2</a:t>
            </a:r>
            <a:r>
              <a:rPr lang="en-US" b="1" dirty="0">
                <a:solidFill>
                  <a:schemeClr val="bg1"/>
                </a:solidFill>
              </a:rPr>
              <a:t> : Annotation related to an individual's variants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ASE/ASB</a:t>
            </a:r>
          </a:p>
          <a:p>
            <a:pPr lvl="1"/>
            <a:r>
              <a:rPr lang="en-US" dirty="0">
                <a:solidFill>
                  <a:schemeClr val="bg1"/>
                </a:solidFill>
              </a:rPr>
              <a:t>GWAS &amp; </a:t>
            </a:r>
            <a:r>
              <a:rPr lang="en-US" dirty="0" err="1">
                <a:solidFill>
                  <a:schemeClr val="bg1"/>
                </a:solidFill>
              </a:rPr>
              <a:t>eQTL</a:t>
            </a:r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8699AE1-CD94-8FF5-2415-8739D06C6916}"/>
              </a:ext>
            </a:extLst>
          </p:cNvPr>
          <p:cNvCxnSpPr/>
          <p:nvPr/>
        </p:nvCxnSpPr>
        <p:spPr bwMode="auto">
          <a:xfrm>
            <a:off x="-973015" y="4339753"/>
            <a:ext cx="11383107" cy="0"/>
          </a:xfrm>
          <a:prstGeom prst="line">
            <a:avLst/>
          </a:prstGeom>
          <a:noFill/>
          <a:ln w="76200" cap="flat" cmpd="sng" algn="ctr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6" name="Title 1">
            <a:extLst>
              <a:ext uri="{FF2B5EF4-FFF2-40B4-BE49-F238E27FC236}">
                <a16:creationId xmlns:a16="http://schemas.microsoft.com/office/drawing/2014/main" id="{7B33F718-17E6-A74B-454E-43F94A762EF1}"/>
              </a:ext>
            </a:extLst>
          </p:cNvPr>
          <p:cNvSpPr txBox="1">
            <a:spLocks/>
          </p:cNvSpPr>
          <p:nvPr/>
        </p:nvSpPr>
        <p:spPr bwMode="auto">
          <a:xfrm>
            <a:off x="685800" y="4597662"/>
            <a:ext cx="7772400" cy="147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b" anchorCtr="0" compatLnSpc="1">
            <a:prstTxWarp prst="textNoShape">
              <a:avLst/>
            </a:prstTxWarp>
          </a:bodyPr>
          <a:lstStyle>
            <a:lvl1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+mj-lt"/>
                <a:ea typeface="ＭＳ Ｐゴシック" pitchFamily="-65" charset="-128"/>
                <a:cs typeface="ＭＳ Ｐゴシック" pitchFamily="-65" charset="-128"/>
              </a:defRPr>
            </a:lvl1pPr>
            <a:lvl2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2pPr>
            <a:lvl3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3pPr>
            <a:lvl4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4pPr>
            <a:lvl5pPr algn="ctr" defTabSz="906463" rtl="0" eaLnBrk="0" fontAlgn="base" hangingPunct="0">
              <a:spcBef>
                <a:spcPts val="0"/>
              </a:spcBef>
              <a:spcAft>
                <a:spcPct val="0"/>
              </a:spcAft>
              <a:defRPr sz="2400" b="1">
                <a:solidFill>
                  <a:srgbClr val="22228B"/>
                </a:solidFill>
                <a:latin typeface="Arial" pitchFamily="-65" charset="0"/>
                <a:ea typeface="ＭＳ Ｐゴシック" pitchFamily="-65" charset="-128"/>
                <a:cs typeface="ＭＳ Ｐゴシック" pitchFamily="-65" charset="-128"/>
              </a:defRPr>
            </a:lvl5pPr>
            <a:lvl6pPr marL="456340" algn="ctr" defTabSz="911101" rtl="0" eaLnBrk="1" fontAlgn="base" hangingPunct="1">
              <a:spcBef>
                <a:spcPts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6pPr>
            <a:lvl7pPr marL="912685" algn="ctr" defTabSz="911101" rtl="0" eaLnBrk="1" fontAlgn="base" hangingPunct="1">
              <a:spcBef>
                <a:spcPts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7pPr>
            <a:lvl8pPr marL="1369030" algn="ctr" defTabSz="911101" rtl="0" eaLnBrk="1" fontAlgn="base" hangingPunct="1">
              <a:spcBef>
                <a:spcPts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8pPr>
            <a:lvl9pPr marL="1825372" algn="ctr" defTabSz="911101" rtl="0" eaLnBrk="1" fontAlgn="base" hangingPunct="1">
              <a:spcBef>
                <a:spcPts val="0"/>
              </a:spcBef>
              <a:spcAft>
                <a:spcPct val="0"/>
              </a:spcAft>
              <a:defRPr sz="3600" b="1" u="sng">
                <a:solidFill>
                  <a:srgbClr val="000099"/>
                </a:solidFill>
                <a:latin typeface="Arial" pitchFamily="-65" charset="0"/>
              </a:defRPr>
            </a:lvl9pPr>
          </a:lstStyle>
          <a:p>
            <a:r>
              <a:rPr lang="en-US" altLang="en-US" sz="4800" dirty="0">
                <a:solidFill>
                  <a:srgbClr val="FF7413"/>
                </a:solidFill>
                <a:ea typeface="ＭＳ Ｐゴシック" panose="020B0600070205080204" pitchFamily="34" charset="-128"/>
              </a:rPr>
              <a:t>GWAS (Basic Workflow)</a:t>
            </a:r>
            <a:endParaRPr lang="en-US" altLang="en-US" sz="4800" kern="0" dirty="0">
              <a:solidFill>
                <a:srgbClr val="FF7413"/>
              </a:solidFill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31151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6EB9D7-5C91-AA44-ACFF-749E8853C921}"/>
              </a:ext>
            </a:extLst>
          </p:cNvPr>
          <p:cNvSpPr/>
          <p:nvPr/>
        </p:nvSpPr>
        <p:spPr>
          <a:xfrm>
            <a:off x="0" y="857250"/>
            <a:ext cx="9144000" cy="5562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625" b="0" dirty="0">
                <a:solidFill>
                  <a:prstClr val="white"/>
                </a:solidFill>
                <a:latin typeface="Aptos Display" panose="02110004020202020204"/>
              </a:rPr>
              <a:t>Genome-Wide Association Studies (GWAS)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9BA5B3-F317-F144-B2FC-EB3EEC36D722}"/>
              </a:ext>
            </a:extLst>
          </p:cNvPr>
          <p:cNvSpPr/>
          <p:nvPr/>
        </p:nvSpPr>
        <p:spPr>
          <a:xfrm>
            <a:off x="510580" y="1585380"/>
            <a:ext cx="8250419" cy="795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697" algn="just" defTabSz="685800" fontAlgn="auto">
              <a:spcBef>
                <a:spcPts val="800"/>
              </a:spcBef>
              <a:spcAft>
                <a:spcPts val="0"/>
              </a:spcAft>
              <a:buSzPts val="1400"/>
            </a:pP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The basic idea behind a GWAS is to find significant associations between genetic markers and phenotypes (disease / traits) </a:t>
            </a: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  <a:sym typeface="Wingdings" pitchFamily="2" charset="2"/>
              </a:rPr>
              <a:t> exploratory “genome-wide” research, non-hypothesis based</a:t>
            </a:r>
          </a:p>
          <a:p>
            <a:pPr marL="139697" algn="just" defTabSz="685800" fontAlgn="auto">
              <a:spcBef>
                <a:spcPts val="800"/>
              </a:spcBef>
              <a:spcAft>
                <a:spcPts val="0"/>
              </a:spcAft>
              <a:buSzPts val="1400"/>
            </a:pPr>
            <a:endParaRPr lang="en-US" sz="900" b="0" dirty="0">
              <a:solidFill>
                <a:prstClr val="black"/>
              </a:solidFill>
              <a:latin typeface="Aptos Display" panose="02110004020202020204"/>
              <a:ea typeface="+mn-ea"/>
              <a:cs typeface="+mn-cs"/>
              <a:sym typeface="Wingdings" pitchFamily="2" charset="2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5F35F7-918C-8442-BAA2-9430B350D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2377" y="2665198"/>
            <a:ext cx="6393883" cy="248260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058046-CB00-D54C-A89E-92FAEDF1D2AD}"/>
              </a:ext>
            </a:extLst>
          </p:cNvPr>
          <p:cNvSpPr txBox="1"/>
          <p:nvPr/>
        </p:nvSpPr>
        <p:spPr>
          <a:xfrm>
            <a:off x="3253055" y="5302371"/>
            <a:ext cx="343430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1. Scanning SNPs across the genome</a:t>
            </a:r>
          </a:p>
        </p:txBody>
      </p:sp>
      <p:sp>
        <p:nvSpPr>
          <p:cNvPr id="14" name="Curved Up Arrow 13">
            <a:extLst>
              <a:ext uri="{FF2B5EF4-FFF2-40B4-BE49-F238E27FC236}">
                <a16:creationId xmlns:a16="http://schemas.microsoft.com/office/drawing/2014/main" id="{B4EBCD9D-0B49-CC49-834C-7B4A247EF63F}"/>
              </a:ext>
            </a:extLst>
          </p:cNvPr>
          <p:cNvSpPr/>
          <p:nvPr/>
        </p:nvSpPr>
        <p:spPr>
          <a:xfrm rot="16200000" flipV="1">
            <a:off x="349044" y="4260747"/>
            <a:ext cx="1326129" cy="486695"/>
          </a:xfrm>
          <a:prstGeom prst="curvedUp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black"/>
              </a:solidFill>
              <a:latin typeface="Aptos" panose="0211000402020202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CD21296-CC93-A449-9B61-0A9C4B5DBAA1}"/>
              </a:ext>
            </a:extLst>
          </p:cNvPr>
          <p:cNvSpPr txBox="1"/>
          <p:nvPr/>
        </p:nvSpPr>
        <p:spPr>
          <a:xfrm>
            <a:off x="214313" y="2665198"/>
            <a:ext cx="159559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2. Testing each SNP for significant association with the trait</a:t>
            </a:r>
          </a:p>
        </p:txBody>
      </p:sp>
      <p:sp>
        <p:nvSpPr>
          <p:cNvPr id="16" name="Right Arrow 15">
            <a:extLst>
              <a:ext uri="{FF2B5EF4-FFF2-40B4-BE49-F238E27FC236}">
                <a16:creationId xmlns:a16="http://schemas.microsoft.com/office/drawing/2014/main" id="{A53BCDEE-E578-9C4C-8464-96E1ED706C27}"/>
              </a:ext>
            </a:extLst>
          </p:cNvPr>
          <p:cNvSpPr/>
          <p:nvPr/>
        </p:nvSpPr>
        <p:spPr>
          <a:xfrm>
            <a:off x="2110862" y="5147806"/>
            <a:ext cx="5829300" cy="154565"/>
          </a:xfrm>
          <a:prstGeom prst="rightArrow">
            <a:avLst/>
          </a:prstGeom>
          <a:solidFill>
            <a:schemeClr val="bg2">
              <a:lumMod val="7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4A5361-E3E5-9F46-9478-3388E2A38321}"/>
              </a:ext>
            </a:extLst>
          </p:cNvPr>
          <p:cNvSpPr txBox="1"/>
          <p:nvPr/>
        </p:nvSpPr>
        <p:spPr>
          <a:xfrm>
            <a:off x="4140610" y="2365116"/>
            <a:ext cx="165919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Manhattan plot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91E5670-1E25-339E-F7DE-0910214BFD85}"/>
              </a:ext>
            </a:extLst>
          </p:cNvPr>
          <p:cNvSpPr txBox="1"/>
          <p:nvPr/>
        </p:nvSpPr>
        <p:spPr>
          <a:xfrm rot="16200000">
            <a:off x="7974090" y="5663538"/>
            <a:ext cx="20794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B066CE80-811F-DD44-8FA4-F2145BB3394B}" type="slidenum"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pPr/>
              <a:t>7</a:t>
            </a:fld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-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Lectures.gersteinlab.org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59B36E-FE59-CF60-01AF-16572BFAA105}"/>
              </a:ext>
            </a:extLst>
          </p:cNvPr>
          <p:cNvSpPr txBox="1"/>
          <p:nvPr/>
        </p:nvSpPr>
        <p:spPr>
          <a:xfrm>
            <a:off x="7635215" y="6673334"/>
            <a:ext cx="125547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Slides from B Borsari &amp; S Liu</a:t>
            </a:r>
          </a:p>
        </p:txBody>
      </p:sp>
    </p:spTree>
    <p:extLst>
      <p:ext uri="{BB962C8B-B14F-4D97-AF65-F5344CB8AC3E}">
        <p14:creationId xmlns:p14="http://schemas.microsoft.com/office/powerpoint/2010/main" val="39178966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6EB9D7-5C91-AA44-ACFF-749E8853C921}"/>
              </a:ext>
            </a:extLst>
          </p:cNvPr>
          <p:cNvSpPr/>
          <p:nvPr/>
        </p:nvSpPr>
        <p:spPr>
          <a:xfrm>
            <a:off x="0" y="857250"/>
            <a:ext cx="9144000" cy="5562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625" b="0" dirty="0">
                <a:solidFill>
                  <a:prstClr val="white"/>
                </a:solidFill>
                <a:latin typeface="Aptos Display" panose="02110004020202020204"/>
              </a:rPr>
              <a:t>GWAS: a (multiple) linear regression problem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9BA5B3-F317-F144-B2FC-EB3EEC36D722}"/>
              </a:ext>
            </a:extLst>
          </p:cNvPr>
          <p:cNvSpPr/>
          <p:nvPr/>
        </p:nvSpPr>
        <p:spPr>
          <a:xfrm>
            <a:off x="311477" y="1496305"/>
            <a:ext cx="8250419" cy="2887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39697" algn="just" defTabSz="685800" fontAlgn="auto">
              <a:spcBef>
                <a:spcPts val="800"/>
              </a:spcBef>
              <a:spcAft>
                <a:spcPts val="0"/>
              </a:spcAft>
              <a:buSzPts val="1400"/>
            </a:pP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  <a:sym typeface="Wingdings" pitchFamily="2" charset="2"/>
              </a:rPr>
              <a:t>Consider a quantitative trait (</a:t>
            </a:r>
            <a:r>
              <a:rPr lang="en-US" sz="1500" b="0" dirty="0" err="1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  <a:sym typeface="Wingdings" pitchFamily="2" charset="2"/>
              </a:rPr>
              <a:t>eg</a:t>
            </a: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  <a:sym typeface="Wingdings" pitchFamily="2" charset="2"/>
              </a:rPr>
              <a:t>: weight)</a:t>
            </a:r>
          </a:p>
          <a:p>
            <a:pPr marL="396872" indent="-257175" algn="just" defTabSz="685800" fontAlgn="auto">
              <a:spcBef>
                <a:spcPts val="80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  <a:sym typeface="Wingdings" pitchFamily="2" charset="2"/>
              </a:rPr>
              <a:t>Consider a SNP</a:t>
            </a:r>
            <a:r>
              <a:rPr lang="en-US" sz="1500" b="0" i="1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  <a:sym typeface="Wingdings" pitchFamily="2" charset="2"/>
              </a:rPr>
              <a:t> S</a:t>
            </a: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  <a:sym typeface="Wingdings" pitchFamily="2" charset="2"/>
              </a:rPr>
              <a:t> with allele</a:t>
            </a:r>
            <a:r>
              <a:rPr lang="en-US" sz="1500" b="0" baseline="-2500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  <a:sym typeface="Wingdings" pitchFamily="2" charset="2"/>
              </a:rPr>
              <a:t>1</a:t>
            </a: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  <a:sym typeface="Wingdings" pitchFamily="2" charset="2"/>
              </a:rPr>
              <a:t> = A, allele</a:t>
            </a:r>
            <a:r>
              <a:rPr lang="en-US" sz="1500" b="0" baseline="-2500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  <a:sym typeface="Wingdings" pitchFamily="2" charset="2"/>
              </a:rPr>
              <a:t>2</a:t>
            </a: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  <a:sym typeface="Wingdings" pitchFamily="2" charset="2"/>
              </a:rPr>
              <a:t> = G</a:t>
            </a:r>
          </a:p>
          <a:p>
            <a:pPr marL="396872" indent="-257175" algn="just" defTabSz="685800" fontAlgn="auto">
              <a:spcBef>
                <a:spcPts val="80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  <a:sym typeface="Wingdings" pitchFamily="2" charset="2"/>
              </a:rPr>
              <a:t>Define three groups of individuals with genotype AA, AG, GG</a:t>
            </a:r>
          </a:p>
          <a:p>
            <a:pPr marL="396872" indent="-257175" algn="just" defTabSz="685800" fontAlgn="auto">
              <a:spcBef>
                <a:spcPts val="80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  <a:sym typeface="Wingdings" pitchFamily="2" charset="2"/>
              </a:rPr>
              <a:t>The question we try to answer when conducting a GWAS: do we see a significant difference in the weight between these three groups of individuals that correlates with the dosage of allele</a:t>
            </a:r>
            <a:r>
              <a:rPr lang="en-US" sz="1500" b="0" baseline="-2500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  <a:sym typeface="Wingdings" pitchFamily="2" charset="2"/>
              </a:rPr>
              <a:t>2</a:t>
            </a: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  <a:sym typeface="Wingdings" pitchFamily="2" charset="2"/>
              </a:rPr>
              <a:t>?</a:t>
            </a:r>
          </a:p>
          <a:p>
            <a:pPr marL="396872" indent="-257175" algn="just" defTabSz="685800" fontAlgn="auto">
              <a:spcBef>
                <a:spcPts val="800"/>
              </a:spcBef>
              <a:spcAft>
                <a:spcPts val="0"/>
              </a:spcAft>
              <a:buSzPts val="1400"/>
              <a:buFont typeface="Arial" panose="020B0604020202020204" pitchFamily="34" charset="0"/>
              <a:buChar char="•"/>
            </a:pPr>
            <a:endParaRPr lang="en-US" sz="1500" b="0" dirty="0">
              <a:solidFill>
                <a:prstClr val="black"/>
              </a:solidFill>
              <a:latin typeface="Aptos Display" panose="02110004020202020204"/>
              <a:ea typeface="+mn-ea"/>
              <a:cs typeface="+mn-cs"/>
              <a:sym typeface="Wingdings" pitchFamily="2" charset="2"/>
            </a:endParaRPr>
          </a:p>
          <a:p>
            <a:pPr marL="139697" algn="just" defTabSz="685800" fontAlgn="auto">
              <a:spcBef>
                <a:spcPts val="800"/>
              </a:spcBef>
              <a:spcAft>
                <a:spcPts val="0"/>
              </a:spcAft>
              <a:buSzPts val="1400"/>
            </a:pPr>
            <a:endParaRPr lang="en-US" sz="1500" b="0" dirty="0">
              <a:solidFill>
                <a:prstClr val="black"/>
              </a:solidFill>
              <a:latin typeface="Aptos Display" panose="02110004020202020204"/>
              <a:ea typeface="+mn-ea"/>
              <a:cs typeface="+mn-cs"/>
              <a:sym typeface="Wingdings" pitchFamily="2" charset="2"/>
            </a:endParaRPr>
          </a:p>
          <a:p>
            <a:pPr marL="139697" algn="just" defTabSz="685800" fontAlgn="auto">
              <a:spcBef>
                <a:spcPts val="800"/>
              </a:spcBef>
              <a:spcAft>
                <a:spcPts val="0"/>
              </a:spcAft>
              <a:buSzPts val="1400"/>
            </a:pPr>
            <a:endParaRPr lang="en-US" sz="1500" b="0" dirty="0">
              <a:solidFill>
                <a:prstClr val="black"/>
              </a:solidFill>
              <a:latin typeface="Aptos Display" panose="02110004020202020204"/>
              <a:ea typeface="+mn-ea"/>
              <a:cs typeface="+mn-cs"/>
              <a:sym typeface="Wingdings" pitchFamily="2" charset="2"/>
            </a:endParaRPr>
          </a:p>
          <a:p>
            <a:pPr marL="139697" algn="just" defTabSz="685800" fontAlgn="auto">
              <a:spcBef>
                <a:spcPts val="800"/>
              </a:spcBef>
              <a:spcAft>
                <a:spcPts val="0"/>
              </a:spcAft>
              <a:buSzPts val="1400"/>
            </a:pPr>
            <a:endParaRPr lang="en-US" sz="1500" b="0" dirty="0">
              <a:solidFill>
                <a:prstClr val="black"/>
              </a:solidFill>
              <a:latin typeface="Aptos Display" panose="02110004020202020204"/>
              <a:ea typeface="+mn-ea"/>
              <a:cs typeface="+mn-cs"/>
              <a:sym typeface="Wingdings" pitchFamily="2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33CDE8-3F02-3542-9C92-66D8767CDA38}"/>
                  </a:ext>
                </a:extLst>
              </p:cNvPr>
              <p:cNvSpPr txBox="1"/>
              <p:nvPr/>
            </p:nvSpPr>
            <p:spPr>
              <a:xfrm>
                <a:off x="383721" y="3118757"/>
                <a:ext cx="5061116" cy="2631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We can treat this as a linear regression problem:</a:t>
                </a: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500" b="0" dirty="0">
                  <a:solidFill>
                    <a:prstClr val="black"/>
                  </a:solidFill>
                  <a:latin typeface="Aptos Display" panose="02110004020202020204"/>
                  <a:ea typeface="+mn-ea"/>
                  <a:cs typeface="+mn-cs"/>
                </a:endParaRPr>
              </a:p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1500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y</m:t>
                    </m:r>
                    <m:r>
                      <a:rPr lang="es-ES" sz="1500" b="0" i="1" baseline="-25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lang="es-ES" sz="15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</m:t>
                    </m:r>
                    <m:r>
                      <m:rPr>
                        <m:sty m:val="p"/>
                      </m:rPr>
                      <a:rPr lang="es-ES" sz="1500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β</m:t>
                    </m:r>
                  </m:oMath>
                </a14:m>
                <a:r>
                  <a:rPr lang="en-US" sz="1500" b="0" baseline="-250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0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1500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β</m:t>
                    </m:r>
                  </m:oMath>
                </a14:m>
                <a:r>
                  <a:rPr lang="en-US" sz="1500" b="0" baseline="-250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1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·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500" b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x</m:t>
                    </m:r>
                    <m:r>
                      <a:rPr lang="es-ES" sz="1500" b="0" baseline="-25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1</m:t>
                    </m:r>
                    <m:r>
                      <a:rPr lang="es-ES" sz="1500" b="0" i="1" baseline="-25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</m:oMath>
                </a14:m>
                <a:r>
                  <a:rPr lang="en-US" sz="1500" b="0" baseline="-250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+ </a:t>
                </a:r>
                <a14:m>
                  <m:oMath xmlns:m="http://schemas.openxmlformats.org/officeDocument/2006/math">
                    <m:r>
                      <a:rPr lang="en-US" sz="15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𝜀</m:t>
                    </m:r>
                  </m:oMath>
                </a14:m>
                <a:r>
                  <a:rPr lang="en-US" sz="1500" b="0" i="1" baseline="-250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i</a:t>
                </a:r>
              </a:p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500" b="0" dirty="0">
                  <a:solidFill>
                    <a:prstClr val="black"/>
                  </a:solidFill>
                  <a:latin typeface="Aptos Display" panose="02110004020202020204"/>
                  <a:ea typeface="+mn-ea"/>
                  <a:cs typeface="+mn-cs"/>
                </a:endParaRP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                            </a:t>
                </a:r>
                <a:r>
                  <a:rPr lang="en-US" sz="1500" b="0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weight</a:t>
                </a:r>
                <a:r>
                  <a:rPr lang="en-US" sz="1500" b="0" i="1" baseline="-25000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i</a:t>
                </a:r>
                <a:r>
                  <a:rPr lang="en-US" sz="1500" b="0" i="1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= 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b</a:t>
                </a:r>
                <a:r>
                  <a:rPr lang="en-US" sz="1500" b="0" baseline="-250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0  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+ b</a:t>
                </a:r>
                <a:r>
                  <a:rPr lang="en-US" sz="1500" b="0" baseline="-250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1 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· (</a:t>
                </a:r>
                <a:r>
                  <a:rPr lang="en-US" sz="1500" b="0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dosage</a:t>
                </a:r>
                <a:r>
                  <a:rPr lang="en-US" sz="1500" b="0" i="1" baseline="-25000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i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of allele</a:t>
                </a:r>
                <a:r>
                  <a:rPr lang="en-US" sz="1500" b="0" baseline="-250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2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) + </a:t>
                </a:r>
                <a:r>
                  <a:rPr lang="en-US" sz="1500" b="0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error</a:t>
                </a:r>
                <a:r>
                  <a:rPr lang="en-US" sz="1500" b="0" i="1" baseline="-25000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i</a:t>
                </a:r>
                <a:endParaRPr lang="en-US" sz="1500" b="0" i="1" baseline="-25000" dirty="0">
                  <a:solidFill>
                    <a:prstClr val="black"/>
                  </a:solidFill>
                  <a:latin typeface="Aptos Display" panose="02110004020202020204"/>
                  <a:ea typeface="+mn-ea"/>
                  <a:cs typeface="+mn-cs"/>
                </a:endParaRP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500" b="0" dirty="0">
                  <a:solidFill>
                    <a:prstClr val="black"/>
                  </a:solidFill>
                  <a:latin typeface="Aptos Display" panose="02110004020202020204"/>
                  <a:ea typeface="+mn-ea"/>
                  <a:cs typeface="+mn-cs"/>
                </a:endParaRPr>
              </a:p>
              <a:p>
                <a:pPr marL="257175" indent="-257175" defTabSz="685800" fontAlgn="auto">
                  <a:spcBef>
                    <a:spcPts val="0"/>
                  </a:spcBef>
                  <a:spcAft>
                    <a:spcPts val="0"/>
                  </a:spcAft>
                  <a:buFontTx/>
                  <a:buChar char="-"/>
                </a:pPr>
                <a:r>
                  <a:rPr lang="en-US" sz="1500" b="0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weight</a:t>
                </a:r>
                <a:r>
                  <a:rPr lang="en-US" sz="1500" b="0" i="1" baseline="-25000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i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= weight of individual </a:t>
                </a:r>
                <a:r>
                  <a:rPr lang="en-US" sz="1500" b="0" i="1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i</a:t>
                </a:r>
                <a:r>
                  <a:rPr lang="en-US" sz="1500" b="0" i="1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= 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dependent variable</a:t>
                </a:r>
                <a:endParaRPr lang="en-US" sz="1500" b="0" i="1" dirty="0">
                  <a:solidFill>
                    <a:prstClr val="black"/>
                  </a:solidFill>
                  <a:latin typeface="Aptos Display" panose="02110004020202020204"/>
                  <a:ea typeface="+mn-ea"/>
                  <a:cs typeface="+mn-cs"/>
                </a:endParaRPr>
              </a:p>
              <a:p>
                <a:pPr marL="257175" indent="-257175" defTabSz="685800" fontAlgn="auto">
                  <a:spcBef>
                    <a:spcPts val="0"/>
                  </a:spcBef>
                  <a:spcAft>
                    <a:spcPts val="0"/>
                  </a:spcAft>
                  <a:buFontTx/>
                  <a:buChar char="-"/>
                </a:pP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b</a:t>
                </a:r>
                <a:r>
                  <a:rPr lang="en-US" sz="1500" b="0" baseline="-250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0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= intercept </a:t>
                </a:r>
              </a:p>
              <a:p>
                <a:pPr marL="257175" indent="-257175" defTabSz="685800" fontAlgn="auto">
                  <a:spcBef>
                    <a:spcPts val="0"/>
                  </a:spcBef>
                  <a:spcAft>
                    <a:spcPts val="0"/>
                  </a:spcAft>
                  <a:buFontTx/>
                  <a:buChar char="-"/>
                </a:pPr>
                <a:r>
                  <a:rPr lang="en-US" sz="1500" b="0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dosage</a:t>
                </a:r>
                <a:r>
                  <a:rPr lang="en-US" sz="1500" b="0" i="1" baseline="-25000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i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of allele</a:t>
                </a:r>
                <a:r>
                  <a:rPr lang="en-US" sz="1500" b="0" baseline="-250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2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= dosage of allele</a:t>
                </a:r>
                <a:r>
                  <a:rPr lang="en-US" sz="1500" b="0" baseline="-250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2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in individual </a:t>
                </a:r>
                <a:r>
                  <a:rPr lang="en-US" sz="1500" b="0" i="1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i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 </a:t>
                </a:r>
                <a:b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</a:b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= explanatory or independent variable</a:t>
                </a:r>
              </a:p>
              <a:p>
                <a:pPr marL="257175" indent="-257175" defTabSz="685800" fontAlgn="auto">
                  <a:spcBef>
                    <a:spcPts val="0"/>
                  </a:spcBef>
                  <a:spcAft>
                    <a:spcPts val="0"/>
                  </a:spcAft>
                  <a:buFontTx/>
                  <a:buChar char="-"/>
                </a:pP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b</a:t>
                </a:r>
                <a:r>
                  <a:rPr lang="en-US" sz="1500" b="0" baseline="-250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1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= effect of allele</a:t>
                </a:r>
                <a:r>
                  <a:rPr lang="en-US" sz="1500" b="0" baseline="-250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2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on the weight of the individual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33CDE8-3F02-3542-9C92-66D8767CD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721" y="3118757"/>
                <a:ext cx="5061116" cy="2631490"/>
              </a:xfrm>
              <a:prstGeom prst="rect">
                <a:avLst/>
              </a:prstGeom>
              <a:blipFill>
                <a:blip r:embed="rId3"/>
                <a:stretch>
                  <a:fillRect l="-501" t="-481" b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075E0EE-30E0-3E40-84B4-22F77DA01B23}"/>
              </a:ext>
            </a:extLst>
          </p:cNvPr>
          <p:cNvCxnSpPr>
            <a:cxnSpLocks/>
          </p:cNvCxnSpPr>
          <p:nvPr/>
        </p:nvCxnSpPr>
        <p:spPr>
          <a:xfrm flipH="1">
            <a:off x="1984665" y="3881005"/>
            <a:ext cx="145472" cy="2078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2720FD8-1D78-5241-849D-4ECF3140F2FE}"/>
              </a:ext>
            </a:extLst>
          </p:cNvPr>
          <p:cNvCxnSpPr>
            <a:cxnSpLocks/>
          </p:cNvCxnSpPr>
          <p:nvPr/>
        </p:nvCxnSpPr>
        <p:spPr>
          <a:xfrm flipH="1">
            <a:off x="2488565" y="3881005"/>
            <a:ext cx="77990" cy="2078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54C35D4-9DC4-7F4D-A2D6-E50C7B77FE8D}"/>
              </a:ext>
            </a:extLst>
          </p:cNvPr>
          <p:cNvCxnSpPr/>
          <p:nvPr/>
        </p:nvCxnSpPr>
        <p:spPr>
          <a:xfrm flipH="1">
            <a:off x="2847109" y="3881005"/>
            <a:ext cx="72737" cy="2078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1DFF731-B70C-394C-8243-3AB09186ADA4}"/>
              </a:ext>
            </a:extLst>
          </p:cNvPr>
          <p:cNvCxnSpPr>
            <a:cxnSpLocks/>
          </p:cNvCxnSpPr>
          <p:nvPr/>
        </p:nvCxnSpPr>
        <p:spPr>
          <a:xfrm>
            <a:off x="3325092" y="3881005"/>
            <a:ext cx="187036" cy="20781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302519C-1D6A-174C-909A-DBB6B726DFAF}"/>
              </a:ext>
            </a:extLst>
          </p:cNvPr>
          <p:cNvCxnSpPr>
            <a:cxnSpLocks/>
          </p:cNvCxnSpPr>
          <p:nvPr/>
        </p:nvCxnSpPr>
        <p:spPr>
          <a:xfrm>
            <a:off x="3731080" y="3808268"/>
            <a:ext cx="1017566" cy="28055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>
            <a:extLst>
              <a:ext uri="{FF2B5EF4-FFF2-40B4-BE49-F238E27FC236}">
                <a16:creationId xmlns:a16="http://schemas.microsoft.com/office/drawing/2014/main" id="{C699A5F5-63B8-4F4A-AFA0-2CF2506725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2949" y="3285329"/>
            <a:ext cx="2009775" cy="23622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F4A62CB-CAE5-1DAC-1158-C396DFD5484D}"/>
              </a:ext>
            </a:extLst>
          </p:cNvPr>
          <p:cNvSpPr txBox="1"/>
          <p:nvPr/>
        </p:nvSpPr>
        <p:spPr>
          <a:xfrm rot="16200000">
            <a:off x="7974090" y="5663538"/>
            <a:ext cx="20794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B066CE80-811F-DD44-8FA4-F2145BB3394B}" type="slidenum"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pPr/>
              <a:t>8</a:t>
            </a:fld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-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Lectures.gersteinlab.org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DC9189-3645-E44B-EAF5-AEBC7BF3EF7E}"/>
              </a:ext>
            </a:extLst>
          </p:cNvPr>
          <p:cNvSpPr txBox="1"/>
          <p:nvPr/>
        </p:nvSpPr>
        <p:spPr>
          <a:xfrm>
            <a:off x="7635215" y="6673334"/>
            <a:ext cx="125547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Slides from B Borsari &amp; S Liu</a:t>
            </a:r>
          </a:p>
        </p:txBody>
      </p:sp>
    </p:spTree>
    <p:extLst>
      <p:ext uri="{BB962C8B-B14F-4D97-AF65-F5344CB8AC3E}">
        <p14:creationId xmlns:p14="http://schemas.microsoft.com/office/powerpoint/2010/main" val="4619004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36EB9D7-5C91-AA44-ACFF-749E8853C921}"/>
              </a:ext>
            </a:extLst>
          </p:cNvPr>
          <p:cNvSpPr/>
          <p:nvPr/>
        </p:nvSpPr>
        <p:spPr>
          <a:xfrm>
            <a:off x="0" y="857250"/>
            <a:ext cx="9144000" cy="55626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1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2625" b="0" dirty="0">
                <a:solidFill>
                  <a:prstClr val="white"/>
                </a:solidFill>
                <a:latin typeface="Aptos Display" panose="02110004020202020204"/>
              </a:rPr>
              <a:t>Theoretical model: assumptions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33CDE8-3F02-3542-9C92-66D8767CDA38}"/>
                  </a:ext>
                </a:extLst>
              </p:cNvPr>
              <p:cNvSpPr txBox="1"/>
              <p:nvPr/>
            </p:nvSpPr>
            <p:spPr>
              <a:xfrm>
                <a:off x="295546" y="1592430"/>
                <a:ext cx="5061116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1500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y</m:t>
                    </m:r>
                    <m:r>
                      <a:rPr lang="es-ES" sz="1500" b="0" i="1" baseline="-25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  <m:r>
                      <a:rPr lang="es-ES" sz="15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= </m:t>
                    </m:r>
                    <m:r>
                      <m:rPr>
                        <m:sty m:val="p"/>
                      </m:rPr>
                      <a:rPr lang="es-ES" sz="1500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β</m:t>
                    </m:r>
                  </m:oMath>
                </a14:m>
                <a:r>
                  <a:rPr lang="en-US" sz="1500" b="0" baseline="-250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0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+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S" sz="1500" b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β</m:t>
                    </m:r>
                  </m:oMath>
                </a14:m>
                <a:r>
                  <a:rPr lang="en-US" sz="1500" b="0" baseline="-250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1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·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500" b="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x</m:t>
                    </m:r>
                    <m:r>
                      <a:rPr lang="es-ES" sz="1500" b="0" baseline="-25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1</m:t>
                    </m:r>
                    <m:r>
                      <a:rPr lang="es-ES" sz="1500" b="0" i="1" baseline="-25000" dirty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𝑖</m:t>
                    </m:r>
                  </m:oMath>
                </a14:m>
                <a:r>
                  <a:rPr lang="en-US" sz="1500" b="0" baseline="-250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+ </a:t>
                </a:r>
                <a14:m>
                  <m:oMath xmlns:m="http://schemas.openxmlformats.org/officeDocument/2006/math">
                    <m:r>
                      <a:rPr lang="en-US" sz="15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𝜀</m:t>
                    </m:r>
                  </m:oMath>
                </a14:m>
                <a:r>
                  <a:rPr lang="en-US" sz="1500" b="0" i="1" baseline="-250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i</a:t>
                </a:r>
              </a:p>
              <a:p>
                <a:pPr algn="ctr"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500" b="0" dirty="0">
                  <a:solidFill>
                    <a:prstClr val="black"/>
                  </a:solidFill>
                  <a:latin typeface="Aptos Display" panose="02110004020202020204"/>
                  <a:ea typeface="+mn-ea"/>
                  <a:cs typeface="+mn-cs"/>
                </a:endParaRP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                            </a:t>
                </a:r>
                <a:r>
                  <a:rPr lang="en-US" sz="1500" b="0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weight</a:t>
                </a:r>
                <a:r>
                  <a:rPr lang="en-US" sz="1500" b="0" i="1" baseline="-25000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i</a:t>
                </a:r>
                <a:r>
                  <a:rPr lang="en-US" sz="1500" b="0" i="1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= 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b</a:t>
                </a:r>
                <a:r>
                  <a:rPr lang="en-US" sz="1500" b="0" baseline="-250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0  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+ b</a:t>
                </a:r>
                <a:r>
                  <a:rPr lang="en-US" sz="1500" b="0" baseline="-250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1 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· (</a:t>
                </a:r>
                <a:r>
                  <a:rPr lang="en-US" sz="1500" b="0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dosage</a:t>
                </a:r>
                <a:r>
                  <a:rPr lang="en-US" sz="1500" b="0" i="1" baseline="-25000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i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of allele</a:t>
                </a:r>
                <a:r>
                  <a:rPr lang="en-US" sz="1500" b="0" baseline="-250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2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) + </a:t>
                </a:r>
                <a:r>
                  <a:rPr lang="en-US" sz="1500" b="0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error</a:t>
                </a:r>
                <a:r>
                  <a:rPr lang="en-US" sz="1500" b="0" i="1" baseline="-25000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i</a:t>
                </a:r>
                <a:endParaRPr lang="en-US" sz="1500" b="0" i="1" baseline="-25000" dirty="0">
                  <a:solidFill>
                    <a:prstClr val="black"/>
                  </a:solidFill>
                  <a:latin typeface="Aptos Display" panose="02110004020202020204"/>
                  <a:ea typeface="+mn-ea"/>
                  <a:cs typeface="+mn-cs"/>
                </a:endParaRP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500" b="0" dirty="0">
                  <a:solidFill>
                    <a:prstClr val="black"/>
                  </a:solidFill>
                  <a:latin typeface="Aptos Display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F33CDE8-3F02-3542-9C92-66D8767CDA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546" y="1592430"/>
                <a:ext cx="5061116" cy="1015663"/>
              </a:xfrm>
              <a:prstGeom prst="rect">
                <a:avLst/>
              </a:prstGeom>
              <a:blipFill>
                <a:blip r:embed="rId3"/>
                <a:stretch>
                  <a:fillRect t="-1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B5876A2-C27F-354B-9543-B70A8064A88E}"/>
                  </a:ext>
                </a:extLst>
              </p:cNvPr>
              <p:cNvSpPr txBox="1"/>
              <p:nvPr/>
            </p:nvSpPr>
            <p:spPr>
              <a:xfrm>
                <a:off x="315996" y="2614523"/>
                <a:ext cx="5422060" cy="263149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 b="0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error</a:t>
                </a:r>
                <a:r>
                  <a:rPr lang="en-US" sz="1500" b="0" baseline="-25000" dirty="0" err="1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i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 is also more commonly called </a:t>
                </a:r>
                <a:r>
                  <a:rPr lang="en-US" sz="15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residual</a:t>
                </a: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500" dirty="0">
                  <a:solidFill>
                    <a:prstClr val="black"/>
                  </a:solidFill>
                  <a:latin typeface="Aptos Display" panose="02110004020202020204"/>
                  <a:ea typeface="+mn-ea"/>
                  <a:cs typeface="+mn-cs"/>
                </a:endParaRP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500" dirty="0">
                  <a:solidFill>
                    <a:prstClr val="black"/>
                  </a:solidFill>
                  <a:latin typeface="Aptos Display" panose="02110004020202020204"/>
                  <a:ea typeface="+mn-ea"/>
                  <a:cs typeface="+mn-cs"/>
                </a:endParaRP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50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Assumptions</a:t>
                </a:r>
              </a:p>
              <a:p>
                <a:pPr marL="214313" indent="-214313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Linear relationship between y and x</a:t>
                </a:r>
                <a:endParaRPr lang="en-US" sz="1500" b="0" baseline="-25000" dirty="0">
                  <a:solidFill>
                    <a:prstClr val="black"/>
                  </a:solidFill>
                  <a:latin typeface="Aptos Display" panose="02110004020202020204"/>
                  <a:ea typeface="+mn-ea"/>
                  <a:cs typeface="+mn-cs"/>
                </a:endParaRPr>
              </a:p>
              <a:p>
                <a:pPr marL="214313" indent="-214313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Homoscedastic residuals </a:t>
                </a:r>
                <a:r>
                  <a:rPr lang="en-US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(= constant variance)</a:t>
                </a:r>
                <a:endParaRPr lang="en-US" sz="1500" b="0" dirty="0">
                  <a:solidFill>
                    <a:prstClr val="black"/>
                  </a:solidFill>
                  <a:latin typeface="Aptos Display" panose="02110004020202020204"/>
                  <a:ea typeface="+mn-ea"/>
                  <a:cs typeface="+mn-cs"/>
                </a:endParaRPr>
              </a:p>
              <a:p>
                <a:pPr marL="214313" indent="-214313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Normally-distributed residuals</a:t>
                </a:r>
              </a:p>
              <a:p>
                <a:pPr marL="557213" lvl="1" indent="-214313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5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𝜀</m:t>
                    </m:r>
                  </m:oMath>
                </a14:m>
                <a:r>
                  <a:rPr lang="en-US" sz="1500" b="0" i="1" baseline="-25000" dirty="0" err="1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i</a:t>
                </a:r>
                <a:r>
                  <a:rPr lang="en-US" sz="1500" b="0" i="1" baseline="-25000" dirty="0">
                    <a:solidFill>
                      <a:prstClr val="black"/>
                    </a:solidFill>
                    <a:latin typeface="Aptos" panose="02110004020202020204"/>
                    <a:ea typeface="+mn-ea"/>
                    <a:cs typeface="+mn-cs"/>
                  </a:rPr>
                  <a:t>  </a:t>
                </a: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=  ~ Normal(0, </a:t>
                </a:r>
                <a14:m>
                  <m:oMath xmlns:m="http://schemas.openxmlformats.org/officeDocument/2006/math">
                    <m:r>
                      <a:rPr lang="en-US" sz="1500" b="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𝜎</m:t>
                    </m:r>
                    <m:r>
                      <a:rPr lang="es-ES" sz="1500" b="0" i="1" baseline="30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2</m:t>
                    </m:r>
                  </m:oMath>
                </a14:m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)</a:t>
                </a:r>
              </a:p>
              <a:p>
                <a:pPr marL="214313" indent="-214313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r>
                  <a:rPr lang="en-US" sz="1500" b="0" dirty="0">
                    <a:solidFill>
                      <a:prstClr val="black"/>
                    </a:solidFill>
                    <a:latin typeface="Aptos Display" panose="02110004020202020204"/>
                    <a:ea typeface="+mn-ea"/>
                    <a:cs typeface="+mn-cs"/>
                  </a:rPr>
                  <a:t>Independent observations</a:t>
                </a:r>
              </a:p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sz="1500" b="0" dirty="0">
                  <a:solidFill>
                    <a:prstClr val="black"/>
                  </a:solidFill>
                  <a:latin typeface="Aptos Display" panose="02110004020202020204"/>
                  <a:ea typeface="+mn-ea"/>
                  <a:cs typeface="+mn-cs"/>
                </a:endParaRPr>
              </a:p>
              <a:p>
                <a:pPr marL="214313" indent="-214313" defTabSz="685800" fontAlgn="auto">
                  <a:spcBef>
                    <a:spcPts val="0"/>
                  </a:spcBef>
                  <a:spcAft>
                    <a:spcPts val="0"/>
                  </a:spcAft>
                  <a:buFont typeface="Arial" panose="020B0604020202020204" pitchFamily="34" charset="0"/>
                  <a:buChar char="•"/>
                </a:pPr>
                <a:endParaRPr lang="en-US" sz="1500" b="0" dirty="0">
                  <a:solidFill>
                    <a:prstClr val="black"/>
                  </a:solidFill>
                  <a:latin typeface="Aptos Display" panose="0211000402020202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B5876A2-C27F-354B-9543-B70A8064A8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996" y="2614523"/>
                <a:ext cx="5422060" cy="2631490"/>
              </a:xfrm>
              <a:prstGeom prst="rect">
                <a:avLst/>
              </a:prstGeom>
              <a:blipFill>
                <a:blip r:embed="rId4"/>
                <a:stretch>
                  <a:fillRect l="-234" t="-4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ight Triangle 17">
            <a:extLst>
              <a:ext uri="{FF2B5EF4-FFF2-40B4-BE49-F238E27FC236}">
                <a16:creationId xmlns:a16="http://schemas.microsoft.com/office/drawing/2014/main" id="{0F2A6181-A897-D047-B069-9164B25B8177}"/>
              </a:ext>
            </a:extLst>
          </p:cNvPr>
          <p:cNvSpPr/>
          <p:nvPr/>
        </p:nvSpPr>
        <p:spPr>
          <a:xfrm rot="10800000" flipH="1">
            <a:off x="4242956" y="3600113"/>
            <a:ext cx="175550" cy="1136469"/>
          </a:xfrm>
          <a:prstGeom prst="rtTriangle">
            <a:avLst/>
          </a:prstGeom>
          <a:solidFill>
            <a:schemeClr val="accent1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sz="1350" b="0">
              <a:solidFill>
                <a:prstClr val="white"/>
              </a:solidFill>
              <a:latin typeface="Aptos" panose="02110004020202020204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6315CE-E484-5747-9676-CAD5108237EC}"/>
              </a:ext>
            </a:extLst>
          </p:cNvPr>
          <p:cNvSpPr txBox="1"/>
          <p:nvPr/>
        </p:nvSpPr>
        <p:spPr>
          <a:xfrm>
            <a:off x="4498718" y="3509023"/>
            <a:ext cx="96797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more stringent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D8DAAF-F273-9D4A-BEF3-CB20111481AA}"/>
              </a:ext>
            </a:extLst>
          </p:cNvPr>
          <p:cNvSpPr txBox="1"/>
          <p:nvPr/>
        </p:nvSpPr>
        <p:spPr>
          <a:xfrm>
            <a:off x="4498718" y="4530480"/>
            <a:ext cx="10481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1500" b="0" dirty="0">
                <a:solidFill>
                  <a:prstClr val="black"/>
                </a:solidFill>
                <a:latin typeface="Aptos Display" panose="02110004020202020204"/>
                <a:ea typeface="+mn-ea"/>
                <a:cs typeface="+mn-cs"/>
              </a:rPr>
              <a:t>less stringent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F58E69D-9BC7-2F49-A466-56B99A7026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6906" y="2361999"/>
            <a:ext cx="3225210" cy="24762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B3EEDD-78B3-5D94-4813-9F6E8FA9A0F7}"/>
              </a:ext>
            </a:extLst>
          </p:cNvPr>
          <p:cNvSpPr txBox="1"/>
          <p:nvPr/>
        </p:nvSpPr>
        <p:spPr>
          <a:xfrm rot="16200000">
            <a:off x="7974090" y="5663538"/>
            <a:ext cx="20794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 </a:t>
            </a:r>
            <a:fld id="{B066CE80-811F-DD44-8FA4-F2145BB3394B}" type="slidenum"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pPr/>
              <a:t>9</a:t>
            </a:fld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-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Lectures.gersteinlab.org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257F3B-4A38-E0EA-9120-DFC36270C61E}"/>
              </a:ext>
            </a:extLst>
          </p:cNvPr>
          <p:cNvSpPr txBox="1"/>
          <p:nvPr/>
        </p:nvSpPr>
        <p:spPr>
          <a:xfrm>
            <a:off x="7635215" y="6673334"/>
            <a:ext cx="1255472" cy="184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" dirty="0">
                <a:solidFill>
                  <a:schemeClr val="bg1">
                    <a:lumMod val="50000"/>
                  </a:schemeClr>
                </a:solidFill>
              </a:rPr>
              <a:t>Slides from B Borsari &amp; S Liu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719D2A6-A8CF-310F-85D1-07DCD5E4C6D7}"/>
              </a:ext>
            </a:extLst>
          </p:cNvPr>
          <p:cNvSpPr txBox="1"/>
          <p:nvPr/>
        </p:nvSpPr>
        <p:spPr>
          <a:xfrm>
            <a:off x="6172200" y="0"/>
            <a:ext cx="2971800" cy="64633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  <a:highlight>
                  <a:srgbClr val="000000"/>
                </a:highlight>
              </a:rPr>
              <a:t>(More Later)</a:t>
            </a:r>
          </a:p>
        </p:txBody>
      </p:sp>
    </p:spTree>
    <p:extLst>
      <p:ext uri="{BB962C8B-B14F-4D97-AF65-F5344CB8AC3E}">
        <p14:creationId xmlns:p14="http://schemas.microsoft.com/office/powerpoint/2010/main" val="192592574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NCZF55QxkJr6T6Qfs9IA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atNZVsBofcKJgX42e57Fs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Pd0ihVRAIsMMrwR69oWWt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mUx0scATZsAjbIOQzzXvy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63H6L6JLIZQ6SRM9E8tB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cydOE8t6EPhYbrXL5PMfG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9NKbms9QH4zoLtSFqymzD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iRM3CiusfydTLi1LDosA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kJFTHkrqW1GQuSpiQRleO"/>
</p:tagLst>
</file>

<file path=ppt/theme/theme1.xml><?xml version="1.0" encoding="utf-8"?>
<a:theme xmlns:a="http://schemas.openxmlformats.org/drawingml/2006/main" name="Basic-template-i0jhhsb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template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5_template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1_for-template-i0jhhsb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utline-Style-20160605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o-follow-up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MBGLab-Basic-w-Lectures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0_template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for-template-i0jhhsb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7_template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28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1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2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3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4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5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ppt/theme/themeOverride6.xml><?xml version="1.0" encoding="utf-8"?>
<a:themeOverride xmlns:a="http://schemas.openxmlformats.org/drawingml/2006/main">
  <a:clrScheme name="1_Default Design 1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CCCCFF"/>
    </a:hlink>
    <a:folHlink>
      <a:srgbClr val="B2B2B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129599</TotalTime>
  <Words>3336</Words>
  <Application>Microsoft Macintosh PowerPoint</Application>
  <PresentationFormat>Letter Paper (8.5x11 in)</PresentationFormat>
  <Paragraphs>448</Paragraphs>
  <Slides>30</Slides>
  <Notes>17</Notes>
  <HiddenSlides>1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15</vt:i4>
      </vt:variant>
      <vt:variant>
        <vt:lpstr>Slide Titles</vt:lpstr>
      </vt:variant>
      <vt:variant>
        <vt:i4>30</vt:i4>
      </vt:variant>
    </vt:vector>
  </HeadingPairs>
  <TitlesOfParts>
    <vt:vector size="56" baseType="lpstr">
      <vt:lpstr>ＭＳ Ｐゴシック</vt:lpstr>
      <vt:lpstr>Aptos</vt:lpstr>
      <vt:lpstr>Aptos Display</vt:lpstr>
      <vt:lpstr>Arial</vt:lpstr>
      <vt:lpstr>Calibri</vt:lpstr>
      <vt:lpstr>Calibri Light</vt:lpstr>
      <vt:lpstr>Cambria Math</vt:lpstr>
      <vt:lpstr>Courier</vt:lpstr>
      <vt:lpstr>Courier New</vt:lpstr>
      <vt:lpstr>Georgia</vt:lpstr>
      <vt:lpstr>Lucida Grande</vt:lpstr>
      <vt:lpstr>Basic-template-i0jhhsb-20160605</vt:lpstr>
      <vt:lpstr>Outline-Style-20160605</vt:lpstr>
      <vt:lpstr>to-follow-up</vt:lpstr>
      <vt:lpstr>MBGLab-Basic-w-Lectures</vt:lpstr>
      <vt:lpstr>10_template</vt:lpstr>
      <vt:lpstr>Office Theme</vt:lpstr>
      <vt:lpstr>for-template-i0jhhsb</vt:lpstr>
      <vt:lpstr>7_Office Theme</vt:lpstr>
      <vt:lpstr>7_template</vt:lpstr>
      <vt:lpstr>8_template</vt:lpstr>
      <vt:lpstr>5_template</vt:lpstr>
      <vt:lpstr>1_for-template-i0jhhsb</vt:lpstr>
      <vt:lpstr>3_Office Theme</vt:lpstr>
      <vt:lpstr>4_Office Theme</vt:lpstr>
      <vt:lpstr>2_Office Theme</vt:lpstr>
      <vt:lpstr>PowerPoint Presentation</vt:lpstr>
      <vt:lpstr>Outline</vt:lpstr>
      <vt:lpstr>Inferring Allele Specific Binding/Expression  using Sequence Reads</vt:lpstr>
      <vt:lpstr>Calling AS Events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Expression quantitative trait locus (eQTL) </vt:lpstr>
      <vt:lpstr>PowerPoint Presentation</vt:lpstr>
      <vt:lpstr>Benefits of Hierarchical Testing</vt:lpstr>
      <vt:lpstr>PowerPoint Presentation</vt:lpstr>
      <vt:lpstr>References for 25m7 part-2  (Annotation Related to Variants)</vt:lpstr>
    </vt:vector>
  </TitlesOfParts>
  <Company>Yale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Office97</dc:creator>
  <cp:keywords/>
  <cp:lastModifiedBy>Gerstein, Mark</cp:lastModifiedBy>
  <cp:revision>2152</cp:revision>
  <cp:lastPrinted>2016-12-19T03:55:19Z</cp:lastPrinted>
  <dcterms:created xsi:type="dcterms:W3CDTF">2010-09-06T09:08:38Z</dcterms:created>
  <dcterms:modified xsi:type="dcterms:W3CDTF">2026-02-07T04:25:53Z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2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3</vt:i4>
  </property>
  <property fmtid="{D5CDD505-2E9C-101B-9397-08002B2CF9AE}" pid="6" name="ScreenUsage">
    <vt:i4>2</vt:i4>
  </property>
  <property fmtid="{D5CDD505-2E9C-101B-9397-08002B2CF9AE}" pid="7" name="MailAddress">
    <vt:lpwstr>Mark.Gerstein@Yale.edu</vt:lpwstr>
  </property>
  <property fmtid="{D5CDD505-2E9C-101B-9397-08002B2CF9AE}" pid="8" name="HomePage">
    <vt:lpwstr>http://bioinfo.csb.yale.edu</vt:lpwstr>
  </property>
  <property fmtid="{D5CDD505-2E9C-101B-9397-08002B2CF9AE}" pid="9" name="Other">
    <vt:lpwstr>All overheads are copyright 1997, Mark Gerstein, All Rights Reserved</vt:lpwstr>
  </property>
  <property fmtid="{D5CDD505-2E9C-101B-9397-08002B2CF9AE}" pid="10" name="DownloadOriginal">
    <vt:bool>true</vt:bool>
  </property>
  <property fmtid="{D5CDD505-2E9C-101B-9397-08002B2CF9AE}" pid="11" name="DownloadIEButton">
    <vt:bool>true</vt:bool>
  </property>
  <property fmtid="{D5CDD505-2E9C-101B-9397-08002B2CF9AE}" pid="12" name="UseBrowserColor">
    <vt:bool>true</vt:bool>
  </property>
  <property fmtid="{D5CDD505-2E9C-101B-9397-08002B2CF9AE}" pid="13" name="BackColor">
    <vt:i4>16777215</vt:i4>
  </property>
  <property fmtid="{D5CDD505-2E9C-101B-9397-08002B2CF9AE}" pid="14" name="TextColor">
    <vt:i4>2105376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4</vt:i4>
  </property>
  <property fmtid="{D5CDD505-2E9C-101B-9397-08002B2CF9AE}" pid="19" name="ShowNotes">
    <vt:bool>true</vt:bool>
  </property>
  <property fmtid="{D5CDD505-2E9C-101B-9397-08002B2CF9AE}" pid="20" name="NavBtnPos">
    <vt:i4>1</vt:i4>
  </property>
  <property fmtid="{D5CDD505-2E9C-101B-9397-08002B2CF9AE}" pid="21" name="OutputDir">
    <vt:lpwstr>C:\ppt</vt:lpwstr>
  </property>
  <property fmtid="{D5CDD505-2E9C-101B-9397-08002B2CF9AE}" pid="22" name="Google.Documents.Tracking">
    <vt:lpwstr>true</vt:lpwstr>
  </property>
  <property fmtid="{D5CDD505-2E9C-101B-9397-08002B2CF9AE}" pid="23" name="Google.Documents.DocumentId">
    <vt:lpwstr>1Ek-17Pv72hYtODFYBrTdtjepGAwqaAfgfBznzdfhS-A</vt:lpwstr>
  </property>
  <property fmtid="{D5CDD505-2E9C-101B-9397-08002B2CF9AE}" pid="24" name="Google.Documents.RevisionId">
    <vt:lpwstr>04373787564666993359</vt:lpwstr>
  </property>
  <property fmtid="{D5CDD505-2E9C-101B-9397-08002B2CF9AE}" pid="25" name="Google.Documents.PluginVersion">
    <vt:lpwstr>2.0.2662.553</vt:lpwstr>
  </property>
  <property fmtid="{D5CDD505-2E9C-101B-9397-08002B2CF9AE}" pid="26" name="Google.Documents.MergeIncapabilityFlags">
    <vt:i4>0</vt:i4>
  </property>
</Properties>
</file>