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7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8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Override1.xml" ContentType="application/vnd.openxmlformats-officedocument.themeOverride+xml"/>
  <Override PartName="/ppt/slideLayouts/slideLayout51.xml" ContentType="application/vnd.openxmlformats-officedocument.presentationml.slideLayout+xml"/>
  <Override PartName="/ppt/theme/theme9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0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11.xml" ContentType="application/vnd.openxmlformats-officedocument.them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2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13.xml" ContentType="application/vnd.openxmlformats-officedocument.them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Override2.xml" ContentType="application/vnd.openxmlformats-officedocument.themeOverrid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4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5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527559" r:id="rId1"/>
    <p:sldMasterId id="2147527566" r:id="rId2"/>
    <p:sldMasterId id="2147527586" r:id="rId3"/>
    <p:sldMasterId id="2147527624" r:id="rId4"/>
    <p:sldMasterId id="2147527626" r:id="rId5"/>
    <p:sldMasterId id="2147527630" r:id="rId6"/>
    <p:sldMasterId id="2147527659" r:id="rId7"/>
    <p:sldMasterId id="2147527672" r:id="rId8"/>
    <p:sldMasterId id="2147527698" r:id="rId9"/>
    <p:sldMasterId id="2147527702" r:id="rId10"/>
    <p:sldMasterId id="2147527716" r:id="rId11"/>
    <p:sldMasterId id="2147527730" r:id="rId12"/>
    <p:sldMasterId id="2147527757" r:id="rId13"/>
    <p:sldMasterId id="2147527823" r:id="rId14"/>
    <p:sldMasterId id="2147527841" r:id="rId15"/>
  </p:sldMasterIdLst>
  <p:notesMasterIdLst>
    <p:notesMasterId r:id="rId32"/>
  </p:notesMasterIdLst>
  <p:handoutMasterIdLst>
    <p:handoutMasterId r:id="rId33"/>
  </p:handoutMasterIdLst>
  <p:sldIdLst>
    <p:sldId id="6370" r:id="rId16"/>
    <p:sldId id="7176" r:id="rId17"/>
    <p:sldId id="7177" r:id="rId18"/>
    <p:sldId id="7178" r:id="rId19"/>
    <p:sldId id="515" r:id="rId20"/>
    <p:sldId id="6201" r:id="rId21"/>
    <p:sldId id="6199" r:id="rId22"/>
    <p:sldId id="6193" r:id="rId23"/>
    <p:sldId id="6194" r:id="rId24"/>
    <p:sldId id="6195" r:id="rId25"/>
    <p:sldId id="6196" r:id="rId26"/>
    <p:sldId id="2115" r:id="rId27"/>
    <p:sldId id="7179" r:id="rId28"/>
    <p:sldId id="6417" r:id="rId29"/>
    <p:sldId id="257" r:id="rId30"/>
    <p:sldId id="6425" r:id="rId31"/>
  </p:sldIdLst>
  <p:sldSz cx="9144000" cy="6858000" type="letter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3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0FF37"/>
    <a:srgbClr val="00B400"/>
    <a:srgbClr val="4BAB50"/>
    <a:srgbClr val="45B07C"/>
    <a:srgbClr val="B3752D"/>
    <a:srgbClr val="FFC5AD"/>
    <a:srgbClr val="68360F"/>
    <a:srgbClr val="257FD7"/>
    <a:srgbClr val="FFEA08"/>
    <a:srgbClr val="FF74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17" autoAdjust="0"/>
    <p:restoredTop sz="96301" autoAdjust="0"/>
  </p:normalViewPr>
  <p:slideViewPr>
    <p:cSldViewPr snapToGrid="0">
      <p:cViewPr varScale="1">
        <p:scale>
          <a:sx n="124" d="100"/>
          <a:sy n="124" d="100"/>
        </p:scale>
        <p:origin x="1360" y="168"/>
      </p:cViewPr>
      <p:guideLst>
        <p:guide orient="horz" pos="2383"/>
        <p:guide pos="2881"/>
      </p:guideLst>
    </p:cSldViewPr>
  </p:slideViewPr>
  <p:outlineViewPr>
    <p:cViewPr>
      <p:scale>
        <a:sx n="33" d="100"/>
        <a:sy n="33" d="100"/>
      </p:scale>
      <p:origin x="0" y="339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2504"/>
    </p:cViewPr>
  </p:sorterViewPr>
  <p:notesViewPr>
    <p:cSldViewPr snapToGrid="0">
      <p:cViewPr varScale="1">
        <p:scale>
          <a:sx n="83" d="100"/>
          <a:sy n="83" d="100"/>
        </p:scale>
        <p:origin x="-2238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t" anchorCtr="0" compatLnSpc="1">
            <a:prstTxWarp prst="textNoShape">
              <a:avLst/>
            </a:prstTxWarp>
          </a:bodyPr>
          <a:lstStyle>
            <a:lvl1pPr defTabSz="1023938" eaLnBrk="0" hangingPunct="0">
              <a:defRPr sz="1400" b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t" anchorCtr="0" compatLnSpc="1">
            <a:prstTxWarp prst="textNoShape">
              <a:avLst/>
            </a:prstTxWarp>
          </a:bodyPr>
          <a:lstStyle>
            <a:lvl1pPr algn="r" defTabSz="1023938" eaLnBrk="0" hangingPunct="0">
              <a:defRPr sz="1400" b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b" anchorCtr="0" compatLnSpc="1">
            <a:prstTxWarp prst="textNoShape">
              <a:avLst/>
            </a:prstTxWarp>
          </a:bodyPr>
          <a:lstStyle>
            <a:lvl1pPr defTabSz="1023938" eaLnBrk="0" hangingPunct="0">
              <a:defRPr sz="1400" b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b" anchorCtr="0" compatLnSpc="1">
            <a:prstTxWarp prst="textNoShape">
              <a:avLst/>
            </a:prstTxWarp>
          </a:bodyPr>
          <a:lstStyle>
            <a:lvl1pPr algn="r" defTabSz="1023938" eaLnBrk="0" hangingPunct="0">
              <a:defRPr sz="1400" b="0"/>
            </a:lvl1pPr>
          </a:lstStyle>
          <a:p>
            <a:pPr>
              <a:defRPr/>
            </a:pPr>
            <a:fld id="{67200F20-CDF5-C541-A52C-C754753793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249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t" anchorCtr="0" compatLnSpc="1">
            <a:prstTxWarp prst="textNoShape">
              <a:avLst/>
            </a:prstTxWarp>
          </a:bodyPr>
          <a:lstStyle>
            <a:lvl1pPr defTabSz="1023938" eaLnBrk="0" hangingPunct="0">
              <a:defRPr sz="1400" b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t" anchorCtr="0" compatLnSpc="1">
            <a:prstTxWarp prst="textNoShape">
              <a:avLst/>
            </a:prstTxWarp>
          </a:bodyPr>
          <a:lstStyle>
            <a:lvl1pPr algn="r" defTabSz="1023938" eaLnBrk="0" hangingPunct="0">
              <a:defRPr sz="1400" b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6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0475" y="720725"/>
            <a:ext cx="4799013" cy="35988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6313" y="4562475"/>
            <a:ext cx="5360987" cy="4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b" anchorCtr="0" compatLnSpc="1">
            <a:prstTxWarp prst="textNoShape">
              <a:avLst/>
            </a:prstTxWarp>
          </a:bodyPr>
          <a:lstStyle>
            <a:lvl1pPr defTabSz="1023938" eaLnBrk="0" hangingPunct="0">
              <a:defRPr sz="1400" b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b" anchorCtr="0" compatLnSpc="1">
            <a:prstTxWarp prst="textNoShape">
              <a:avLst/>
            </a:prstTxWarp>
          </a:bodyPr>
          <a:lstStyle>
            <a:lvl1pPr algn="r" defTabSz="1023938" eaLnBrk="0" hangingPunct="0">
              <a:defRPr sz="1400" b="0"/>
            </a:lvl1pPr>
          </a:lstStyle>
          <a:p>
            <a:pPr>
              <a:defRPr/>
            </a:pPr>
            <a:fld id="{0100BF89-F62E-4F4D-A171-8DD56B98F4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8683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588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49CA78-16C5-7B49-B2D2-051E2A089D15}" type="slidenum">
              <a:rPr kumimoji="0" lang="en-US" altLang="x-none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588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x-none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0392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solidFill>
                  <a:srgbClr val="000000"/>
                </a:solidFill>
                <a:cs typeface=""/>
              </a:rPr>
              <a:t>RNA-Seq experiments one would keep: the expression levels (i.e. RPKMs) of ~20,000 genes, ~70,000 transcripts, ~200,000 exons, and ~2 million splices. Also, we would store information on ~15,000 novel Transcriptionally Active Regions (TARs), ~2,000 allele-specific expressed genes, ~50 chimeric transcripts as well as lists of differentially expressed elements between conditions. </a:t>
            </a:r>
          </a:p>
          <a:p>
            <a:pPr marL="225425" indent="-225425" defTabSz="909638">
              <a:lnSpc>
                <a:spcPct val="80000"/>
              </a:lnSpc>
            </a:pPr>
            <a:r>
              <a:rPr lang="en-US" altLang="en-US" sz="1200" dirty="0">
                <a:ea typeface="ＭＳ Ｐゴシック" charset="-128"/>
              </a:rPr>
              <a:t>Mertz, Kirsten D., Francesca </a:t>
            </a:r>
            <a:r>
              <a:rPr lang="en-US" altLang="en-US" sz="1200" dirty="0" err="1">
                <a:ea typeface="ＭＳ Ｐゴシック" charset="-128"/>
              </a:rPr>
              <a:t>Demichelis</a:t>
            </a:r>
            <a:r>
              <a:rPr lang="en-US" altLang="en-US" sz="1200" dirty="0">
                <a:ea typeface="ＭＳ Ｐゴシック" charset="-128"/>
              </a:rPr>
              <a:t>, Andrea </a:t>
            </a:r>
            <a:r>
              <a:rPr lang="en-US" altLang="en-US" sz="1200" dirty="0" err="1">
                <a:ea typeface="ＭＳ Ｐゴシック" charset="-128"/>
              </a:rPr>
              <a:t>Sboner</a:t>
            </a:r>
            <a:r>
              <a:rPr lang="en-US" altLang="en-US" sz="1200" dirty="0">
                <a:ea typeface="ＭＳ Ｐゴシック" charset="-128"/>
              </a:rPr>
              <a:t>, Michelle S. Hirsch, Paola Dal Cin, Kirsten </a:t>
            </a:r>
            <a:r>
              <a:rPr lang="en-US" altLang="en-US" sz="1200" dirty="0" err="1">
                <a:ea typeface="ＭＳ Ｐゴシック" charset="-128"/>
              </a:rPr>
              <a:t>Struckmann</a:t>
            </a:r>
            <a:r>
              <a:rPr lang="en-US" altLang="en-US" sz="1200" dirty="0">
                <a:ea typeface="ＭＳ Ｐゴシック" charset="-128"/>
              </a:rPr>
              <a:t>, Martina Storz, et al. “Association of cytokeratin 7 and 19 expression with genomic stability and favorable prognosis in clear cell renal cell cancer.” </a:t>
            </a:r>
            <a:r>
              <a:rPr lang="en-US" altLang="en-US" sz="1200" i="1" dirty="0">
                <a:ea typeface="ＭＳ Ｐゴシック" charset="-128"/>
              </a:rPr>
              <a:t>International Journal of Cancer</a:t>
            </a:r>
            <a:r>
              <a:rPr lang="en-US" altLang="en-US" sz="1200" dirty="0">
                <a:ea typeface="ＭＳ Ｐゴシック" charset="-128"/>
              </a:rPr>
              <a:t> 123, no. 3 (2008): 569-576.</a:t>
            </a:r>
          </a:p>
          <a:p>
            <a:pPr marL="225425" indent="-225425" defTabSz="909638">
              <a:lnSpc>
                <a:spcPct val="80000"/>
              </a:lnSpc>
            </a:pPr>
            <a:endParaRPr lang="en-US" altLang="en-US" sz="1200" dirty="0">
              <a:ea typeface="ＭＳ Ｐゴシック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solidFill>
                <a:srgbClr val="000000"/>
              </a:solidFill>
              <a:cs typeface="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00BF89-F62E-4F4D-A171-8DD56B98F47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49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>
                <a:ea typeface="ＭＳ Ｐゴシック" charset="-128"/>
              </a:rPr>
              <a:t>Shown is the H3K36me3 track over 200kb regions with 3 active genes, indicated by green lines. The signal increases on the 3 genes. Our problem is to identify 3 enriched regions corresponding to these 3 genes. Thresholding usually overfragments these regions. To get around this issue, we apply a a multiscale filtering that smooths the signal with a sliding window using different window lengths, or scale lengths. At the top scale one can see that 3 peaks are identified.</a:t>
            </a: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fld id="{E49820A4-91FD-9049-AA97-A4B4D7E53851}" type="slidenum">
              <a:rPr lang="en-US" altLang="en-US">
                <a:solidFill>
                  <a:prstClr val="black"/>
                </a:solidFill>
              </a:rPr>
              <a:pPr/>
              <a:t>9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48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>
                <a:ea typeface="ＭＳ Ｐゴシック" charset="-128"/>
              </a:rPr>
              <a:t>To address the first issue, we use median based decomposition, which is median filtering the RD signal with increasing window lengths. </a:t>
            </a:r>
          </a:p>
          <a:p>
            <a:endParaRPr lang="en-US" altLang="en-US">
              <a:ea typeface="ＭＳ Ｐゴシック" charset="-128"/>
            </a:endParaRPr>
          </a:p>
          <a:p>
            <a:r>
              <a:rPr lang="en-US" altLang="en-US">
                <a:ea typeface="ＭＳ Ｐゴシック" charset="-128"/>
              </a:rPr>
              <a:t>In order to perform median filtering with a window length, you take the signal and replace signal value at each point with the median of the values within the vicinity of that point.</a:t>
            </a:r>
          </a:p>
          <a:p>
            <a:endParaRPr lang="en-US" altLang="en-US">
              <a:ea typeface="ＭＳ Ｐゴシック" charset="-128"/>
            </a:endParaRPr>
          </a:p>
          <a:p>
            <a:r>
              <a:rPr lang="en-US" altLang="en-US">
                <a:ea typeface="ＭＳ Ｐゴシック" charset="-128"/>
              </a:rPr>
              <a:t>In the figure, the RD signal is shown at the very top. In the bottom heatmap, each row is a filtered signal track in the decomposition.</a:t>
            </a:r>
          </a:p>
          <a:p>
            <a:endParaRPr lang="en-US" altLang="en-US">
              <a:ea typeface="ＭＳ Ｐゴシック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ea typeface="ＭＳ Ｐゴシック" charset="-128"/>
              </a:rPr>
              <a:t>White-&gt; low, blue-&gt;high</a:t>
            </a:r>
          </a:p>
          <a:p>
            <a:endParaRPr lang="en-US" altLang="en-US">
              <a:ea typeface="ＭＳ Ｐゴシック" charset="-128"/>
            </a:endParaRPr>
          </a:p>
          <a:p>
            <a:r>
              <a:rPr lang="en-US" altLang="en-US">
                <a:ea typeface="ＭＳ Ｐゴシック" charset="-128"/>
              </a:rPr>
              <a:t>Notice that the peaks in the signal get merged over the increasing scales. </a:t>
            </a:r>
          </a:p>
          <a:p>
            <a:endParaRPr lang="en-US" altLang="en-US">
              <a:ea typeface="ＭＳ Ｐゴシック" charset="-128"/>
            </a:endParaRPr>
          </a:p>
          <a:p>
            <a:r>
              <a:rPr lang="en-US" altLang="en-US">
                <a:ea typeface="ＭＳ Ｐゴシック" charset="-128"/>
              </a:rPr>
              <a:t>Notice the “blocky” behavior of the decomposition where the edges are conserved over several scales before they die off rather quickly at a certain scale.</a:t>
            </a: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fld id="{0A02534A-9EF8-3D43-A9F3-BC2043DAF4F1}" type="slidenum">
              <a:rPr lang="en-US" altLang="en-US">
                <a:solidFill>
                  <a:srgbClr val="000000"/>
                </a:solidFill>
              </a:rPr>
              <a:pPr/>
              <a:t>10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129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>
                <a:ea typeface="ＭＳ Ｐゴシック" charset="-128"/>
              </a:rPr>
              <a:t>In comparison with Gaussian decomp, median based decomp conserves the enriched regions upto a certain scale then removes them completely. Unlike</a:t>
            </a:r>
          </a:p>
          <a:p>
            <a:r>
              <a:rPr lang="en-US" altLang="en-US">
                <a:ea typeface="ＭＳ Ｐゴシック" charset="-128"/>
              </a:rPr>
              <a:t>Gaussian, where all the signal features are transferred till the highest scale in the decomposition. This property makes median filtering a better candidate</a:t>
            </a:r>
          </a:p>
          <a:p>
            <a:r>
              <a:rPr lang="en-US" altLang="en-US">
                <a:ea typeface="ＭＳ Ｐゴシック" charset="-128"/>
              </a:rPr>
              <a:t>For analysing the which scales levels are enriched in the signal</a:t>
            </a: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fld id="{459130B2-4FDA-FE46-9CC9-C87FF2D9FA96}" type="slidenum">
              <a:rPr lang="en-US" altLang="en-US">
                <a:solidFill>
                  <a:srgbClr val="000000"/>
                </a:solidFill>
              </a:rPr>
              <a:pPr/>
              <a:t>11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574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Slide Image Placeholder 1">
            <a:extLst>
              <a:ext uri="{FF2B5EF4-FFF2-40B4-BE49-F238E27FC236}">
                <a16:creationId xmlns:a16="http://schemas.microsoft.com/office/drawing/2014/main" id="{2BC6D01B-CC29-A143-B5C3-82834F6C7A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2" name="Notes Placeholder 2">
            <a:extLst>
              <a:ext uri="{FF2B5EF4-FFF2-40B4-BE49-F238E27FC236}">
                <a16:creationId xmlns:a16="http://schemas.microsoft.com/office/drawing/2014/main" id="{AEA7BE99-3348-CA45-BB9B-9B7606F6A7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38243" name="Slide Number Placeholder 3">
            <a:extLst>
              <a:ext uri="{FF2B5EF4-FFF2-40B4-BE49-F238E27FC236}">
                <a16:creationId xmlns:a16="http://schemas.microsoft.com/office/drawing/2014/main" id="{606ED51B-7B62-2942-B330-892CA4380D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842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842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842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842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842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842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842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842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84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54BB57-002E-474E-AFC5-9D7189845DD1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842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2166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Slide Image Placeholder 1">
            <a:extLst>
              <a:ext uri="{FF2B5EF4-FFF2-40B4-BE49-F238E27FC236}">
                <a16:creationId xmlns:a16="http://schemas.microsoft.com/office/drawing/2014/main" id="{6AC33473-15BE-0747-A7F2-B95FDAAB4A2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70658" name="Notes Placeholder 2">
            <a:extLst>
              <a:ext uri="{FF2B5EF4-FFF2-40B4-BE49-F238E27FC236}">
                <a16:creationId xmlns:a16="http://schemas.microsoft.com/office/drawing/2014/main" id="{3DABB7CE-616E-7846-8775-D9796F95C65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Tx/>
            </a:pPr>
            <a:endParaRPr lang="en-US" altLang="en-US"/>
          </a:p>
        </p:txBody>
      </p:sp>
      <p:sp>
        <p:nvSpPr>
          <p:cNvPr id="70659" name="Slide Number Placeholder 3">
            <a:extLst>
              <a:ext uri="{FF2B5EF4-FFF2-40B4-BE49-F238E27FC236}">
                <a16:creationId xmlns:a16="http://schemas.microsoft.com/office/drawing/2014/main" id="{6719461A-8D07-F642-B34A-AE081A7DB37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F8A7A0-12DA-2B4D-861E-2C8BA4CED395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177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themeOverride" Target="../theme/themeOverride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1020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6586"/>
            <a:ext cx="3810000" cy="540374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13492"/>
            <a:ext cx="3810000" cy="54168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886186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45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884" indent="0" algn="ctr">
              <a:buNone/>
              <a:defRPr/>
            </a:lvl2pPr>
            <a:lvl3pPr marL="913770" indent="0" algn="ctr">
              <a:buNone/>
              <a:defRPr/>
            </a:lvl3pPr>
            <a:lvl4pPr marL="1370658" indent="0" algn="ctr">
              <a:buNone/>
              <a:defRPr/>
            </a:lvl4pPr>
            <a:lvl5pPr marL="1827542" indent="0" algn="ctr">
              <a:buNone/>
              <a:defRPr/>
            </a:lvl5pPr>
            <a:lvl6pPr marL="2284429" indent="0" algn="ctr">
              <a:buNone/>
              <a:defRPr/>
            </a:lvl6pPr>
            <a:lvl7pPr marL="2741313" indent="0" algn="ctr">
              <a:buNone/>
              <a:defRPr/>
            </a:lvl7pPr>
            <a:lvl8pPr marL="3198199" indent="0" algn="ctr">
              <a:buNone/>
              <a:defRPr/>
            </a:lvl8pPr>
            <a:lvl9pPr marL="3655085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884" indent="0">
              <a:buNone/>
              <a:defRPr sz="1800"/>
            </a:lvl2pPr>
            <a:lvl3pPr marL="913770" indent="0">
              <a:buNone/>
              <a:defRPr sz="1600"/>
            </a:lvl3pPr>
            <a:lvl4pPr marL="1370658" indent="0">
              <a:buNone/>
              <a:defRPr sz="1400"/>
            </a:lvl4pPr>
            <a:lvl5pPr marL="1827542" indent="0">
              <a:buNone/>
              <a:defRPr sz="1400"/>
            </a:lvl5pPr>
            <a:lvl6pPr marL="2284429" indent="0">
              <a:buNone/>
              <a:defRPr sz="1400"/>
            </a:lvl6pPr>
            <a:lvl7pPr marL="2741313" indent="0">
              <a:buNone/>
              <a:defRPr sz="1400"/>
            </a:lvl7pPr>
            <a:lvl8pPr marL="3198199" indent="0">
              <a:buNone/>
              <a:defRPr sz="1400"/>
            </a:lvl8pPr>
            <a:lvl9pPr marL="365508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47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47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84" indent="0">
              <a:buNone/>
              <a:defRPr sz="2000" b="1"/>
            </a:lvl2pPr>
            <a:lvl3pPr marL="913770" indent="0">
              <a:buNone/>
              <a:defRPr sz="1800" b="1"/>
            </a:lvl3pPr>
            <a:lvl4pPr marL="1370658" indent="0">
              <a:buNone/>
              <a:defRPr sz="1600" b="1"/>
            </a:lvl4pPr>
            <a:lvl5pPr marL="1827542" indent="0">
              <a:buNone/>
              <a:defRPr sz="1600" b="1"/>
            </a:lvl5pPr>
            <a:lvl6pPr marL="2284429" indent="0">
              <a:buNone/>
              <a:defRPr sz="1600" b="1"/>
            </a:lvl6pPr>
            <a:lvl7pPr marL="2741313" indent="0">
              <a:buNone/>
              <a:defRPr sz="1600" b="1"/>
            </a:lvl7pPr>
            <a:lvl8pPr marL="3198199" indent="0">
              <a:buNone/>
              <a:defRPr sz="1600" b="1"/>
            </a:lvl8pPr>
            <a:lvl9pPr marL="365508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84" indent="0">
              <a:buNone/>
              <a:defRPr sz="2000" b="1"/>
            </a:lvl2pPr>
            <a:lvl3pPr marL="913770" indent="0">
              <a:buNone/>
              <a:defRPr sz="1800" b="1"/>
            </a:lvl3pPr>
            <a:lvl4pPr marL="1370658" indent="0">
              <a:buNone/>
              <a:defRPr sz="1600" b="1"/>
            </a:lvl4pPr>
            <a:lvl5pPr marL="1827542" indent="0">
              <a:buNone/>
              <a:defRPr sz="1600" b="1"/>
            </a:lvl5pPr>
            <a:lvl6pPr marL="2284429" indent="0">
              <a:buNone/>
              <a:defRPr sz="1600" b="1"/>
            </a:lvl6pPr>
            <a:lvl7pPr marL="2741313" indent="0">
              <a:buNone/>
              <a:defRPr sz="1600" b="1"/>
            </a:lvl7pPr>
            <a:lvl8pPr marL="3198199" indent="0">
              <a:buNone/>
              <a:defRPr sz="1600" b="1"/>
            </a:lvl8pPr>
            <a:lvl9pPr marL="365508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6" y="2731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84" indent="0">
              <a:buNone/>
              <a:defRPr sz="1200"/>
            </a:lvl2pPr>
            <a:lvl3pPr marL="913770" indent="0">
              <a:buNone/>
              <a:defRPr sz="1000"/>
            </a:lvl3pPr>
            <a:lvl4pPr marL="1370658" indent="0">
              <a:buNone/>
              <a:defRPr sz="900"/>
            </a:lvl4pPr>
            <a:lvl5pPr marL="1827542" indent="0">
              <a:buNone/>
              <a:defRPr sz="900"/>
            </a:lvl5pPr>
            <a:lvl6pPr marL="2284429" indent="0">
              <a:buNone/>
              <a:defRPr sz="900"/>
            </a:lvl6pPr>
            <a:lvl7pPr marL="2741313" indent="0">
              <a:buNone/>
              <a:defRPr sz="900"/>
            </a:lvl7pPr>
            <a:lvl8pPr marL="3198199" indent="0">
              <a:buNone/>
              <a:defRPr sz="900"/>
            </a:lvl8pPr>
            <a:lvl9pPr marL="365508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884" indent="0">
              <a:buNone/>
              <a:defRPr sz="2800"/>
            </a:lvl2pPr>
            <a:lvl3pPr marL="913770" indent="0">
              <a:buNone/>
              <a:defRPr sz="2400"/>
            </a:lvl3pPr>
            <a:lvl4pPr marL="1370658" indent="0">
              <a:buNone/>
              <a:defRPr sz="2000"/>
            </a:lvl4pPr>
            <a:lvl5pPr marL="1827542" indent="0">
              <a:buNone/>
              <a:defRPr sz="2000"/>
            </a:lvl5pPr>
            <a:lvl6pPr marL="2284429" indent="0">
              <a:buNone/>
              <a:defRPr sz="2000"/>
            </a:lvl6pPr>
            <a:lvl7pPr marL="2741313" indent="0">
              <a:buNone/>
              <a:defRPr sz="2000"/>
            </a:lvl7pPr>
            <a:lvl8pPr marL="3198199" indent="0">
              <a:buNone/>
              <a:defRPr sz="2000"/>
            </a:lvl8pPr>
            <a:lvl9pPr marL="3655085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84" indent="0">
              <a:buNone/>
              <a:defRPr sz="1200"/>
            </a:lvl2pPr>
            <a:lvl3pPr marL="913770" indent="0">
              <a:buNone/>
              <a:defRPr sz="1000"/>
            </a:lvl3pPr>
            <a:lvl4pPr marL="1370658" indent="0">
              <a:buNone/>
              <a:defRPr sz="900"/>
            </a:lvl4pPr>
            <a:lvl5pPr marL="1827542" indent="0">
              <a:buNone/>
              <a:defRPr sz="900"/>
            </a:lvl5pPr>
            <a:lvl6pPr marL="2284429" indent="0">
              <a:buNone/>
              <a:defRPr sz="900"/>
            </a:lvl6pPr>
            <a:lvl7pPr marL="2741313" indent="0">
              <a:buNone/>
              <a:defRPr sz="900"/>
            </a:lvl7pPr>
            <a:lvl8pPr marL="3198199" indent="0">
              <a:buNone/>
              <a:defRPr sz="900"/>
            </a:lvl8pPr>
            <a:lvl9pPr marL="365508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14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14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47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47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5613">
              <a:defRPr/>
            </a:lvl1pPr>
          </a:lstStyle>
          <a:p>
            <a:pPr>
              <a:defRPr/>
            </a:pPr>
            <a:fld id="{0802429A-BD88-0340-A274-CE53C152188A}" type="datetime1">
              <a:rPr lang="en-US" altLang="x-none"/>
              <a:pPr>
                <a:defRPr/>
              </a:pPr>
              <a:t>2/9/26</a:t>
            </a:fld>
            <a:endParaRPr lang="en-US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5613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5613">
              <a:defRPr/>
            </a:lvl1pPr>
          </a:lstStyle>
          <a:p>
            <a:pPr>
              <a:defRPr/>
            </a:pPr>
            <a:fld id="{48EFFB62-3027-8C46-B521-D2738629A51A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910" indent="0" algn="ctr">
              <a:buNone/>
              <a:defRPr/>
            </a:lvl2pPr>
            <a:lvl3pPr marL="913822" indent="0" algn="ctr">
              <a:buNone/>
              <a:defRPr/>
            </a:lvl3pPr>
            <a:lvl4pPr marL="1370734" indent="0" algn="ctr">
              <a:buNone/>
              <a:defRPr/>
            </a:lvl4pPr>
            <a:lvl5pPr marL="1827644" indent="0" algn="ctr">
              <a:buNone/>
              <a:defRPr/>
            </a:lvl5pPr>
            <a:lvl6pPr marL="2284557" indent="0" algn="ctr">
              <a:buNone/>
              <a:defRPr/>
            </a:lvl6pPr>
            <a:lvl7pPr marL="2741467" indent="0" algn="ctr">
              <a:buNone/>
              <a:defRPr/>
            </a:lvl7pPr>
            <a:lvl8pPr marL="3198377" indent="0" algn="ctr">
              <a:buNone/>
              <a:defRPr/>
            </a:lvl8pPr>
            <a:lvl9pPr marL="365528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6481" y="1604381"/>
            <a:ext cx="8226720" cy="2193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6481" y="3935934"/>
            <a:ext cx="8226720" cy="219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xfrm>
            <a:off x="457200" y="6246864"/>
            <a:ext cx="2127250" cy="471487"/>
          </a:xfrm>
          <a:prstGeom prst="rect">
            <a:avLst/>
          </a:prstGeom>
        </p:spPr>
        <p:txBody>
          <a:bodyPr lIns="82941" tIns="41471" rIns="82941" bIns="41471"/>
          <a:lstStyle>
            <a:lvl1pPr defTabSz="457174" fontAlgn="auto"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fld id="{4730BF9D-7B99-3645-990C-DFCFD8672575}" type="datetime1">
              <a:rPr lang="en-US" smtClean="0"/>
              <a:t>2/9/26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3127377" y="6246864"/>
            <a:ext cx="2897188" cy="471487"/>
          </a:xfrm>
          <a:prstGeom prst="rect">
            <a:avLst/>
          </a:prstGeom>
        </p:spPr>
        <p:txBody>
          <a:bodyPr lIns="82941" tIns="41471" rIns="82941" bIns="41471"/>
          <a:lstStyle>
            <a:lvl1pPr defTabSz="457174" fontAlgn="auto"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xfrm>
            <a:off x="6556375" y="6246864"/>
            <a:ext cx="2128838" cy="471487"/>
          </a:xfrm>
          <a:prstGeom prst="rect">
            <a:avLst/>
          </a:prstGeom>
        </p:spPr>
        <p:txBody>
          <a:bodyPr lIns="82941" tIns="41471" rIns="82941" bIns="41471"/>
          <a:lstStyle>
            <a:lvl1pPr defTabSz="457174" fontAlgn="auto"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fld id="{A0051A5C-6566-9D40-9D3E-B18CC43A10F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5625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910" indent="0" algn="ctr">
              <a:buNone/>
              <a:defRPr/>
            </a:lvl2pPr>
            <a:lvl3pPr marL="913822" indent="0" algn="ctr">
              <a:buNone/>
              <a:defRPr/>
            </a:lvl3pPr>
            <a:lvl4pPr marL="1370734" indent="0" algn="ctr">
              <a:buNone/>
              <a:defRPr/>
            </a:lvl4pPr>
            <a:lvl5pPr marL="1827644" indent="0" algn="ctr">
              <a:buNone/>
              <a:defRPr/>
            </a:lvl5pPr>
            <a:lvl6pPr marL="2284557" indent="0" algn="ctr">
              <a:buNone/>
              <a:defRPr/>
            </a:lvl6pPr>
            <a:lvl7pPr marL="2741467" indent="0" algn="ctr">
              <a:buNone/>
              <a:defRPr/>
            </a:lvl7pPr>
            <a:lvl8pPr marL="3198377" indent="0" algn="ctr">
              <a:buNone/>
              <a:defRPr/>
            </a:lvl8pPr>
            <a:lvl9pPr marL="365528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910" indent="0">
              <a:buNone/>
              <a:defRPr sz="1800"/>
            </a:lvl2pPr>
            <a:lvl3pPr marL="913822" indent="0">
              <a:buNone/>
              <a:defRPr sz="1600"/>
            </a:lvl3pPr>
            <a:lvl4pPr marL="1370734" indent="0">
              <a:buNone/>
              <a:defRPr sz="1400"/>
            </a:lvl4pPr>
            <a:lvl5pPr marL="1827644" indent="0">
              <a:buNone/>
              <a:defRPr sz="1400"/>
            </a:lvl5pPr>
            <a:lvl6pPr marL="2284557" indent="0">
              <a:buNone/>
              <a:defRPr sz="1400"/>
            </a:lvl6pPr>
            <a:lvl7pPr marL="2741467" indent="0">
              <a:buNone/>
              <a:defRPr sz="1400"/>
            </a:lvl7pPr>
            <a:lvl8pPr marL="3198377" indent="0">
              <a:buNone/>
              <a:defRPr sz="1400"/>
            </a:lvl8pPr>
            <a:lvl9pPr marL="365528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10" indent="0">
              <a:buNone/>
              <a:defRPr sz="2000" b="1"/>
            </a:lvl2pPr>
            <a:lvl3pPr marL="913822" indent="0">
              <a:buNone/>
              <a:defRPr sz="1800" b="1"/>
            </a:lvl3pPr>
            <a:lvl4pPr marL="1370734" indent="0">
              <a:buNone/>
              <a:defRPr sz="1600" b="1"/>
            </a:lvl4pPr>
            <a:lvl5pPr marL="1827644" indent="0">
              <a:buNone/>
              <a:defRPr sz="1600" b="1"/>
            </a:lvl5pPr>
            <a:lvl6pPr marL="2284557" indent="0">
              <a:buNone/>
              <a:defRPr sz="1600" b="1"/>
            </a:lvl6pPr>
            <a:lvl7pPr marL="2741467" indent="0">
              <a:buNone/>
              <a:defRPr sz="1600" b="1"/>
            </a:lvl7pPr>
            <a:lvl8pPr marL="3198377" indent="0">
              <a:buNone/>
              <a:defRPr sz="1600" b="1"/>
            </a:lvl8pPr>
            <a:lvl9pPr marL="365528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10" indent="0">
              <a:buNone/>
              <a:defRPr sz="2000" b="1"/>
            </a:lvl2pPr>
            <a:lvl3pPr marL="913822" indent="0">
              <a:buNone/>
              <a:defRPr sz="1800" b="1"/>
            </a:lvl3pPr>
            <a:lvl4pPr marL="1370734" indent="0">
              <a:buNone/>
              <a:defRPr sz="1600" b="1"/>
            </a:lvl4pPr>
            <a:lvl5pPr marL="1827644" indent="0">
              <a:buNone/>
              <a:defRPr sz="1600" b="1"/>
            </a:lvl5pPr>
            <a:lvl6pPr marL="2284557" indent="0">
              <a:buNone/>
              <a:defRPr sz="1600" b="1"/>
            </a:lvl6pPr>
            <a:lvl7pPr marL="2741467" indent="0">
              <a:buNone/>
              <a:defRPr sz="1600" b="1"/>
            </a:lvl7pPr>
            <a:lvl8pPr marL="3198377" indent="0">
              <a:buNone/>
              <a:defRPr sz="1600" b="1"/>
            </a:lvl8pPr>
            <a:lvl9pPr marL="365528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910" indent="0">
              <a:buNone/>
              <a:defRPr sz="1200"/>
            </a:lvl2pPr>
            <a:lvl3pPr marL="913822" indent="0">
              <a:buNone/>
              <a:defRPr sz="1000"/>
            </a:lvl3pPr>
            <a:lvl4pPr marL="1370734" indent="0">
              <a:buNone/>
              <a:defRPr sz="900"/>
            </a:lvl4pPr>
            <a:lvl5pPr marL="1827644" indent="0">
              <a:buNone/>
              <a:defRPr sz="900"/>
            </a:lvl5pPr>
            <a:lvl6pPr marL="2284557" indent="0">
              <a:buNone/>
              <a:defRPr sz="900"/>
            </a:lvl6pPr>
            <a:lvl7pPr marL="2741467" indent="0">
              <a:buNone/>
              <a:defRPr sz="900"/>
            </a:lvl7pPr>
            <a:lvl8pPr marL="3198377" indent="0">
              <a:buNone/>
              <a:defRPr sz="900"/>
            </a:lvl8pPr>
            <a:lvl9pPr marL="365528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910" indent="0">
              <a:buNone/>
              <a:defRPr sz="2800"/>
            </a:lvl2pPr>
            <a:lvl3pPr marL="913822" indent="0">
              <a:buNone/>
              <a:defRPr sz="2400"/>
            </a:lvl3pPr>
            <a:lvl4pPr marL="1370734" indent="0">
              <a:buNone/>
              <a:defRPr sz="2000"/>
            </a:lvl4pPr>
            <a:lvl5pPr marL="1827644" indent="0">
              <a:buNone/>
              <a:defRPr sz="2000"/>
            </a:lvl5pPr>
            <a:lvl6pPr marL="2284557" indent="0">
              <a:buNone/>
              <a:defRPr sz="2000"/>
            </a:lvl6pPr>
            <a:lvl7pPr marL="2741467" indent="0">
              <a:buNone/>
              <a:defRPr sz="2000"/>
            </a:lvl7pPr>
            <a:lvl8pPr marL="3198377" indent="0">
              <a:buNone/>
              <a:defRPr sz="2000"/>
            </a:lvl8pPr>
            <a:lvl9pPr marL="365528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910" indent="0">
              <a:buNone/>
              <a:defRPr sz="1200"/>
            </a:lvl2pPr>
            <a:lvl3pPr marL="913822" indent="0">
              <a:buNone/>
              <a:defRPr sz="1000"/>
            </a:lvl3pPr>
            <a:lvl4pPr marL="1370734" indent="0">
              <a:buNone/>
              <a:defRPr sz="900"/>
            </a:lvl4pPr>
            <a:lvl5pPr marL="1827644" indent="0">
              <a:buNone/>
              <a:defRPr sz="900"/>
            </a:lvl5pPr>
            <a:lvl6pPr marL="2284557" indent="0">
              <a:buNone/>
              <a:defRPr sz="900"/>
            </a:lvl6pPr>
            <a:lvl7pPr marL="2741467" indent="0">
              <a:buNone/>
              <a:defRPr sz="900"/>
            </a:lvl7pPr>
            <a:lvl8pPr marL="3198377" indent="0">
              <a:buNone/>
              <a:defRPr sz="900"/>
            </a:lvl8pPr>
            <a:lvl9pPr marL="365528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7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07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8B1AEF-D11A-2F44-AA2F-A04603A80DFE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12E161-8D7E-E543-B7E8-B92239F034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FEB695-2AD4-2F4D-8115-5ED3E06A8CBB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6601CB-A658-6447-AAB3-4789EE270E9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6E31C0-CF6B-9F46-9A4A-01BD90E6EE47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E922B8-D63B-CA45-A766-74A82C529A3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62CC69-29D8-2F45-8A92-8BC7FB3C7778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6D3F2B-729B-C546-AF2A-47C3659911A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E2DA46-9E26-EB4D-85F7-A7D96A66C529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604E43-A790-1143-A201-26120EB2FE7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D99749-0EAC-064A-958C-FC252C9E0F64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CE5C4-61E1-BC40-B879-0C7EDF9646F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134232-FF19-8C43-AFED-A7BD1F28AF4A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A0585-33C7-D740-8D0E-B5E2CA1B0CA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BAD941-C748-7D45-BBED-9873A1BF8851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B3F71C-7002-224C-A55D-423FEAA7F36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E7C186-2C22-CD46-AFAC-68F9D6E5A175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8F7CE5-E5AB-ED45-A8FC-F0A45E30614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C4987E-418A-8949-BB45-A9866B74A42F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E7FA3D-C315-1E4A-83E6-C4261C8CE4D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DD46B48-9ABE-E841-85F5-08F98C6EA264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8530FF-CA05-7A47-B251-B5E31C27CC0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4938"/>
            <a:ext cx="8218488" cy="14128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2250" cy="6769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850" y="1600200"/>
            <a:ext cx="4033838" cy="6769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 rtlCol="0"/>
          <a:lstStyle>
            <a:lvl1pPr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defTabSz="914400">
              <a:buClrTx/>
              <a:buSzTx/>
              <a:buFontTx/>
              <a:buNone/>
              <a:defRPr b="1">
                <a:cs typeface="ＭＳ Ｐゴシック" charset="0"/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fld id="{3BD8956F-2BA3-CC4A-B270-A5C39E96C8F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910" indent="0" algn="ctr">
              <a:buNone/>
              <a:defRPr/>
            </a:lvl2pPr>
            <a:lvl3pPr marL="913822" indent="0" algn="ctr">
              <a:buNone/>
              <a:defRPr/>
            </a:lvl3pPr>
            <a:lvl4pPr marL="1370734" indent="0" algn="ctr">
              <a:buNone/>
              <a:defRPr/>
            </a:lvl4pPr>
            <a:lvl5pPr marL="1827644" indent="0" algn="ctr">
              <a:buNone/>
              <a:defRPr/>
            </a:lvl5pPr>
            <a:lvl6pPr marL="2284557" indent="0" algn="ctr">
              <a:buNone/>
              <a:defRPr/>
            </a:lvl6pPr>
            <a:lvl7pPr marL="2741467" indent="0" algn="ctr">
              <a:buNone/>
              <a:defRPr/>
            </a:lvl7pPr>
            <a:lvl8pPr marL="3198377" indent="0" algn="ctr">
              <a:buNone/>
              <a:defRPr/>
            </a:lvl8pPr>
            <a:lvl9pPr marL="365528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55284116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98746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8604456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324124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7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5613">
              <a:defRPr/>
            </a:pPr>
            <a:fld id="{8D75270C-3294-2945-973E-B265A792EAFF}" type="datetime1">
              <a:rPr lang="en-US" sz="1800" b="0">
                <a:solidFill>
                  <a:srgbClr val="000000"/>
                </a:solidFill>
                <a:latin typeface="Calibri" charset="0"/>
              </a:rPr>
              <a:pPr defTabSz="455613">
                <a:defRPr/>
              </a:pPr>
              <a:t>2/9/26</a:t>
            </a:fld>
            <a:endParaRPr lang="en-US" sz="1800" b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7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5613">
              <a:defRPr/>
            </a:pPr>
            <a:endParaRPr lang="en-US" sz="1800" b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7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5613">
              <a:defRPr/>
            </a:pPr>
            <a:fld id="{24563E97-85E0-5544-ABC1-0F395CAB8D3A}" type="slidenum">
              <a:rPr lang="en-US" sz="1800" b="0">
                <a:solidFill>
                  <a:srgbClr val="000000"/>
                </a:solidFill>
                <a:latin typeface="Calibri" charset="0"/>
              </a:rPr>
              <a:pPr defTabSz="455613">
                <a:defRPr/>
              </a:pPr>
              <a:t>‹#›</a:t>
            </a:fld>
            <a:endParaRPr lang="en-US" sz="1800" b="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5295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721039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340" indent="0" algn="ctr">
              <a:buNone/>
              <a:defRPr/>
            </a:lvl2pPr>
            <a:lvl3pPr marL="912685" indent="0" algn="ctr">
              <a:buNone/>
              <a:defRPr/>
            </a:lvl3pPr>
            <a:lvl4pPr marL="1369030" indent="0" algn="ctr">
              <a:buNone/>
              <a:defRPr/>
            </a:lvl4pPr>
            <a:lvl5pPr marL="1825372" indent="0" algn="ctr">
              <a:buNone/>
              <a:defRPr/>
            </a:lvl5pPr>
            <a:lvl6pPr marL="2281716" indent="0" algn="ctr">
              <a:buNone/>
              <a:defRPr/>
            </a:lvl6pPr>
            <a:lvl7pPr marL="2738060" indent="0" algn="ctr">
              <a:buNone/>
              <a:defRPr/>
            </a:lvl7pPr>
            <a:lvl8pPr marL="3194393" indent="0" algn="ctr">
              <a:buNone/>
              <a:defRPr/>
            </a:lvl8pPr>
            <a:lvl9pPr marL="3650745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240205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49554296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340" indent="0">
              <a:buNone/>
              <a:defRPr sz="1800"/>
            </a:lvl2pPr>
            <a:lvl3pPr marL="912685" indent="0">
              <a:buNone/>
              <a:defRPr sz="1600"/>
            </a:lvl3pPr>
            <a:lvl4pPr marL="1369030" indent="0">
              <a:buNone/>
              <a:defRPr sz="1400"/>
            </a:lvl4pPr>
            <a:lvl5pPr marL="1825372" indent="0">
              <a:buNone/>
              <a:defRPr sz="1400"/>
            </a:lvl5pPr>
            <a:lvl6pPr marL="2281716" indent="0">
              <a:buNone/>
              <a:defRPr sz="1400"/>
            </a:lvl6pPr>
            <a:lvl7pPr marL="2738060" indent="0">
              <a:buNone/>
              <a:defRPr sz="1400"/>
            </a:lvl7pPr>
            <a:lvl8pPr marL="3194393" indent="0">
              <a:buNone/>
              <a:defRPr sz="1400"/>
            </a:lvl8pPr>
            <a:lvl9pPr marL="365074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524472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6190548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40" indent="0">
              <a:buNone/>
              <a:defRPr sz="2000" b="1"/>
            </a:lvl2pPr>
            <a:lvl3pPr marL="912685" indent="0">
              <a:buNone/>
              <a:defRPr sz="1800" b="1"/>
            </a:lvl3pPr>
            <a:lvl4pPr marL="1369030" indent="0">
              <a:buNone/>
              <a:defRPr sz="1600" b="1"/>
            </a:lvl4pPr>
            <a:lvl5pPr marL="1825372" indent="0">
              <a:buNone/>
              <a:defRPr sz="1600" b="1"/>
            </a:lvl5pPr>
            <a:lvl6pPr marL="2281716" indent="0">
              <a:buNone/>
              <a:defRPr sz="1600" b="1"/>
            </a:lvl6pPr>
            <a:lvl7pPr marL="2738060" indent="0">
              <a:buNone/>
              <a:defRPr sz="1600" b="1"/>
            </a:lvl7pPr>
            <a:lvl8pPr marL="3194393" indent="0">
              <a:buNone/>
              <a:defRPr sz="1600" b="1"/>
            </a:lvl8pPr>
            <a:lvl9pPr marL="365074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40" indent="0">
              <a:buNone/>
              <a:defRPr sz="2000" b="1"/>
            </a:lvl2pPr>
            <a:lvl3pPr marL="912685" indent="0">
              <a:buNone/>
              <a:defRPr sz="1800" b="1"/>
            </a:lvl3pPr>
            <a:lvl4pPr marL="1369030" indent="0">
              <a:buNone/>
              <a:defRPr sz="1600" b="1"/>
            </a:lvl4pPr>
            <a:lvl5pPr marL="1825372" indent="0">
              <a:buNone/>
              <a:defRPr sz="1600" b="1"/>
            </a:lvl5pPr>
            <a:lvl6pPr marL="2281716" indent="0">
              <a:buNone/>
              <a:defRPr sz="1600" b="1"/>
            </a:lvl6pPr>
            <a:lvl7pPr marL="2738060" indent="0">
              <a:buNone/>
              <a:defRPr sz="1600" b="1"/>
            </a:lvl7pPr>
            <a:lvl8pPr marL="3194393" indent="0">
              <a:buNone/>
              <a:defRPr sz="1600" b="1"/>
            </a:lvl8pPr>
            <a:lvl9pPr marL="365074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8652779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23619108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618578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6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340" indent="0">
              <a:buNone/>
              <a:defRPr sz="1200"/>
            </a:lvl2pPr>
            <a:lvl3pPr marL="912685" indent="0">
              <a:buNone/>
              <a:defRPr sz="1000"/>
            </a:lvl3pPr>
            <a:lvl4pPr marL="1369030" indent="0">
              <a:buNone/>
              <a:defRPr sz="900"/>
            </a:lvl4pPr>
            <a:lvl5pPr marL="1825372" indent="0">
              <a:buNone/>
              <a:defRPr sz="900"/>
            </a:lvl5pPr>
            <a:lvl6pPr marL="2281716" indent="0">
              <a:buNone/>
              <a:defRPr sz="900"/>
            </a:lvl6pPr>
            <a:lvl7pPr marL="2738060" indent="0">
              <a:buNone/>
              <a:defRPr sz="900"/>
            </a:lvl7pPr>
            <a:lvl8pPr marL="3194393" indent="0">
              <a:buNone/>
              <a:defRPr sz="900"/>
            </a:lvl8pPr>
            <a:lvl9pPr marL="365074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734604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340" indent="0">
              <a:buNone/>
              <a:defRPr sz="2800"/>
            </a:lvl2pPr>
            <a:lvl3pPr marL="912685" indent="0">
              <a:buNone/>
              <a:defRPr sz="2400"/>
            </a:lvl3pPr>
            <a:lvl4pPr marL="1369030" indent="0">
              <a:buNone/>
              <a:defRPr sz="2000"/>
            </a:lvl4pPr>
            <a:lvl5pPr marL="1825372" indent="0">
              <a:buNone/>
              <a:defRPr sz="2000"/>
            </a:lvl5pPr>
            <a:lvl6pPr marL="2281716" indent="0">
              <a:buNone/>
              <a:defRPr sz="2000"/>
            </a:lvl6pPr>
            <a:lvl7pPr marL="2738060" indent="0">
              <a:buNone/>
              <a:defRPr sz="2000"/>
            </a:lvl7pPr>
            <a:lvl8pPr marL="3194393" indent="0">
              <a:buNone/>
              <a:defRPr sz="2000"/>
            </a:lvl8pPr>
            <a:lvl9pPr marL="3650745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340" indent="0">
              <a:buNone/>
              <a:defRPr sz="1200"/>
            </a:lvl2pPr>
            <a:lvl3pPr marL="912685" indent="0">
              <a:buNone/>
              <a:defRPr sz="1000"/>
            </a:lvl3pPr>
            <a:lvl4pPr marL="1369030" indent="0">
              <a:buNone/>
              <a:defRPr sz="900"/>
            </a:lvl4pPr>
            <a:lvl5pPr marL="1825372" indent="0">
              <a:buNone/>
              <a:defRPr sz="900"/>
            </a:lvl5pPr>
            <a:lvl6pPr marL="2281716" indent="0">
              <a:buNone/>
              <a:defRPr sz="900"/>
            </a:lvl6pPr>
            <a:lvl7pPr marL="2738060" indent="0">
              <a:buNone/>
              <a:defRPr sz="900"/>
            </a:lvl7pPr>
            <a:lvl8pPr marL="3194393" indent="0">
              <a:buNone/>
              <a:defRPr sz="900"/>
            </a:lvl8pPr>
            <a:lvl9pPr marL="365074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6786652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4100467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19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19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2097318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5255835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54556902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57184383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3062839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8833556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1448674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1056078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3869656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991896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8205067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2820478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8533712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1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01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2442133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16553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1635652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685800" y="1447801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196" marR="0" lvl="5" indent="-12696" algn="ctr" rtl="0">
              <a:spcBef>
                <a:spcPts val="0"/>
              </a:spcBef>
              <a:spcAft>
                <a:spcPts val="0"/>
              </a:spcAft>
              <a:buNone/>
              <a:defRPr sz="3600" b="1" i="0" u="sng" strike="noStrike" cap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391" marR="0" lvl="6" indent="-12691" algn="ctr" rtl="0">
              <a:spcBef>
                <a:spcPts val="0"/>
              </a:spcBef>
              <a:spcAft>
                <a:spcPts val="0"/>
              </a:spcAft>
              <a:buNone/>
              <a:defRPr sz="3600" b="1" i="0" u="sng" strike="noStrike" cap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587" marR="0" lvl="7" indent="-12687" algn="ctr" rtl="0">
              <a:spcBef>
                <a:spcPts val="0"/>
              </a:spcBef>
              <a:spcAft>
                <a:spcPts val="0"/>
              </a:spcAft>
              <a:buNone/>
              <a:defRPr sz="3600" b="1" i="0" u="sng" strike="noStrike" cap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782" marR="0" lvl="8" indent="-12682" algn="ctr" rtl="0">
              <a:spcBef>
                <a:spcPts val="0"/>
              </a:spcBef>
              <a:spcAft>
                <a:spcPts val="0"/>
              </a:spcAft>
              <a:buNone/>
              <a:defRPr sz="3600" b="1" i="0" u="sng" strike="noStrike" cap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spcBef>
                <a:spcPts val="8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6910" marR="0" lvl="1" indent="-1241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Merriweather Sans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3822" marR="0" lvl="2" indent="-12122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0733" marR="0" lvl="3" indent="-11833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7644" marR="0" lvl="4" indent="-11544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Merriweather San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4557" marR="0" lvl="5" indent="-11257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1466" marR="0" lvl="6" indent="-10966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198376" marR="0" lvl="7" indent="-10676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5288" marR="0" lvl="8" indent="-10388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766383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196" marR="0" lvl="5" indent="-12696" algn="ctr" rtl="0">
              <a:spcBef>
                <a:spcPts val="0"/>
              </a:spcBef>
              <a:spcAft>
                <a:spcPts val="0"/>
              </a:spcAft>
              <a:buNone/>
              <a:defRPr sz="3600" b="1" i="0" u="sng" strike="noStrike" cap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391" marR="0" lvl="6" indent="-12691" algn="ctr" rtl="0">
              <a:spcBef>
                <a:spcPts val="0"/>
              </a:spcBef>
              <a:spcAft>
                <a:spcPts val="0"/>
              </a:spcAft>
              <a:buNone/>
              <a:defRPr sz="3600" b="1" i="0" u="sng" strike="noStrike" cap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587" marR="0" lvl="7" indent="-12687" algn="ctr" rtl="0">
              <a:spcBef>
                <a:spcPts val="0"/>
              </a:spcBef>
              <a:spcAft>
                <a:spcPts val="0"/>
              </a:spcAft>
              <a:buNone/>
              <a:defRPr sz="3600" b="1" i="0" u="sng" strike="noStrike" cap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782" marR="0" lvl="8" indent="-12682" algn="ctr" rtl="0">
              <a:spcBef>
                <a:spcPts val="0"/>
              </a:spcBef>
              <a:spcAft>
                <a:spcPts val="0"/>
              </a:spcAft>
              <a:buNone/>
              <a:defRPr sz="3600" b="1" i="0" u="sng" strike="noStrike" cap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6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7012" marR="0" lvl="0" indent="-7461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69912" marR="0" lvl="1" indent="-7461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 Sans"/>
              <a:buChar char="-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1225" marR="0" lvl="2" indent="-984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4775" marR="0" lvl="3" indent="-1047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5625" marR="0" lvl="4" indent="-1111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 Sans"/>
              <a:buChar char="*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574" marR="0" lvl="5" indent="-11427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769" marR="0" lvl="6" indent="-11426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8966" marR="0" lvl="7" indent="-11426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160" marR="0" lvl="8" indent="-11426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7231385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196" marR="0" lvl="5" indent="-12696" algn="ctr" rtl="0">
              <a:spcBef>
                <a:spcPts val="0"/>
              </a:spcBef>
              <a:spcAft>
                <a:spcPts val="0"/>
              </a:spcAft>
              <a:buNone/>
              <a:defRPr sz="3600" b="1" i="0" u="sng" strike="noStrike" cap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391" marR="0" lvl="6" indent="-12691" algn="ctr" rtl="0">
              <a:spcBef>
                <a:spcPts val="0"/>
              </a:spcBef>
              <a:spcAft>
                <a:spcPts val="0"/>
              </a:spcAft>
              <a:buNone/>
              <a:defRPr sz="3600" b="1" i="0" u="sng" strike="noStrike" cap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587" marR="0" lvl="7" indent="-12687" algn="ctr" rtl="0">
              <a:spcBef>
                <a:spcPts val="0"/>
              </a:spcBef>
              <a:spcAft>
                <a:spcPts val="0"/>
              </a:spcAft>
              <a:buNone/>
              <a:defRPr sz="3600" b="1" i="0" u="sng" strike="noStrike" cap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782" marR="0" lvl="8" indent="-12682" algn="ctr" rtl="0">
              <a:spcBef>
                <a:spcPts val="0"/>
              </a:spcBef>
              <a:spcAft>
                <a:spcPts val="0"/>
              </a:spcAft>
              <a:buNone/>
              <a:defRPr sz="3600" b="1" i="0" u="sng" strike="noStrike" cap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638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7012" marR="0" lvl="0" indent="-7461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69912" marR="0" lvl="1" indent="-7461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 Sans"/>
              <a:buChar char="-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1225" marR="0" lvl="2" indent="-9842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4775" marR="0" lvl="3" indent="-10477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5625" marR="0" lvl="4" indent="-11112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 Sans"/>
              <a:buChar char="*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574" marR="0" lvl="5" indent="-11427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769" marR="0" lvl="6" indent="-114269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8966" marR="0" lvl="7" indent="-11426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160" marR="0" lvl="8" indent="-11426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602867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" name="Shape 40">
            <a:extLst>
              <a:ext uri="{FF2B5EF4-FFF2-40B4-BE49-F238E27FC236}">
                <a16:creationId xmlns:a16="http://schemas.microsoft.com/office/drawing/2014/main" id="{09848EBE-1E74-2A4F-A272-515B0D8D0E76}"/>
              </a:ext>
            </a:extLst>
          </p:cNvPr>
          <p:cNvSpPr txBox="1">
            <a:spLocks noGrp="1" noChangeArrowheads="1"/>
          </p:cNvSpPr>
          <p:nvPr>
            <p:ph type="sldNum" idx="10"/>
          </p:nvPr>
        </p:nvSpPr>
        <p:spPr bwMode="auto">
          <a:xfrm>
            <a:off x="8472489" y="6216651"/>
            <a:ext cx="549275" cy="524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315C6CD3-7EBD-3041-A484-86EF7C580E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487030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 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6553" marR="0" lvl="5" indent="-12053" algn="ctr" rtl="0">
              <a:spcBef>
                <a:spcPts val="0"/>
              </a:spcBef>
              <a:spcAft>
                <a:spcPts val="0"/>
              </a:spcAft>
              <a:buNone/>
              <a:defRPr sz="3600" b="1" i="0" u="sng" strike="noStrike" cap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3119" marR="0" lvl="6" indent="-11419" algn="ctr" rtl="0">
              <a:spcBef>
                <a:spcPts val="0"/>
              </a:spcBef>
              <a:spcAft>
                <a:spcPts val="0"/>
              </a:spcAft>
              <a:buNone/>
              <a:defRPr sz="3600" b="1" i="0" u="sng" strike="noStrike" cap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69683" marR="0" lvl="7" indent="-10783" algn="ctr" rtl="0">
              <a:spcBef>
                <a:spcPts val="0"/>
              </a:spcBef>
              <a:spcAft>
                <a:spcPts val="0"/>
              </a:spcAft>
              <a:buNone/>
              <a:defRPr sz="3600" b="1" i="0" u="sng" strike="noStrike" cap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6242" marR="0" lvl="8" indent="-10142" algn="ctr" rtl="0">
              <a:spcBef>
                <a:spcPts val="0"/>
              </a:spcBef>
              <a:spcAft>
                <a:spcPts val="0"/>
              </a:spcAft>
              <a:buNone/>
              <a:defRPr sz="3600" b="1" i="0" u="sng" strike="noStrike" cap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" name="Shape 43">
            <a:extLst>
              <a:ext uri="{FF2B5EF4-FFF2-40B4-BE49-F238E27FC236}">
                <a16:creationId xmlns:a16="http://schemas.microsoft.com/office/drawing/2014/main" id="{360E2245-D501-FE46-AD43-6C5A243F2E95}"/>
              </a:ext>
            </a:extLst>
          </p:cNvPr>
          <p:cNvSpPr txBox="1">
            <a:spLocks noGrp="1" noChangeArrowheads="1"/>
          </p:cNvSpPr>
          <p:nvPr>
            <p:ph type="sldNum" idx="10"/>
          </p:nvPr>
        </p:nvSpPr>
        <p:spPr bwMode="auto">
          <a:xfrm>
            <a:off x="8543926" y="6415618"/>
            <a:ext cx="561975" cy="245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25000"/>
              <a:buFont typeface="Calibri" panose="020F0502020204030204" pitchFamily="34" charset="0"/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fld id="{9375AA09-BCBA-6E46-8C5C-9948E28AB1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277209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910" indent="0" algn="ctr">
              <a:buNone/>
              <a:defRPr/>
            </a:lvl2pPr>
            <a:lvl3pPr marL="913822" indent="0" algn="ctr">
              <a:buNone/>
              <a:defRPr/>
            </a:lvl3pPr>
            <a:lvl4pPr marL="1370734" indent="0" algn="ctr">
              <a:buNone/>
              <a:defRPr/>
            </a:lvl4pPr>
            <a:lvl5pPr marL="1827644" indent="0" algn="ctr">
              <a:buNone/>
              <a:defRPr/>
            </a:lvl5pPr>
            <a:lvl6pPr marL="2284557" indent="0" algn="ctr">
              <a:buNone/>
              <a:defRPr/>
            </a:lvl6pPr>
            <a:lvl7pPr marL="2741467" indent="0" algn="ctr">
              <a:buNone/>
              <a:defRPr/>
            </a:lvl7pPr>
            <a:lvl8pPr marL="3198377" indent="0" algn="ctr">
              <a:buNone/>
              <a:defRPr/>
            </a:lvl8pPr>
            <a:lvl9pPr marL="365528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72301650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79834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3439788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988727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7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75270C-3294-2945-973E-B265A792EAFF}" type="datetime1">
              <a:rPr lang="en-US"/>
              <a:pPr>
                <a:defRPr/>
              </a:pPr>
              <a:t>2/9/26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7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7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63E97-85E0-5544-ABC1-0F395CAB8D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4106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9E05E-6C60-FD4D-9378-7D4425921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D492C6-E66C-40D4-C7F2-78D2C31B68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68EFF-27E5-C5E7-0205-057AAD0D6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79233-4359-77D1-D76F-BE26E60C9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8D2B8-9875-54BB-E48D-559AF3E36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0417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45E1D-5119-F7D0-693F-6190ADD08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4A431-6BA8-A100-274A-E6ED2CBB5A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85EDA-2CC5-7058-B648-5CE4C85FF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BEC64E-03D9-8B82-041E-D31B9D927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A90884-5C82-05EC-0CF8-A4E02E35E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35259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8A8C4-5AA4-038B-A0F1-16FF846A7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99095-AA5D-84F5-559E-1BFC4CDDE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1C87C-1894-F541-5EA7-59ABE5742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48369-6EC4-9E11-25B5-95B50A62E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03E697-5520-5A20-1E7A-710C7BCF0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93096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A2F5-B480-AAE7-4005-B3A4C5519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29CC0-645D-200C-6147-6CFA1470A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4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FBC6A7-5805-00BD-2B5F-3C17BB4059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4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35D428-FDF5-F8DD-3460-59EE03ACB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5AAF04-E0A6-7757-B75B-189606485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762396-95B1-5253-BEE5-B5E2C8AB1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73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FAFA2-70F7-C34B-1535-DF9F28006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54099-D986-585E-5694-02BEBD997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CEE48F-524F-3FC5-95E5-2979C491AC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8003E8-B70B-EB8B-DBFD-3D2B4DD53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979C95-E588-96E0-0478-F158E171C7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830818-C831-BD89-323F-527AA707D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AC7F36-FF80-5CE3-9A01-2A7DC1971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5BD7E9-5B0B-7FBC-26A0-EA9B2BAFA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62394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CD031-37CD-63A5-42E4-ABE94825B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5A0E90-A060-7EDE-2637-6B95BDDDB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0C474C-758A-F6E9-73D0-568C8EE4A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2AD1B5-7A33-DB3F-DC4D-58E248A3B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4533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CD6103-D3D0-1558-5406-AD9D2CE4F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51C298-BEB1-425B-F2AD-DC83949AC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87AC73-F781-ACF6-FE43-CD7792C6C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95397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9A3BC-5460-E25F-5D8C-83D3BE768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521AD-0729-8999-D2E6-51414AF65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68A92-D183-1A90-385B-8AD138E70C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D01D64-430D-7629-509A-98360A375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2FC3A-7F6E-014D-7732-C3AC39BA1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5D654E-9B44-7110-022F-06B0DADDE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18244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B61AA-2776-E834-B6B0-5C5244DDB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705ADE-AD4B-B1E1-A27C-C59D6AA3C5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38B06-07B1-D115-01A9-6F90AC6E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6B260-5E08-5120-430D-426A76B50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546668-7249-0DF6-36E0-C0DFBA10A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3C66FC-4430-CEF3-122F-095744D1C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25109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13387-216A-5A4E-163C-3CE5A4F78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C0163B-C631-FE14-C6EA-8D279A0DF5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7ED91-B603-7AC1-8F02-7581E6034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AE5171-BB47-AD07-A939-97140548B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6CC50-CE0E-F7E5-7D3C-61611CD97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6873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B684B1-1E0E-52E8-C597-95CC04546F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4"/>
            <a:ext cx="1971675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28BAE9-851C-8A68-B92F-0C0F557877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365124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70E8A-1C90-80E3-F048-528E8059C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7B9543-1684-F9AF-5448-2BA9663E5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77CB6-59B8-4BD5-5F38-2614B6A89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2410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1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>
            <a:spLocks noGrp="1"/>
          </p:cNvSpPr>
          <p:nvPr>
            <p:ph type="title"/>
          </p:nvPr>
        </p:nvSpPr>
        <p:spPr>
          <a:xfrm>
            <a:off x="2" y="178355"/>
            <a:ext cx="9143998" cy="475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250" b="1">
                <a:solidFill>
                  <a:srgbClr val="07346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35"/>
          <p:cNvSpPr txBox="1">
            <a:spLocks noGrp="1"/>
          </p:cNvSpPr>
          <p:nvPr>
            <p:ph type="sldNum" idx="12"/>
          </p:nvPr>
        </p:nvSpPr>
        <p:spPr>
          <a:xfrm>
            <a:off x="7029450" y="644779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‹#›</a:t>
            </a:fld>
            <a:endParaRPr lang="en-US"/>
          </a:p>
        </p:txBody>
      </p:sp>
      <p:sp>
        <p:nvSpPr>
          <p:cNvPr id="21" name="Google Shape;21;p35"/>
          <p:cNvSpPr/>
          <p:nvPr/>
        </p:nvSpPr>
        <p:spPr>
          <a:xfrm>
            <a:off x="0" y="6403150"/>
            <a:ext cx="9144000" cy="454855"/>
          </a:xfrm>
          <a:prstGeom prst="rect">
            <a:avLst/>
          </a:prstGeom>
          <a:solidFill>
            <a:srgbClr val="07346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 baseline="0" dirty="0">
                <a:solidFill>
                  <a:schemeClr val="lt1"/>
                </a:solidFill>
                <a:latin typeface="Arial" panose="020B0604020202020204" pitchFamily="34" charset="0"/>
                <a:ea typeface="Arial"/>
                <a:cs typeface="Arial"/>
                <a:sym typeface="Arial"/>
              </a:rPr>
              <a:t>             Liu, Borsari et al. Cell (‘25) - </a:t>
            </a:r>
            <a:r>
              <a:rPr lang="en-US" sz="900" b="0" i="0" u="none" strike="noStrike" cap="none" baseline="0" dirty="0" err="1">
                <a:solidFill>
                  <a:schemeClr val="lt1"/>
                </a:solidFill>
                <a:latin typeface="Arial" panose="020B0604020202020204" pitchFamily="34" charset="0"/>
                <a:ea typeface="Arial"/>
                <a:cs typeface="Arial"/>
                <a:sym typeface="Arial"/>
              </a:rPr>
              <a:t>Lectures.gersteinlab.org</a:t>
            </a:r>
            <a:r>
              <a:rPr lang="en-US" sz="900" b="0" i="0" u="none" strike="noStrike" cap="none" baseline="0" dirty="0">
                <a:solidFill>
                  <a:schemeClr val="lt1"/>
                </a:solidFill>
                <a:latin typeface="Arial" panose="020B0604020202020204" pitchFamily="34" charset="0"/>
                <a:ea typeface="Arial"/>
                <a:cs typeface="Arial"/>
                <a:sym typeface="Arial"/>
              </a:rPr>
              <a:t>  						       </a:t>
            </a:r>
            <a:fld id="{00000000-1234-1234-1234-123412341234}" type="slidenum">
              <a:rPr lang="en-US" sz="900" b="0" i="0" u="none" strike="noStrike" cap="none" baseline="0" smtClean="0">
                <a:solidFill>
                  <a:schemeClr val="lt1"/>
                </a:solidFill>
                <a:latin typeface="Arial" panose="020B0604020202020204" pitchFamily="34" charset="0"/>
                <a:ea typeface="Arial"/>
                <a:cs typeface="Arial"/>
                <a:sym typeface="Arial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 sz="900" baseline="0" dirty="0">
              <a:latin typeface="Arial" panose="020B0604020202020204" pitchFamily="34" charset="0"/>
            </a:endParaRPr>
          </a:p>
        </p:txBody>
      </p:sp>
      <p:cxnSp>
        <p:nvCxnSpPr>
          <p:cNvPr id="22" name="Google Shape;22;p35"/>
          <p:cNvCxnSpPr>
            <a:cxnSpLocks/>
          </p:cNvCxnSpPr>
          <p:nvPr/>
        </p:nvCxnSpPr>
        <p:spPr>
          <a:xfrm>
            <a:off x="0" y="740381"/>
            <a:ext cx="9143998" cy="0"/>
          </a:xfrm>
          <a:prstGeom prst="straightConnector1">
            <a:avLst/>
          </a:prstGeom>
          <a:noFill/>
          <a:ln w="38100" cap="flat" cmpd="sng">
            <a:solidFill>
              <a:srgbClr val="90909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Google Shape;24;p35">
            <a:extLst>
              <a:ext uri="{FF2B5EF4-FFF2-40B4-BE49-F238E27FC236}">
                <a16:creationId xmlns:a16="http://schemas.microsoft.com/office/drawing/2014/main" id="{3FE521A9-5097-17D6-B2C7-AE4E0F90D7D3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04685" y="1152526"/>
            <a:ext cx="8334632" cy="50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85763" lvl="0" indent="-214313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7346C"/>
              </a:buClr>
              <a:buSzPct val="100000"/>
              <a:buFont typeface="Arial" panose="020B0604020202020204" pitchFamily="34" charset="0"/>
              <a:buChar char="•"/>
              <a:defRPr sz="1500"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4368568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>
            <a:spLocks noGrp="1"/>
          </p:cNvSpPr>
          <p:nvPr>
            <p:ph type="title"/>
          </p:nvPr>
        </p:nvSpPr>
        <p:spPr>
          <a:xfrm>
            <a:off x="2" y="178355"/>
            <a:ext cx="9143998" cy="475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2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" name="Google Shape;19;p35"/>
          <p:cNvSpPr txBox="1">
            <a:spLocks noGrp="1"/>
          </p:cNvSpPr>
          <p:nvPr>
            <p:ph type="body" idx="1"/>
          </p:nvPr>
        </p:nvSpPr>
        <p:spPr>
          <a:xfrm>
            <a:off x="260702" y="1152526"/>
            <a:ext cx="5130448" cy="50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857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A79FF"/>
              </a:buClr>
              <a:buSzPts val="2400"/>
              <a:buChar char="•"/>
              <a:defRPr sz="1800"/>
            </a:lvl1pPr>
            <a:lvl2pPr marL="685800" lvl="1" indent="-2667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50B1"/>
              </a:buClr>
              <a:buSzPts val="2000"/>
              <a:buChar char="•"/>
              <a:defRPr sz="1500"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50B1"/>
              </a:buClr>
              <a:buSzPts val="1800"/>
              <a:buChar char="•"/>
              <a:defRPr sz="1350"/>
            </a:lvl3pPr>
            <a:lvl4pPr marL="1371600" lvl="3" indent="-2476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50B1"/>
              </a:buClr>
              <a:buSzPts val="1600"/>
              <a:buChar char="•"/>
              <a:defRPr sz="1200"/>
            </a:lvl4pPr>
            <a:lvl5pPr marL="1714500" lvl="4" indent="-2476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50B1"/>
              </a:buClr>
              <a:buSzPts val="1600"/>
              <a:buChar char="•"/>
              <a:defRPr sz="1200"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0" name="Google Shape;20;p35"/>
          <p:cNvSpPr txBox="1">
            <a:spLocks noGrp="1"/>
          </p:cNvSpPr>
          <p:nvPr>
            <p:ph type="sldNum" idx="12"/>
          </p:nvPr>
        </p:nvSpPr>
        <p:spPr>
          <a:xfrm>
            <a:off x="7029450" y="644779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‹#›</a:t>
            </a:fld>
            <a:endParaRPr lang="en-US"/>
          </a:p>
        </p:txBody>
      </p:sp>
      <p:sp>
        <p:nvSpPr>
          <p:cNvPr id="21" name="Google Shape;21;p35"/>
          <p:cNvSpPr/>
          <p:nvPr/>
        </p:nvSpPr>
        <p:spPr>
          <a:xfrm>
            <a:off x="0" y="6403150"/>
            <a:ext cx="9144000" cy="454855"/>
          </a:xfrm>
          <a:prstGeom prst="rect">
            <a:avLst/>
          </a:prstGeom>
          <a:solidFill>
            <a:srgbClr val="07346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chemeClr val="lt1"/>
                </a:solidFill>
                <a:latin typeface="Georgia" panose="02040502050405020303" pitchFamily="18" charset="0"/>
                <a:ea typeface="Arial"/>
                <a:cs typeface="Arial"/>
                <a:sym typeface="Arial"/>
              </a:rPr>
              <a:t>Yale CBB | Pre-Qualifying Exam</a:t>
            </a:r>
            <a:r>
              <a:rPr lang="en-US" sz="15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					                      </a:t>
            </a:r>
            <a:fld id="{00000000-1234-1234-1234-123412341234}" type="slidenum">
              <a:rPr lang="en-US" sz="1500" b="0" i="0" u="none" strike="noStrike" cap="none" smtClean="0">
                <a:solidFill>
                  <a:schemeClr val="lt1"/>
                </a:solidFill>
                <a:latin typeface="Georgia" panose="02040502050405020303" pitchFamily="18" charset="0"/>
                <a:ea typeface="Arial"/>
                <a:cs typeface="Arial"/>
                <a:sym typeface="Arial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 sz="1050" dirty="0"/>
          </a:p>
        </p:txBody>
      </p:sp>
      <p:cxnSp>
        <p:nvCxnSpPr>
          <p:cNvPr id="22" name="Google Shape;22;p35"/>
          <p:cNvCxnSpPr>
            <a:cxnSpLocks/>
          </p:cNvCxnSpPr>
          <p:nvPr/>
        </p:nvCxnSpPr>
        <p:spPr>
          <a:xfrm>
            <a:off x="0" y="740381"/>
            <a:ext cx="9143998" cy="0"/>
          </a:xfrm>
          <a:prstGeom prst="straightConnector1">
            <a:avLst/>
          </a:prstGeom>
          <a:noFill/>
          <a:ln w="38100" cap="flat" cmpd="sng">
            <a:solidFill>
              <a:srgbClr val="90909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" name="Google Shape;24;p35"/>
          <p:cNvSpPr txBox="1">
            <a:spLocks noGrp="1"/>
          </p:cNvSpPr>
          <p:nvPr>
            <p:ph type="body" idx="3"/>
          </p:nvPr>
        </p:nvSpPr>
        <p:spPr>
          <a:xfrm>
            <a:off x="5476876" y="1152526"/>
            <a:ext cx="3609975" cy="50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5" name="Google Shape;25;p35"/>
          <p:cNvSpPr txBox="1">
            <a:spLocks noGrp="1"/>
          </p:cNvSpPr>
          <p:nvPr>
            <p:ph type="body" idx="4"/>
          </p:nvPr>
        </p:nvSpPr>
        <p:spPr>
          <a:xfrm>
            <a:off x="7322346" y="6204541"/>
            <a:ext cx="1821654" cy="178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42900" lvl="0" indent="-17145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 i="1"/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825"/>
            </a:lvl2pPr>
            <a:lvl3pPr marL="1028700" lvl="2" indent="-22145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788"/>
            </a:lvl3pPr>
            <a:lvl4pPr marL="1371600" lvl="3" indent="-2190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750"/>
            </a:lvl4pPr>
            <a:lvl5pPr marL="1714500" lvl="4" indent="-2190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750"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2438482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5"/>
          <p:cNvSpPr txBox="1">
            <a:spLocks noGrp="1"/>
          </p:cNvSpPr>
          <p:nvPr>
            <p:ph type="sldNum" idx="12"/>
          </p:nvPr>
        </p:nvSpPr>
        <p:spPr>
          <a:xfrm>
            <a:off x="7029450" y="644779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‹#›</a:t>
            </a:fld>
            <a:endParaRPr lang="en-US"/>
          </a:p>
        </p:txBody>
      </p:sp>
      <p:sp>
        <p:nvSpPr>
          <p:cNvPr id="21" name="Google Shape;21;p35"/>
          <p:cNvSpPr/>
          <p:nvPr/>
        </p:nvSpPr>
        <p:spPr>
          <a:xfrm>
            <a:off x="0" y="6403150"/>
            <a:ext cx="9144000" cy="454855"/>
          </a:xfrm>
          <a:prstGeom prst="rect">
            <a:avLst/>
          </a:prstGeom>
          <a:solidFill>
            <a:srgbClr val="07346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chemeClr val="lt1"/>
                </a:solidFill>
                <a:latin typeface="Georgia" panose="02040502050405020303" pitchFamily="18" charset="0"/>
                <a:ea typeface="Arial"/>
                <a:cs typeface="Arial"/>
                <a:sym typeface="Arial"/>
              </a:rPr>
              <a:t>Yale CBB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19805349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189" lvl="0" indent="-342892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4886098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1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>
            <a:spLocks noGrp="1"/>
          </p:cNvSpPr>
          <p:nvPr>
            <p:ph type="title"/>
          </p:nvPr>
        </p:nvSpPr>
        <p:spPr>
          <a:xfrm>
            <a:off x="2" y="178355"/>
            <a:ext cx="9143998" cy="475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250" b="1">
                <a:solidFill>
                  <a:srgbClr val="07346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35"/>
          <p:cNvSpPr txBox="1">
            <a:spLocks noGrp="1"/>
          </p:cNvSpPr>
          <p:nvPr>
            <p:ph type="sldNum" idx="12"/>
          </p:nvPr>
        </p:nvSpPr>
        <p:spPr>
          <a:xfrm>
            <a:off x="7029450" y="644779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Google Shape;21;p35"/>
          <p:cNvSpPr/>
          <p:nvPr/>
        </p:nvSpPr>
        <p:spPr>
          <a:xfrm>
            <a:off x="0" y="6403150"/>
            <a:ext cx="9144000" cy="454855"/>
          </a:xfrm>
          <a:prstGeom prst="rect">
            <a:avLst/>
          </a:prstGeom>
          <a:solidFill>
            <a:srgbClr val="07346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chemeClr val="lt1"/>
                </a:solidFill>
                <a:latin typeface="Georgia" panose="02040502050405020303" pitchFamily="18" charset="0"/>
                <a:ea typeface="Arial"/>
                <a:cs typeface="Arial"/>
                <a:sym typeface="Arial"/>
              </a:rPr>
              <a:t>Yale CBB</a:t>
            </a:r>
            <a:r>
              <a:rPr lang="en-US" sz="15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					                 		     </a:t>
            </a:r>
            <a:fld id="{00000000-1234-1234-1234-123412341234}" type="slidenum">
              <a:rPr lang="en-US" sz="1500" b="0" i="0" u="none" strike="noStrike" cap="none" smtClean="0">
                <a:solidFill>
                  <a:schemeClr val="lt1"/>
                </a:solidFill>
                <a:latin typeface="Georgia" panose="02040502050405020303" pitchFamily="18" charset="0"/>
                <a:ea typeface="Arial"/>
                <a:cs typeface="Arial"/>
                <a:sym typeface="Arial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 sz="1050" dirty="0"/>
          </a:p>
        </p:txBody>
      </p:sp>
      <p:sp>
        <p:nvSpPr>
          <p:cNvPr id="3" name="Google Shape;24;p35">
            <a:extLst>
              <a:ext uri="{FF2B5EF4-FFF2-40B4-BE49-F238E27FC236}">
                <a16:creationId xmlns:a16="http://schemas.microsoft.com/office/drawing/2014/main" id="{3FE521A9-5097-17D6-B2C7-AE4E0F90D7D3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04685" y="1152526"/>
            <a:ext cx="8334632" cy="50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85763" lvl="0" indent="-214313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7346C"/>
              </a:buClr>
              <a:buSzPct val="100000"/>
              <a:buFont typeface="Arial" panose="020B0604020202020204" pitchFamily="34" charset="0"/>
              <a:buChar char="•"/>
              <a:defRPr sz="1500"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809540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1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5"/>
          <p:cNvSpPr txBox="1">
            <a:spLocks noGrp="1"/>
          </p:cNvSpPr>
          <p:nvPr>
            <p:ph type="sldNum" idx="12"/>
          </p:nvPr>
        </p:nvSpPr>
        <p:spPr>
          <a:xfrm>
            <a:off x="7029450" y="644779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Google Shape;21;p35"/>
          <p:cNvSpPr/>
          <p:nvPr/>
        </p:nvSpPr>
        <p:spPr>
          <a:xfrm>
            <a:off x="0" y="6403150"/>
            <a:ext cx="9144000" cy="454855"/>
          </a:xfrm>
          <a:prstGeom prst="rect">
            <a:avLst/>
          </a:prstGeom>
          <a:solidFill>
            <a:srgbClr val="07346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chemeClr val="lt1"/>
                </a:solidFill>
                <a:latin typeface="Georgia" panose="02040502050405020303" pitchFamily="18" charset="0"/>
                <a:ea typeface="Arial"/>
                <a:cs typeface="Arial"/>
                <a:sym typeface="Arial"/>
              </a:rPr>
              <a:t>Yale CBB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91563075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2"/>
            <a:ext cx="7772400" cy="1470025"/>
          </a:xfrm>
        </p:spPr>
        <p:txBody>
          <a:bodyPr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3300" b="1"/>
            </a:lvl1pPr>
            <a:lvl2pPr marL="342255" indent="0" algn="ctr">
              <a:buNone/>
              <a:defRPr/>
            </a:lvl2pPr>
            <a:lvl3pPr marL="684514" indent="0" algn="ctr">
              <a:buNone/>
              <a:defRPr/>
            </a:lvl3pPr>
            <a:lvl4pPr marL="1026773" indent="0" algn="ctr">
              <a:buNone/>
              <a:defRPr/>
            </a:lvl4pPr>
            <a:lvl5pPr marL="1369029" indent="0" algn="ctr">
              <a:buNone/>
              <a:defRPr/>
            </a:lvl5pPr>
            <a:lvl6pPr marL="1711287" indent="0" algn="ctr">
              <a:buNone/>
              <a:defRPr/>
            </a:lvl6pPr>
            <a:lvl7pPr marL="2053545" indent="0" algn="ctr">
              <a:buNone/>
              <a:defRPr/>
            </a:lvl7pPr>
            <a:lvl8pPr marL="2395795" indent="0" algn="ctr">
              <a:buNone/>
              <a:defRPr/>
            </a:lvl8pPr>
            <a:lvl9pPr marL="273805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8034500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2321437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255" indent="0">
              <a:buNone/>
              <a:defRPr sz="1350"/>
            </a:lvl2pPr>
            <a:lvl3pPr marL="684514" indent="0">
              <a:buNone/>
              <a:defRPr sz="1200"/>
            </a:lvl3pPr>
            <a:lvl4pPr marL="1026773" indent="0">
              <a:buNone/>
              <a:defRPr sz="1050"/>
            </a:lvl4pPr>
            <a:lvl5pPr marL="1369029" indent="0">
              <a:buNone/>
              <a:defRPr sz="1050"/>
            </a:lvl5pPr>
            <a:lvl6pPr marL="1711287" indent="0">
              <a:buNone/>
              <a:defRPr sz="1050"/>
            </a:lvl6pPr>
            <a:lvl7pPr marL="2053545" indent="0">
              <a:buNone/>
              <a:defRPr sz="1050"/>
            </a:lvl7pPr>
            <a:lvl8pPr marL="2395795" indent="0">
              <a:buNone/>
              <a:defRPr sz="1050"/>
            </a:lvl8pPr>
            <a:lvl9pPr marL="2738059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2595073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4"/>
            <a:ext cx="3810000" cy="4638675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4"/>
            <a:ext cx="3810000" cy="4638675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2399985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255" indent="0">
              <a:buNone/>
              <a:defRPr sz="1500" b="1"/>
            </a:lvl2pPr>
            <a:lvl3pPr marL="684514" indent="0">
              <a:buNone/>
              <a:defRPr sz="1350" b="1"/>
            </a:lvl3pPr>
            <a:lvl4pPr marL="1026773" indent="0">
              <a:buNone/>
              <a:defRPr sz="1200" b="1"/>
            </a:lvl4pPr>
            <a:lvl5pPr marL="1369029" indent="0">
              <a:buNone/>
              <a:defRPr sz="1200" b="1"/>
            </a:lvl5pPr>
            <a:lvl6pPr marL="1711287" indent="0">
              <a:buNone/>
              <a:defRPr sz="1200" b="1"/>
            </a:lvl6pPr>
            <a:lvl7pPr marL="2053545" indent="0">
              <a:buNone/>
              <a:defRPr sz="1200" b="1"/>
            </a:lvl7pPr>
            <a:lvl8pPr marL="2395795" indent="0">
              <a:buNone/>
              <a:defRPr sz="1200" b="1"/>
            </a:lvl8pPr>
            <a:lvl9pPr marL="273805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255" indent="0">
              <a:buNone/>
              <a:defRPr sz="1500" b="1"/>
            </a:lvl2pPr>
            <a:lvl3pPr marL="684514" indent="0">
              <a:buNone/>
              <a:defRPr sz="1350" b="1"/>
            </a:lvl3pPr>
            <a:lvl4pPr marL="1026773" indent="0">
              <a:buNone/>
              <a:defRPr sz="1200" b="1"/>
            </a:lvl4pPr>
            <a:lvl5pPr marL="1369029" indent="0">
              <a:buNone/>
              <a:defRPr sz="1200" b="1"/>
            </a:lvl5pPr>
            <a:lvl6pPr marL="1711287" indent="0">
              <a:buNone/>
              <a:defRPr sz="1200" b="1"/>
            </a:lvl6pPr>
            <a:lvl7pPr marL="2053545" indent="0">
              <a:buNone/>
              <a:defRPr sz="1200" b="1"/>
            </a:lvl7pPr>
            <a:lvl8pPr marL="2395795" indent="0">
              <a:buNone/>
              <a:defRPr sz="1200" b="1"/>
            </a:lvl8pPr>
            <a:lvl9pPr marL="273805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2277940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89809074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0504302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7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255" indent="0">
              <a:buNone/>
              <a:defRPr sz="900"/>
            </a:lvl2pPr>
            <a:lvl3pPr marL="684514" indent="0">
              <a:buNone/>
              <a:defRPr sz="750"/>
            </a:lvl3pPr>
            <a:lvl4pPr marL="1026773" indent="0">
              <a:buNone/>
              <a:defRPr sz="675"/>
            </a:lvl4pPr>
            <a:lvl5pPr marL="1369029" indent="0">
              <a:buNone/>
              <a:defRPr sz="675"/>
            </a:lvl5pPr>
            <a:lvl6pPr marL="1711287" indent="0">
              <a:buNone/>
              <a:defRPr sz="675"/>
            </a:lvl6pPr>
            <a:lvl7pPr marL="2053545" indent="0">
              <a:buNone/>
              <a:defRPr sz="675"/>
            </a:lvl7pPr>
            <a:lvl8pPr marL="2395795" indent="0">
              <a:buNone/>
              <a:defRPr sz="675"/>
            </a:lvl8pPr>
            <a:lvl9pPr marL="273805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8671820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255" indent="0">
              <a:buNone/>
              <a:defRPr sz="2100"/>
            </a:lvl2pPr>
            <a:lvl3pPr marL="684514" indent="0">
              <a:buNone/>
              <a:defRPr sz="1800"/>
            </a:lvl3pPr>
            <a:lvl4pPr marL="1026773" indent="0">
              <a:buNone/>
              <a:defRPr sz="1500"/>
            </a:lvl4pPr>
            <a:lvl5pPr marL="1369029" indent="0">
              <a:buNone/>
              <a:defRPr sz="1500"/>
            </a:lvl5pPr>
            <a:lvl6pPr marL="1711287" indent="0">
              <a:buNone/>
              <a:defRPr sz="1500"/>
            </a:lvl6pPr>
            <a:lvl7pPr marL="2053545" indent="0">
              <a:buNone/>
              <a:defRPr sz="1500"/>
            </a:lvl7pPr>
            <a:lvl8pPr marL="2395795" indent="0">
              <a:buNone/>
              <a:defRPr sz="1500"/>
            </a:lvl8pPr>
            <a:lvl9pPr marL="2738059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255" indent="0">
              <a:buNone/>
              <a:defRPr sz="900"/>
            </a:lvl2pPr>
            <a:lvl3pPr marL="684514" indent="0">
              <a:buNone/>
              <a:defRPr sz="750"/>
            </a:lvl3pPr>
            <a:lvl4pPr marL="1026773" indent="0">
              <a:buNone/>
              <a:defRPr sz="675"/>
            </a:lvl4pPr>
            <a:lvl5pPr marL="1369029" indent="0">
              <a:buNone/>
              <a:defRPr sz="675"/>
            </a:lvl5pPr>
            <a:lvl6pPr marL="1711287" indent="0">
              <a:buNone/>
              <a:defRPr sz="675"/>
            </a:lvl6pPr>
            <a:lvl7pPr marL="2053545" indent="0">
              <a:buNone/>
              <a:defRPr sz="675"/>
            </a:lvl7pPr>
            <a:lvl8pPr marL="2395795" indent="0">
              <a:buNone/>
              <a:defRPr sz="675"/>
            </a:lvl8pPr>
            <a:lvl9pPr marL="273805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0313129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1653325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20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20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8915112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4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4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60223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178981237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600202"/>
            <a:ext cx="8229600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694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tags" Target="../tags/tag3.xml"/><Relationship Id="rId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4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slideLayout" Target="../slideLayouts/slideLayout19.xml"/><Relationship Id="rId7" Type="http://schemas.openxmlformats.org/officeDocument/2006/relationships/tags" Target="../tags/tag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ags" Target="../tags/tag7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3" Type="http://schemas.openxmlformats.org/officeDocument/2006/relationships/slideLayout" Target="../slideLayouts/slideLayout48.xml"/><Relationship Id="rId7" Type="http://schemas.openxmlformats.org/officeDocument/2006/relationships/tags" Target="../tags/tag10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tags" Target="../tags/tag12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5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tags" Target="../tags/tag18.xml"/><Relationship Id="rId2" Type="http://schemas.openxmlformats.org/officeDocument/2006/relationships/slideLayout" Target="../slideLayouts/slideLayout53.xml"/><Relationship Id="rId16" Type="http://schemas.openxmlformats.org/officeDocument/2006/relationships/tags" Target="../tags/tag17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tags" Target="../tags/tag1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ags" Target="../tags/tag21.xml"/><Relationship Id="rId2" Type="http://schemas.openxmlformats.org/officeDocument/2006/relationships/slideLayout" Target="../slideLayouts/slideLayout66.xml"/><Relationship Id="rId16" Type="http://schemas.openxmlformats.org/officeDocument/2006/relationships/tags" Target="../tags/tag2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ags" Target="../tags/tag1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3" Type="http://schemas.openxmlformats.org/officeDocument/2006/relationships/slideLayout" Target="../slideLayouts/slideLayout85.xml"/><Relationship Id="rId7" Type="http://schemas.openxmlformats.org/officeDocument/2006/relationships/tags" Target="../tags/tag22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theme" Target="../theme/theme13.xml"/><Relationship Id="rId5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6.xml"/><Relationship Id="rId9" Type="http://schemas.openxmlformats.org/officeDocument/2006/relationships/tags" Target="../tags/tag2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tags" Target="../tags/tag2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tags" Target="../tags/tag26.xml"/><Relationship Id="rId2" Type="http://schemas.openxmlformats.org/officeDocument/2006/relationships/slideLayout" Target="../slideLayouts/slideLayout106.xml"/><Relationship Id="rId16" Type="http://schemas.openxmlformats.org/officeDocument/2006/relationships/tags" Target="../tags/tag25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  <p:custDataLst>
              <p:tags r:id="rId4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rot="16200000">
            <a:off x="7319170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6" tIns="46004" rIns="92006" bIns="46004"/>
          <a:lstStyle>
            <a:lvl1pPr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0" hangingPunct="0"/>
            <a:fld id="{41641D8F-FA0A-C44D-A59E-B37C9BB6BE2E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  <a:cs typeface=""/>
              </a:rPr>
              <a:pPr eaLnBrk="0" hangingPunct="0"/>
              <a:t>‹#›</a:t>
            </a:fld>
            <a:r>
              <a:rPr lang="en-US" altLang="en-US" sz="2400">
                <a:solidFill>
                  <a:srgbClr val="808080"/>
                </a:solidFill>
                <a:cs typeface=""/>
              </a:rPr>
              <a:t> - </a:t>
            </a:r>
            <a:r>
              <a:rPr lang="en-US" altLang="en-US" sz="1000">
                <a:solidFill>
                  <a:srgbClr val="969696"/>
                </a:solidFill>
                <a:cs typeface=""/>
              </a:rPr>
              <a:t>Lectures.GersteinLab.org</a:t>
            </a:r>
            <a:endParaRPr lang="en-US" altLang="en-US" sz="300" b="0">
              <a:solidFill>
                <a:srgbClr val="000000"/>
              </a:solidFill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5466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658" r:id="rId1"/>
  </p:sldLayoutIdLst>
  <p:transition/>
  <p:hf hdr="0" ftr="0" dt="0"/>
  <p:txStyles>
    <p:titleStyle>
      <a:lvl1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910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822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73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64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38" indent="-223838" algn="l" defTabSz="90805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38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8050" indent="-222250" algn="l" defTabSz="90805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3838" algn="l" defTabSz="90805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450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3011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92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83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744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22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4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5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6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7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89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32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2715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Se2_default_3_cbb752_11apr10con2_default_3_cbb752_11apr10d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202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567" r:id="rId1"/>
  </p:sldLayoutIdLst>
  <p:transition/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bg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bg1"/>
          </a:solidFill>
          <a:latin typeface="+mn-lt"/>
          <a:ea typeface="ＭＳ Ｐゴシック" pitchFamily="-65" charset="-128"/>
        </a:defRPr>
      </a:lvl5pPr>
      <a:lvl6pPr marL="25146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C5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1" tIns="46002" rIns="92001" bIns="4600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685800" y="1981244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1" tIns="46002" rIns="92001" bIns="460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16200000">
            <a:off x="7411245" y="5253874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1" tIns="46002" rIns="92001" bIns="46002"/>
          <a:lstStyle/>
          <a:p>
            <a:pPr defTabSz="910608" eaLnBrk="0" hangingPunct="0">
              <a:defRPr/>
            </a:pPr>
            <a:fld id="{BEA16ABE-66C5-9D4F-B7FD-AEDB9C0B4816}" type="slidenum">
              <a:rPr lang="en-US" sz="1600" i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</a:rPr>
              <a:pPr defTabSz="910608" eaLnBrk="0" hangingPunct="0">
                <a:defRPr/>
              </a:pPr>
              <a:t>‹#›</a:t>
            </a:fld>
            <a:r>
              <a:rPr lang="en-US" sz="1800">
                <a:solidFill>
                  <a:srgbClr val="808080"/>
                </a:solidFill>
              </a:rPr>
              <a:t> - </a:t>
            </a:r>
            <a:r>
              <a:rPr lang="en-US" sz="1000">
                <a:solidFill>
                  <a:srgbClr val="969696"/>
                </a:solidFill>
              </a:rPr>
              <a:t>Lectures.GersteinLab.org</a:t>
            </a:r>
            <a:endParaRPr lang="en-US" sz="3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629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587" r:id="rId1"/>
    <p:sldLayoutId id="2147527588" r:id="rId2"/>
    <p:sldLayoutId id="2147527589" r:id="rId3"/>
    <p:sldLayoutId id="2147527590" r:id="rId4"/>
    <p:sldLayoutId id="2147527591" r:id="rId5"/>
    <p:sldLayoutId id="2147527592" r:id="rId6"/>
    <p:sldLayoutId id="2147527593" r:id="rId7"/>
    <p:sldLayoutId id="2147527594" r:id="rId8"/>
    <p:sldLayoutId id="2147527595" r:id="rId9"/>
    <p:sldLayoutId id="2147527596" r:id="rId10"/>
    <p:sldLayoutId id="2147527597" r:id="rId11"/>
    <p:sldLayoutId id="2147527598" r:id="rId12"/>
    <p:sldLayoutId id="2147527599" r:id="rId13"/>
  </p:sldLayoutIdLst>
  <p:transition/>
  <p:hf hdr="0" ftr="0" dt="0"/>
  <p:txStyles>
    <p:titleStyle>
      <a:lvl1pPr algn="ctr" defTabSz="90799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799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799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799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799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884" algn="ctr" defTabSz="912185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770" algn="ctr" defTabSz="912185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658" algn="ctr" defTabSz="912185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542" algn="ctr" defTabSz="912185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26" indent="-223826" algn="l" defTabSz="907998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06" indent="-223826" algn="l" defTabSz="907998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7998" indent="-222238" algn="l" defTabSz="907998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523" indent="-223826" algn="l" defTabSz="907998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348" indent="-223826" algn="l" defTabSz="907998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2871" indent="-228442" algn="l" defTabSz="912185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757" indent="-228442" algn="l" defTabSz="912185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641" indent="-228442" algn="l" defTabSz="912185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526" indent="-228442" algn="l" defTabSz="912185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84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70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58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542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429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313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199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085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defTabSz="914400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BA1DCEF-C04C-4C4C-A9B8-CC4A5118FC80}" type="datetime1">
              <a:rPr lang="en-US" altLang="x-none" b="0">
                <a:latin typeface="Calibri" charset="0"/>
                <a:ea typeface="ＭＳ Ｐゴシック" charset="-128"/>
                <a:cs typeface=""/>
              </a:rPr>
              <a:pPr>
                <a:defRPr/>
              </a:pPr>
              <a:t>2/9/26</a:t>
            </a:fld>
            <a:endParaRPr lang="en-US" altLang="x-none" b="0">
              <a:latin typeface="Calibri" charset="0"/>
              <a:ea typeface="ＭＳ Ｐゴシック" charset="-128"/>
              <a:cs typeface="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1200">
                <a:solidFill>
                  <a:srgbClr val="898989"/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b="0">
              <a:latin typeface="Calibri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400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76604EA-4DD2-3E4F-B6F9-239A6E743F03}" type="slidenum">
              <a:rPr lang="en-US" altLang="x-none" b="0">
                <a:latin typeface="Calibri" charset="0"/>
                <a:ea typeface="ＭＳ Ｐゴシック" charset="-128"/>
                <a:cs typeface=""/>
              </a:rPr>
              <a:pPr>
                <a:defRPr/>
              </a:pPr>
              <a:t>‹#›</a:t>
            </a:fld>
            <a:endParaRPr lang="en-US" altLang="x-none" b="0">
              <a:latin typeface="Calibri" charset="0"/>
              <a:ea typeface="ＭＳ Ｐゴシック" charset="-128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76891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62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  <p:custDataLst>
              <p:tags r:id="rId6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66" tIns="46032" rIns="92066" bIns="4603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  <p:custDataLst>
              <p:tags r:id="rId7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66" tIns="46032" rIns="92066" bIns="460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2" rIns="92066" bIns="46032"/>
          <a:lstStyle>
            <a:lvl1pPr defTabSz="911225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911225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911225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911225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911225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0" hangingPunct="0">
              <a:defRPr/>
            </a:pPr>
            <a:fld id="{D4E243F5-B56F-A846-965C-42C3977B3BEF}" type="slidenum">
              <a:rPr lang="en-US" altLang="x-none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  <a:cs typeface=""/>
              </a:rPr>
              <a:pPr eaLnBrk="0" hangingPunct="0">
                <a:defRPr/>
              </a:pPr>
              <a:t>‹#›</a:t>
            </a:fld>
            <a:r>
              <a:rPr lang="en-US" altLang="x-none" sz="1800">
                <a:solidFill>
                  <a:srgbClr val="808080"/>
                </a:solidFill>
                <a:latin typeface="Arial" charset="0"/>
                <a:cs typeface=""/>
              </a:rPr>
              <a:t> - </a:t>
            </a:r>
            <a:r>
              <a:rPr lang="en-US" altLang="x-none" sz="1000">
                <a:solidFill>
                  <a:srgbClr val="969696"/>
                </a:solidFill>
                <a:latin typeface="Arial" charset="0"/>
                <a:cs typeface=""/>
              </a:rPr>
              <a:t>Lectures.GersteinLab.org</a:t>
            </a:r>
            <a:endParaRPr lang="en-US" altLang="x-none" sz="300" b="0">
              <a:solidFill>
                <a:srgbClr val="000000"/>
              </a:solidFill>
              <a:latin typeface="Arial" charset="0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12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627" r:id="rId1"/>
    <p:sldLayoutId id="2147527628" r:id="rId2"/>
    <p:sldLayoutId id="2147527629" r:id="rId3"/>
    <p:sldLayoutId id="2147527682" r:id="rId4"/>
  </p:sldLayoutIdLst>
  <p:transition/>
  <p:hf hdr="0" ftr="0" dt="0"/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196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391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587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782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7013" indent="-227013" algn="l" defTabSz="91122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9913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1225" indent="-225425" algn="l" defTabSz="9112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4775" indent="-227013" algn="l" defTabSz="91122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5625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575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770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8966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161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6" tIns="46004" rIns="92006" bIns="46004"/>
          <a:lstStyle>
            <a:lvl1pPr defTabSz="909638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09638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09638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09638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09638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403D730C-D905-B344-ABFC-A09CCF3A8EE6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  <a:cs typeface=""/>
              </a:rPr>
              <a:pPr/>
              <a:t>‹#›</a:t>
            </a:fld>
            <a:r>
              <a:rPr lang="en-US" altLang="en-US" sz="1800">
                <a:solidFill>
                  <a:srgbClr val="808080"/>
                </a:solidFill>
                <a:cs typeface=""/>
              </a:rPr>
              <a:t> - </a:t>
            </a:r>
            <a:r>
              <a:rPr lang="en-US" altLang="en-US" sz="1000">
                <a:solidFill>
                  <a:srgbClr val="969696"/>
                </a:solidFill>
                <a:cs typeface=""/>
              </a:rPr>
              <a:t>Lectures.GersteinLab.org</a:t>
            </a:r>
            <a:endParaRPr lang="en-US" altLang="en-US" sz="300" b="0">
              <a:solidFill>
                <a:srgbClr val="000000"/>
              </a:solidFill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43288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631" r:id="rId1"/>
    <p:sldLayoutId id="2147527632" r:id="rId2"/>
    <p:sldLayoutId id="2147527633" r:id="rId3"/>
    <p:sldLayoutId id="2147527634" r:id="rId4"/>
    <p:sldLayoutId id="2147527635" r:id="rId5"/>
    <p:sldLayoutId id="2147527636" r:id="rId6"/>
    <p:sldLayoutId id="2147527637" r:id="rId7"/>
    <p:sldLayoutId id="2147527638" r:id="rId8"/>
    <p:sldLayoutId id="2147527639" r:id="rId9"/>
    <p:sldLayoutId id="2147527640" r:id="rId10"/>
    <p:sldLayoutId id="2147527641" r:id="rId11"/>
    <p:sldLayoutId id="2147527642" r:id="rId12"/>
    <p:sldLayoutId id="2147527643" r:id="rId13"/>
  </p:sldLayoutIdLst>
  <p:transition/>
  <p:hf hdr="0" ftr="0" dt="0"/>
  <p:txStyles>
    <p:titleStyle>
      <a:lvl1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910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822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73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64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38" indent="-223838" algn="l" defTabSz="90805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38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8050" indent="-222250" algn="l" defTabSz="90805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3838" algn="l" defTabSz="90805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450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3011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92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83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744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22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4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5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6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7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89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defTabSz="457200"/>
            <a:fld id="{8B629161-E4ED-DD4D-A7C7-7EA864E5BFD3}" type="datetimeFigureOut">
              <a:rPr lang="en-US" altLang="en-US" b="0" smtClean="0">
                <a:latin typeface="Calibri" charset="0"/>
                <a:ea typeface="ＭＳ Ｐゴシック" charset="-128"/>
                <a:cs typeface=""/>
              </a:rPr>
              <a:pPr defTabSz="457200"/>
              <a:t>2/9/26</a:t>
            </a:fld>
            <a:endParaRPr lang="en-US" altLang="en-US" b="0">
              <a:latin typeface="Calibri" charset="0"/>
              <a:ea typeface="ＭＳ Ｐゴシック" charset="-128"/>
              <a:cs typeface="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457200">
              <a:defRPr/>
            </a:pPr>
            <a:endParaRPr lang="en-US" b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defTabSz="457200"/>
            <a:fld id="{BADCC06F-C1EB-A44D-81A8-B30CF56F7930}" type="slidenum">
              <a:rPr lang="en-US" altLang="en-US" b="0" smtClean="0">
                <a:latin typeface="Calibri" charset="0"/>
                <a:ea typeface="ＭＳ Ｐゴシック" charset="-128"/>
                <a:cs typeface=""/>
              </a:rPr>
              <a:pPr defTabSz="457200"/>
              <a:t>‹#›</a:t>
            </a:fld>
            <a:endParaRPr lang="en-US" altLang="en-US" b="0">
              <a:latin typeface="Calibri" charset="0"/>
              <a:ea typeface="ＭＳ Ｐゴシック" charset="-128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043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660" r:id="rId1"/>
    <p:sldLayoutId id="2147527661" r:id="rId2"/>
    <p:sldLayoutId id="2147527662" r:id="rId3"/>
    <p:sldLayoutId id="2147527663" r:id="rId4"/>
    <p:sldLayoutId id="2147527664" r:id="rId5"/>
    <p:sldLayoutId id="2147527665" r:id="rId6"/>
    <p:sldLayoutId id="2147527666" r:id="rId7"/>
    <p:sldLayoutId id="2147527667" r:id="rId8"/>
    <p:sldLayoutId id="2147527668" r:id="rId9"/>
    <p:sldLayoutId id="2147527669" r:id="rId10"/>
    <p:sldLayoutId id="2147527670" r:id="rId11"/>
    <p:sldLayoutId id="2147527671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6" tIns="46004" rIns="92006" bIns="46004"/>
          <a:lstStyle/>
          <a:p>
            <a:pPr defTabSz="910659" eaLnBrk="0" hangingPunct="0">
              <a:defRPr/>
            </a:pPr>
            <a:fld id="{67CEDC52-66C0-EB48-A105-58148C04DC87}" type="slidenum">
              <a:rPr lang="en-US" sz="1600" i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</a:rPr>
              <a:pPr defTabSz="910659" eaLnBrk="0" hangingPunct="0">
                <a:defRPr/>
              </a:pPr>
              <a:t>‹#›</a:t>
            </a:fld>
            <a:r>
              <a:rPr lang="en-US" sz="1800">
                <a:solidFill>
                  <a:srgbClr val="808080"/>
                </a:solidFill>
              </a:rPr>
              <a:t> - </a:t>
            </a:r>
            <a:r>
              <a:rPr lang="en-US" sz="1000">
                <a:solidFill>
                  <a:srgbClr val="969696"/>
                </a:solidFill>
              </a:rPr>
              <a:t>Lectures.GersteinLab.org</a:t>
            </a:r>
            <a:endParaRPr lang="en-US" sz="3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712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673" r:id="rId1"/>
    <p:sldLayoutId id="2147527674" r:id="rId2"/>
    <p:sldLayoutId id="2147527675" r:id="rId3"/>
    <p:sldLayoutId id="2147527676" r:id="rId4"/>
    <p:sldLayoutId id="2147527677" r:id="rId5"/>
  </p:sldLayoutIdLst>
  <p:transition/>
  <p:hf hdr="0" ftr="0" dt="0"/>
  <p:txStyles>
    <p:titleStyle>
      <a:lvl1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910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822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73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64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38" indent="-223838" algn="l" defTabSz="908050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38" indent="-223838" algn="l" defTabSz="908050" rtl="0" eaLnBrk="1" fontAlgn="base" hangingPunct="1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8050" indent="-222250" algn="l" defTabSz="908050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3838" algn="l" defTabSz="908050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450" indent="-223838" algn="l" defTabSz="908050" rtl="0" eaLnBrk="1" fontAlgn="base" hangingPunct="1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3011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92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83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744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22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4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5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6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7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89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B56815E-61CA-0241-9B27-76AC39B9EE7B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35" tIns="45969" rIns="91935" bIns="4596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4B0E96E-541F-F049-A283-475BE9F7B13F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4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35" tIns="45969" rIns="91935" bIns="45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734B1B15-0575-DF4B-A5B7-4F439F43C1D3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935" tIns="45969" rIns="91935" bIns="45969"/>
          <a:lstStyle>
            <a:lvl1pPr defTabSz="90963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90963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90963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90963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90963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fld id="{B29183F3-869A-2C4A-882D-BCF89F3B96B9}" type="slidenum">
              <a:rPr lang="en-US" altLang="x-none" sz="1600" b="1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</a:rPr>
              <a:pPr>
                <a:defRPr/>
              </a:pPr>
              <a:t>‹#›</a:t>
            </a:fld>
            <a:r>
              <a:rPr lang="en-US" altLang="x-none" sz="1800" b="1">
                <a:solidFill>
                  <a:srgbClr val="808080"/>
                </a:solidFill>
                <a:latin typeface="Arial" charset="0"/>
              </a:rPr>
              <a:t> - </a:t>
            </a:r>
            <a:r>
              <a:rPr lang="en-US" altLang="x-none" sz="1000" b="1">
                <a:solidFill>
                  <a:srgbClr val="969696"/>
                </a:solidFill>
                <a:latin typeface="Arial" charset="0"/>
              </a:rPr>
              <a:t>Lectures.GersteinLab.org</a:t>
            </a:r>
            <a:endParaRPr lang="en-US" altLang="x-none" sz="30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394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699" r:id="rId1"/>
  </p:sldLayoutIdLst>
  <p:transition/>
  <p:hf hdr="0" ftr="0" dt="0"/>
  <p:txStyles>
    <p:titleStyle>
      <a:lvl1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554" algn="ctr" defTabSz="91153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120" algn="ctr" defTabSz="91153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69684" algn="ctr" defTabSz="91153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6242" algn="ctr" defTabSz="91153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2250" indent="-222250" algn="l" defTabSz="9064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5150" indent="-222250" algn="l" defTabSz="90646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6463" indent="-220663" algn="l" defTabSz="90646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0013" indent="-222250" algn="l" defTabSz="90646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0863" indent="-222250" algn="l" defTabSz="90646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1086" indent="-228278" algn="l" defTabSz="91153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7643" indent="-228278" algn="l" defTabSz="91153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4205" indent="-228278" algn="l" defTabSz="91153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0760" indent="-228278" algn="l" defTabSz="91153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54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20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84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42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02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64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26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484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B7D1B327-E132-7A43-A8CC-9028207ABC7C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87" tIns="45946" rIns="91887" bIns="4594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2DC2D14F-9B4B-4440-82F4-E399712BC232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87" tIns="45946" rIns="91887" bIns="459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15F5F24D-895D-3044-BFA1-9C17E441CFFF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887" tIns="45946" rIns="91887" bIns="45946"/>
          <a:lstStyle>
            <a:lvl1pPr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fld id="{558B90A6-5EB7-A343-9F26-08D141686D4A}" type="slidenum">
              <a:rPr lang="en-US" altLang="en-US" sz="1600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82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703" r:id="rId1"/>
    <p:sldLayoutId id="2147527704" r:id="rId2"/>
    <p:sldLayoutId id="2147527705" r:id="rId3"/>
    <p:sldLayoutId id="2147527706" r:id="rId4"/>
    <p:sldLayoutId id="2147527707" r:id="rId5"/>
    <p:sldLayoutId id="2147527708" r:id="rId6"/>
    <p:sldLayoutId id="2147527709" r:id="rId7"/>
    <p:sldLayoutId id="2147527710" r:id="rId8"/>
    <p:sldLayoutId id="2147527711" r:id="rId9"/>
    <p:sldLayoutId id="2147527712" r:id="rId10"/>
    <p:sldLayoutId id="2147527713" r:id="rId11"/>
    <p:sldLayoutId id="2147527714" r:id="rId12"/>
    <p:sldLayoutId id="2147527715" r:id="rId13"/>
  </p:sldLayoutIdLst>
  <p:transition/>
  <p:hf hdr="0" ftr="0" dt="0"/>
  <p:txStyles>
    <p:titleStyle>
      <a:lvl1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340" algn="ctr" defTabSz="911101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2685" algn="ctr" defTabSz="911101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69030" algn="ctr" defTabSz="911101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5372" algn="ctr" defTabSz="911101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2250" indent="-222250" algn="l" defTabSz="9064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5150" indent="-222250" algn="l" defTabSz="90646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6463" indent="-220663" algn="l" defTabSz="90646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68425" indent="-222250" algn="l" defTabSz="90646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19275" indent="-222250" algn="l" defTabSz="90646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09887" indent="-228171" algn="l" defTabSz="911101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6232" indent="-228171" algn="l" defTabSz="911101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2572" indent="-228171" algn="l" defTabSz="911101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78916" indent="-228171" algn="l" defTabSz="911101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340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685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30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372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716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060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4393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745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AF32D5D5-BDAF-2342-9F38-1B6C0C874388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ED90D850-5E92-0742-8835-20DF52234E19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2D09C94F-6C89-0742-8AA0-6EF340150E3C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2" rIns="92066" bIns="46032"/>
          <a:lstStyle>
            <a:lvl1pPr defTabSz="9112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9CF087DC-EE3A-FB41-B42D-13B0E8F96D8F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967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717" r:id="rId1"/>
    <p:sldLayoutId id="2147527718" r:id="rId2"/>
    <p:sldLayoutId id="2147527719" r:id="rId3"/>
    <p:sldLayoutId id="2147527720" r:id="rId4"/>
    <p:sldLayoutId id="2147527721" r:id="rId5"/>
    <p:sldLayoutId id="2147527722" r:id="rId6"/>
    <p:sldLayoutId id="2147527723" r:id="rId7"/>
    <p:sldLayoutId id="2147527724" r:id="rId8"/>
    <p:sldLayoutId id="2147527725" r:id="rId9"/>
    <p:sldLayoutId id="2147527726" r:id="rId10"/>
    <p:sldLayoutId id="2147527727" r:id="rId11"/>
    <p:sldLayoutId id="2147527728" r:id="rId12"/>
    <p:sldLayoutId id="2147527729" r:id="rId13"/>
  </p:sldLayoutIdLst>
  <p:transition/>
  <p:hf hdr="0" ftr="0" dt="0"/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196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391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587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782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7013" indent="-227013" algn="l" defTabSz="91122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9913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1225" indent="-225425" algn="l" defTabSz="9112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4775" indent="-227013" algn="l" defTabSz="91122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5625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575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770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8966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161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6">
            <a:extLst>
              <a:ext uri="{FF2B5EF4-FFF2-40B4-BE49-F238E27FC236}">
                <a16:creationId xmlns:a16="http://schemas.microsoft.com/office/drawing/2014/main" id="{1BBF51C8-FA7E-FA4C-81DD-75B979D9EEF0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7" name="Shape 7">
            <a:extLst>
              <a:ext uri="{FF2B5EF4-FFF2-40B4-BE49-F238E27FC236}">
                <a16:creationId xmlns:a16="http://schemas.microsoft.com/office/drawing/2014/main" id="{18ABF352-E5DD-3345-853B-7FC70035971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Shape 8">
            <a:extLst>
              <a:ext uri="{FF2B5EF4-FFF2-40B4-BE49-F238E27FC236}">
                <a16:creationId xmlns:a16="http://schemas.microsoft.com/office/drawing/2014/main" id="{4BF1F72D-A424-3043-AC3D-FC722EEB713D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411510" y="5253039"/>
            <a:ext cx="307763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50" tIns="46025" rIns="92050" bIns="46025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SzPct val="25000"/>
            </a:pPr>
            <a:fld id="{55F08170-C9B9-F04E-BFBD-C7505234087B}" type="slidenum">
              <a:rPr lang="en-US" altLang="en-US" sz="1600" b="1" i="1">
                <a:latin typeface="Courier New" panose="02070309020205020404" pitchFamily="49" charset="0"/>
                <a:cs typeface="Courier New" panose="02070309020205020404" pitchFamily="49" charset="0"/>
                <a:sym typeface="Courier New" panose="02070309020205020404" pitchFamily="49" charset="0"/>
              </a:rPr>
              <a:pPr eaLnBrk="1" hangingPunct="1">
                <a:buSzPct val="25000"/>
              </a:pPr>
              <a:t>‹#›</a:t>
            </a:fld>
            <a:r>
              <a:rPr lang="en-US" altLang="en-US" sz="1800" b="1">
                <a:solidFill>
                  <a:srgbClr val="808080"/>
                </a:solidFill>
              </a:rPr>
              <a:t> - </a:t>
            </a:r>
            <a:r>
              <a:rPr lang="en-US" altLang="en-US" sz="1000" b="1">
                <a:solidFill>
                  <a:srgbClr val="969696"/>
                </a:solidFill>
              </a:rPr>
              <a:t>Lectures.GersteinLab.org</a:t>
            </a:r>
          </a:p>
        </p:txBody>
      </p:sp>
    </p:spTree>
    <p:extLst>
      <p:ext uri="{BB962C8B-B14F-4D97-AF65-F5344CB8AC3E}">
        <p14:creationId xmlns:p14="http://schemas.microsoft.com/office/powerpoint/2010/main" val="12157336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527731" r:id="rId1"/>
    <p:sldLayoutId id="2147527732" r:id="rId2"/>
    <p:sldLayoutId id="2147527733" r:id="rId3"/>
    <p:sldLayoutId id="2147527734" r:id="rId4"/>
    <p:sldLayoutId id="2147527735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6" tIns="46004" rIns="92006" bIns="46004"/>
          <a:lstStyle/>
          <a:p>
            <a:pPr defTabSz="910659" eaLnBrk="0" hangingPunct="0">
              <a:defRPr/>
            </a:pPr>
            <a:fld id="{67CEDC52-66C0-EB48-A105-58148C04DC87}" type="slidenum">
              <a:rPr lang="en-US" sz="1600" b="1" i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</a:rPr>
              <a:pPr defTabSz="910659" eaLnBrk="0" hangingPunct="0">
                <a:defRPr/>
              </a:pPr>
              <a:t>‹#›</a:t>
            </a:fld>
            <a:r>
              <a:rPr lang="en-US" b="1">
                <a:solidFill>
                  <a:srgbClr val="808080"/>
                </a:solidFill>
                <a:latin typeface="Arial" charset="0"/>
              </a:rPr>
              <a:t> - </a:t>
            </a:r>
            <a:r>
              <a:rPr lang="en-US" sz="1000" b="1">
                <a:solidFill>
                  <a:srgbClr val="969696"/>
                </a:solidFill>
                <a:latin typeface="Arial" charset="0"/>
              </a:rPr>
              <a:t>Lectures.GersteinLab.org</a:t>
            </a:r>
            <a:endParaRPr lang="en-US" sz="30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139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758" r:id="rId1"/>
    <p:sldLayoutId id="2147527759" r:id="rId2"/>
    <p:sldLayoutId id="2147527760" r:id="rId3"/>
    <p:sldLayoutId id="2147527761" r:id="rId4"/>
    <p:sldLayoutId id="2147527762" r:id="rId5"/>
  </p:sldLayoutIdLst>
  <p:transition/>
  <p:hf hdr="0" ftr="0" dt="0"/>
  <p:txStyles>
    <p:titleStyle>
      <a:lvl1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910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822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73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64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38" indent="-223838" algn="l" defTabSz="908050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38" indent="-223838" algn="l" defTabSz="908050" rtl="0" eaLnBrk="1" fontAlgn="base" hangingPunct="1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8050" indent="-222250" algn="l" defTabSz="908050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3838" algn="l" defTabSz="908050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450" indent="-223838" algn="l" defTabSz="908050" rtl="0" eaLnBrk="1" fontAlgn="base" hangingPunct="1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3011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92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83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744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22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4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5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6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7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89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669F6E-CD5C-A1B9-0A7B-9EE166F74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DEA6F0-1CE3-FC8A-B0B0-F3C7EA7A1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4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0DA6E-C26C-4596-A5CB-425BF8DE8A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ACE96-4F58-0317-A8C6-1113440790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77AEE-369F-54D7-F71C-A5FAE6117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986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824" r:id="rId1"/>
    <p:sldLayoutId id="2147527825" r:id="rId2"/>
    <p:sldLayoutId id="2147527826" r:id="rId3"/>
    <p:sldLayoutId id="2147527827" r:id="rId4"/>
    <p:sldLayoutId id="2147527828" r:id="rId5"/>
    <p:sldLayoutId id="2147527829" r:id="rId6"/>
    <p:sldLayoutId id="2147527830" r:id="rId7"/>
    <p:sldLayoutId id="2147527831" r:id="rId8"/>
    <p:sldLayoutId id="2147527832" r:id="rId9"/>
    <p:sldLayoutId id="2147527833" r:id="rId10"/>
    <p:sldLayoutId id="2147527834" r:id="rId11"/>
    <p:sldLayoutId id="2147527835" r:id="rId12"/>
    <p:sldLayoutId id="2147527836" r:id="rId13"/>
    <p:sldLayoutId id="2147527837" r:id="rId14"/>
    <p:sldLayoutId id="2147527838" r:id="rId15"/>
    <p:sldLayoutId id="2147527839" r:id="rId16"/>
    <p:sldLayoutId id="2147527840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B7D1B327-E132-7A43-A8CC-9028207ABC7C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87" tIns="45946" rIns="91887" bIns="4594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2DC2D14F-9B4B-4440-82F4-E399712BC232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7"/>
            </p:custDataLst>
          </p:nvPr>
        </p:nvSpPr>
        <p:spPr bwMode="auto">
          <a:xfrm>
            <a:off x="685800" y="1981201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87" tIns="45946" rIns="91887" bIns="459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15F5F24D-895D-3044-BFA1-9C17E441CFFF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 rot="16200000">
            <a:off x="7411245" y="5192188"/>
            <a:ext cx="3078163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915" tIns="34460" rIns="68915" bIns="34460"/>
          <a:lstStyle>
            <a:lvl1pPr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fld id="{558B90A6-5EB7-A343-9F26-08D141686D4A}" type="slidenum">
              <a:rPr lang="en-US" altLang="en-US" sz="1200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</a:rPr>
              <a:pPr>
                <a:defRPr/>
              </a:pPr>
              <a:t>‹#›</a:t>
            </a:fld>
            <a:r>
              <a:rPr lang="en-US" altLang="en-US" sz="1350" dirty="0">
                <a:solidFill>
                  <a:srgbClr val="808080"/>
                </a:solidFill>
              </a:rPr>
              <a:t> - </a:t>
            </a:r>
            <a:r>
              <a:rPr lang="en-US" altLang="en-US" sz="750" dirty="0" err="1">
                <a:solidFill>
                  <a:srgbClr val="969696"/>
                </a:solidFill>
              </a:rPr>
              <a:t>Lectures.GersteinLab.org</a:t>
            </a:r>
            <a:endParaRPr lang="en-US" altLang="en-US" sz="225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433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842" r:id="rId1"/>
    <p:sldLayoutId id="2147527843" r:id="rId2"/>
    <p:sldLayoutId id="2147527844" r:id="rId3"/>
    <p:sldLayoutId id="2147527845" r:id="rId4"/>
    <p:sldLayoutId id="2147527846" r:id="rId5"/>
    <p:sldLayoutId id="2147527847" r:id="rId6"/>
    <p:sldLayoutId id="2147527848" r:id="rId7"/>
    <p:sldLayoutId id="2147527849" r:id="rId8"/>
    <p:sldLayoutId id="2147527850" r:id="rId9"/>
    <p:sldLayoutId id="2147527851" r:id="rId10"/>
    <p:sldLayoutId id="2147527852" r:id="rId11"/>
    <p:sldLayoutId id="2147527853" r:id="rId12"/>
    <p:sldLayoutId id="2147527854" r:id="rId13"/>
    <p:sldLayoutId id="2147527855" r:id="rId14"/>
  </p:sldLayoutIdLst>
  <p:transition/>
  <p:hf hdr="0" ftr="0" dt="0"/>
  <p:txStyles>
    <p:titleStyle>
      <a:lvl1pPr algn="ctr" defTabSz="679847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679847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679847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679847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679847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342255" algn="ctr" defTabSz="683326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6pPr>
      <a:lvl7pPr marL="684514" algn="ctr" defTabSz="683326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7pPr>
      <a:lvl8pPr marL="1026773" algn="ctr" defTabSz="683326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8pPr>
      <a:lvl9pPr marL="1369029" algn="ctr" defTabSz="683326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9pPr>
    </p:titleStyle>
    <p:bodyStyle>
      <a:lvl1pPr marL="166688" indent="-166688" algn="l" defTabSz="679847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423863" indent="-166688" algn="l" defTabSz="679847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1800">
          <a:solidFill>
            <a:schemeClr val="tx1"/>
          </a:solidFill>
          <a:latin typeface="+mn-lt"/>
          <a:ea typeface="ＭＳ Ｐゴシック" pitchFamily="-65" charset="-128"/>
        </a:defRPr>
      </a:lvl2pPr>
      <a:lvl3pPr marL="679847" indent="-165497" algn="l" defTabSz="679847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  <a:ea typeface="ＭＳ Ｐゴシック" pitchFamily="-65" charset="-128"/>
        </a:defRPr>
      </a:lvl3pPr>
      <a:lvl4pPr marL="1026319" indent="-166688" algn="l" defTabSz="679847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ea typeface="ＭＳ Ｐゴシック" pitchFamily="-65" charset="-128"/>
        </a:defRPr>
      </a:lvl4pPr>
      <a:lvl5pPr marL="1364456" indent="-166688" algn="l" defTabSz="679847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1500">
          <a:solidFill>
            <a:schemeClr val="tx1"/>
          </a:solidFill>
          <a:latin typeface="+mn-lt"/>
          <a:ea typeface="ＭＳ Ｐゴシック" pitchFamily="-65" charset="-128"/>
        </a:defRPr>
      </a:lvl5pPr>
      <a:lvl6pPr marL="1882415" indent="-171128" algn="l" defTabSz="683326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6pPr>
      <a:lvl7pPr marL="2224674" indent="-171128" algn="l" defTabSz="683326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7pPr>
      <a:lvl8pPr marL="2566929" indent="-171128" algn="l" defTabSz="683326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8pPr>
      <a:lvl9pPr marL="2909187" indent="-171128" algn="l" defTabSz="683326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255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4514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6773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69029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1287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3545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5795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38059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99.xml"/><Relationship Id="rId1" Type="http://schemas.openxmlformats.org/officeDocument/2006/relationships/themeOverride" Target="../theme/themeOverride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8.xml"/><Relationship Id="rId1" Type="http://schemas.openxmlformats.org/officeDocument/2006/relationships/themeOverride" Target="../theme/themeOverride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8.xml"/><Relationship Id="rId1" Type="http://schemas.openxmlformats.org/officeDocument/2006/relationships/themeOverride" Target="../theme/themeOverr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0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tags" Target="../tags/tag40.xml"/><Relationship Id="rId18" Type="http://schemas.openxmlformats.org/officeDocument/2006/relationships/tags" Target="../tags/tag45.xml"/><Relationship Id="rId26" Type="http://schemas.openxmlformats.org/officeDocument/2006/relationships/tags" Target="../tags/tag53.xml"/><Relationship Id="rId3" Type="http://schemas.openxmlformats.org/officeDocument/2006/relationships/tags" Target="../tags/tag30.xml"/><Relationship Id="rId21" Type="http://schemas.openxmlformats.org/officeDocument/2006/relationships/tags" Target="../tags/tag48.xml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17" Type="http://schemas.openxmlformats.org/officeDocument/2006/relationships/tags" Target="../tags/tag44.xml"/><Relationship Id="rId25" Type="http://schemas.openxmlformats.org/officeDocument/2006/relationships/tags" Target="../tags/tag52.xml"/><Relationship Id="rId2" Type="http://schemas.openxmlformats.org/officeDocument/2006/relationships/tags" Target="../tags/tag29.xml"/><Relationship Id="rId16" Type="http://schemas.openxmlformats.org/officeDocument/2006/relationships/tags" Target="../tags/tag43.xml"/><Relationship Id="rId20" Type="http://schemas.openxmlformats.org/officeDocument/2006/relationships/tags" Target="../tags/tag47.xml"/><Relationship Id="rId29" Type="http://schemas.openxmlformats.org/officeDocument/2006/relationships/image" Target="../media/image19.png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24" Type="http://schemas.openxmlformats.org/officeDocument/2006/relationships/tags" Target="../tags/tag51.xml"/><Relationship Id="rId5" Type="http://schemas.openxmlformats.org/officeDocument/2006/relationships/tags" Target="../tags/tag32.xml"/><Relationship Id="rId15" Type="http://schemas.openxmlformats.org/officeDocument/2006/relationships/tags" Target="../tags/tag42.xml"/><Relationship Id="rId23" Type="http://schemas.openxmlformats.org/officeDocument/2006/relationships/tags" Target="../tags/tag50.xml"/><Relationship Id="rId28" Type="http://schemas.openxmlformats.org/officeDocument/2006/relationships/notesSlide" Target="../notesSlides/notesSlide6.xml"/><Relationship Id="rId10" Type="http://schemas.openxmlformats.org/officeDocument/2006/relationships/tags" Target="../tags/tag37.xml"/><Relationship Id="rId19" Type="http://schemas.openxmlformats.org/officeDocument/2006/relationships/tags" Target="../tags/tag46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tags" Target="../tags/tag41.xml"/><Relationship Id="rId22" Type="http://schemas.openxmlformats.org/officeDocument/2006/relationships/tags" Target="../tags/tag49.xml"/><Relationship Id="rId27" Type="http://schemas.openxmlformats.org/officeDocument/2006/relationships/slideLayout" Target="../slideLayouts/slideLayout66.xml"/><Relationship Id="rId30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8.xml"/><Relationship Id="rId1" Type="http://schemas.openxmlformats.org/officeDocument/2006/relationships/themeOverride" Target="../theme/themeOverrid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8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2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41586-020-2493-4" TargetMode="External"/><Relationship Id="rId2" Type="http://schemas.openxmlformats.org/officeDocument/2006/relationships/hyperlink" Target="https://doi.org/10.1038/nrg2814" TargetMode="External"/><Relationship Id="rId1" Type="http://schemas.openxmlformats.org/officeDocument/2006/relationships/slideLayout" Target="../slideLayouts/slideLayout53.xml"/><Relationship Id="rId4" Type="http://schemas.openxmlformats.org/officeDocument/2006/relationships/hyperlink" Target="https://www.technologynetworks.com/genomics/articles/rna-seq-basics-applications-and-protocol-29946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8600" y="6175046"/>
            <a:ext cx="1464965" cy="606754"/>
          </a:xfrm>
        </p:spPr>
        <p:txBody>
          <a:bodyPr/>
          <a:lstStyle/>
          <a:p>
            <a:pPr algn="l" eaLnBrk="1" hangingPunct="1"/>
            <a: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  <a:t>Mark Gerstein</a:t>
            </a:r>
            <a:b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</a:br>
            <a: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  <a:t>Yale U.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8556625" y="0"/>
            <a:ext cx="58737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Symbol" charset="2"/>
              <a:buChar char="à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x-none" altLang="x-none" sz="3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CC422-BA08-6284-A4AE-2840DDD83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97" y="1476573"/>
            <a:ext cx="5618006" cy="4314627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7A36139-0478-44C0-C73E-8E1A0189F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64" y="259932"/>
            <a:ext cx="8577072" cy="93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Biomedical Data Science</a:t>
            </a:r>
            <a:r>
              <a:rPr kumimoji="0" lang="en-US" altLang="x-non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  <a:r>
              <a:rPr kumimoji="0" lang="en-US" altLang="x-non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</a:t>
            </a:r>
            <a:r>
              <a:rPr kumimoji="0" lang="en-US" altLang="x-non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GersteinLab.org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/courses/452)</a:t>
            </a:r>
          </a:p>
          <a:p>
            <a:pPr lvl="0" eaLnBrk="1" hangingPunct="1">
              <a:lnSpc>
                <a:spcPct val="80000"/>
              </a:lnSpc>
              <a:defRPr/>
            </a:pPr>
            <a:r>
              <a:rPr lang="en-US" altLang="en-US" sz="1800" kern="0" dirty="0">
                <a:solidFill>
                  <a:srgbClr val="000000"/>
                </a:solidFill>
                <a:latin typeface="Arial"/>
                <a:ea typeface="ＭＳ Ｐゴシック" charset="-128"/>
              </a:rPr>
              <a:t>Multi-</a:t>
            </a:r>
            <a:r>
              <a:rPr lang="en-US" altLang="en-US" sz="1800" kern="0" dirty="0" err="1">
                <a:solidFill>
                  <a:srgbClr val="000000"/>
                </a:solidFill>
                <a:latin typeface="Arial"/>
                <a:ea typeface="ＭＳ Ｐゴシック" charset="-128"/>
              </a:rPr>
              <a:t>omic</a:t>
            </a:r>
            <a:r>
              <a:rPr lang="en-US" altLang="en-US" sz="1800" kern="0" dirty="0">
                <a:solidFill>
                  <a:srgbClr val="000000"/>
                </a:solidFill>
                <a:latin typeface="Arial"/>
                <a:ea typeface="ＭＳ Ｐゴシック" charset="-128"/>
              </a:rPr>
              <a:t> Analyses &amp; Endophenotypes (RNA-seq &amp; </a:t>
            </a:r>
            <a:r>
              <a:rPr lang="en-US" altLang="en-US" sz="1800" kern="0" dirty="0" err="1">
                <a:solidFill>
                  <a:srgbClr val="000000"/>
                </a:solidFill>
                <a:latin typeface="Arial"/>
                <a:ea typeface="ＭＳ Ｐゴシック" charset="-128"/>
              </a:rPr>
              <a:t>ChIP</a:t>
            </a:r>
            <a:r>
              <a:rPr lang="en-US" altLang="en-US" sz="1800" kern="0" dirty="0">
                <a:solidFill>
                  <a:srgbClr val="000000"/>
                </a:solidFill>
                <a:latin typeface="Arial"/>
                <a:ea typeface="ＭＳ Ｐゴシック" charset="-128"/>
              </a:rPr>
              <a:t>-seq)</a:t>
            </a:r>
            <a:r>
              <a:rPr lang="en-US" altLang="en-US" sz="2800" kern="0" dirty="0">
                <a:solidFill>
                  <a:srgbClr val="000000"/>
                </a:solidFill>
                <a:latin typeface="Arial"/>
                <a:ea typeface="ＭＳ Ｐゴシック" charset="-128"/>
              </a:rPr>
              <a:t> 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(26m7-part1)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D1F2A44-489F-A451-BEA1-689BEA611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299" y="5663102"/>
            <a:ext cx="3162701" cy="1186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2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0" algn="r" eaLnBrk="1" hangingPunct="1"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Last edit in spring ’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26. </a:t>
            </a:r>
            <a:b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</a:b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Trimmed a little compared to ‘25. </a:t>
            </a:r>
            <a:b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</a:b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Loosely related to </a:t>
            </a:r>
            <a:r>
              <a:rPr lang="en-US" altLang="ja-JP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panose="020B0600070205080204" pitchFamily="34" charset="-128"/>
              </a:rPr>
              <a:t> </a:t>
            </a:r>
            <a:br>
              <a:rPr lang="en-US" altLang="ja-JP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panose="020B0600070205080204" pitchFamily="34" charset="-128"/>
              </a:rPr>
            </a:br>
            <a:r>
              <a:rPr lang="en-US" altLang="ja-JP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panose="020B0600070205080204" pitchFamily="34" charset="-128"/>
              </a:rPr>
              <a:t>1</a:t>
            </a:r>
            <a:r>
              <a:rPr lang="en-US" altLang="ja-JP" sz="1400" b="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panose="020B0600070205080204" pitchFamily="34" charset="-128"/>
              </a:rPr>
              <a:t>st</a:t>
            </a:r>
            <a:r>
              <a:rPr lang="en-US" altLang="ja-JP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panose="020B0600070205080204" pitchFamily="34" charset="-128"/>
              </a:rPr>
              <a:t> half of 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2021’s M7 </a:t>
            </a:r>
            <a:b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</a:b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[which has a video]. </a:t>
            </a:r>
            <a:endParaRPr kumimoji="0" lang="en-US" altLang="x-none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399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48"/>
    </mc:Choice>
    <mc:Fallback xmlns="">
      <p:transition spd="slow" advTm="3204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F7D748F9-F33B-C93A-FBE8-5C0511B9D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BEDCCE-2163-4150-631D-B67BA83F0D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952"/>
          <a:stretch/>
        </p:blipFill>
        <p:spPr>
          <a:xfrm>
            <a:off x="339250" y="2006400"/>
            <a:ext cx="8168409" cy="284520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406C819-5EC2-47A3-C4E9-7A8A67202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Intermediate Phenotypes (</a:t>
            </a:r>
            <a:r>
              <a:rPr lang="en-US" dirty="0" err="1"/>
              <a:t>RNAseq</a:t>
            </a:r>
            <a:r>
              <a:rPr lang="en-US" dirty="0"/>
              <a:t> or Biosensor output)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1350A8-11EE-5882-192E-0CFD053D8C25}"/>
              </a:ext>
            </a:extLst>
          </p:cNvPr>
          <p:cNvSpPr/>
          <p:nvPr/>
        </p:nvSpPr>
        <p:spPr>
          <a:xfrm>
            <a:off x="6902394" y="4934292"/>
            <a:ext cx="1067659" cy="333097"/>
          </a:xfrm>
          <a:prstGeom prst="rect">
            <a:avLst/>
          </a:prstGeom>
          <a:solidFill>
            <a:srgbClr val="FFFFFF"/>
          </a:solidFill>
          <a:ln w="25400">
            <a:solidFill>
              <a:srgbClr val="A81B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dirty="0">
                <a:solidFill>
                  <a:srgbClr val="A81B27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Covariates</a:t>
            </a:r>
            <a:endParaRPr lang="en-US" sz="1500" b="0" dirty="0">
              <a:solidFill>
                <a:srgbClr val="A81B27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BAD15A-6A9A-97A2-EA58-50392F5D5130}"/>
              </a:ext>
            </a:extLst>
          </p:cNvPr>
          <p:cNvSpPr/>
          <p:nvPr/>
        </p:nvSpPr>
        <p:spPr>
          <a:xfrm>
            <a:off x="7970053" y="4890799"/>
            <a:ext cx="417599" cy="420080"/>
          </a:xfrm>
          <a:prstGeom prst="rect">
            <a:avLst/>
          </a:prstGeom>
          <a:solidFill>
            <a:srgbClr val="FFFFFF"/>
          </a:solidFill>
          <a:ln w="38100">
            <a:solidFill>
              <a:srgbClr val="A81B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50" dirty="0">
                <a:solidFill>
                  <a:srgbClr val="A81B27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5FCAD3-3384-AFDA-54C0-847DE2F289B8}"/>
              </a:ext>
            </a:extLst>
          </p:cNvPr>
          <p:cNvSpPr/>
          <p:nvPr/>
        </p:nvSpPr>
        <p:spPr>
          <a:xfrm>
            <a:off x="3528204" y="2006400"/>
            <a:ext cx="2311879" cy="463991"/>
          </a:xfrm>
          <a:prstGeom prst="rect">
            <a:avLst/>
          </a:prstGeom>
          <a:solidFill>
            <a:srgbClr val="7CE1FF"/>
          </a:solidFill>
          <a:ln w="28575">
            <a:solidFill>
              <a:srgbClr val="4F9A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en-US" sz="1400" b="0" kern="0">
              <a:solidFill>
                <a:prstClr val="white"/>
              </a:solidFill>
              <a:latin typeface="Arial" panose="020B0604020202020204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DDD98D-F687-B719-7125-C86D7A4CBDA8}"/>
              </a:ext>
            </a:extLst>
          </p:cNvPr>
          <p:cNvSpPr txBox="1"/>
          <p:nvPr/>
        </p:nvSpPr>
        <p:spPr>
          <a:xfrm>
            <a:off x="4017133" y="2056000"/>
            <a:ext cx="175116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US" sz="1600" b="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Environment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0EC552-7719-73F0-EF17-30508C01F477}"/>
              </a:ext>
            </a:extLst>
          </p:cNvPr>
          <p:cNvSpPr/>
          <p:nvPr/>
        </p:nvSpPr>
        <p:spPr>
          <a:xfrm>
            <a:off x="3502326" y="4335532"/>
            <a:ext cx="2311879" cy="46399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en-US" sz="1400" b="0" kern="0">
              <a:solidFill>
                <a:prstClr val="white"/>
              </a:solidFill>
              <a:latin typeface="Arial" panose="020B0604020202020204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2D8735-6292-60C4-9C04-9617FAF1C1CA}"/>
              </a:ext>
            </a:extLst>
          </p:cNvPr>
          <p:cNvSpPr txBox="1"/>
          <p:nvPr/>
        </p:nvSpPr>
        <p:spPr>
          <a:xfrm>
            <a:off x="3843069" y="4387063"/>
            <a:ext cx="175116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US" sz="1600" b="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Endophenotype</a:t>
            </a:r>
          </a:p>
        </p:txBody>
      </p:sp>
    </p:spTree>
    <p:extLst>
      <p:ext uri="{BB962C8B-B14F-4D97-AF65-F5344CB8AC3E}">
        <p14:creationId xmlns:p14="http://schemas.microsoft.com/office/powerpoint/2010/main" val="16591965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536F9-E146-6207-2C8C-82B816390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181" y="152303"/>
            <a:ext cx="1297641" cy="47103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C46260-9300-9C3F-31D5-2950C71CB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9970" y="846582"/>
            <a:ext cx="8464062" cy="3725679"/>
          </a:xfrm>
        </p:spPr>
        <p:txBody>
          <a:bodyPr/>
          <a:lstStyle/>
          <a:p>
            <a:r>
              <a:rPr lang="en-US" sz="2200" b="1" dirty="0">
                <a:solidFill>
                  <a:srgbClr val="FF0000"/>
                </a:solidFill>
              </a:rPr>
              <a:t>Part 1</a:t>
            </a:r>
            <a:r>
              <a:rPr lang="en-US" sz="2200" b="1" dirty="0"/>
              <a:t> </a:t>
            </a:r>
            <a:r>
              <a:rPr lang="en-US" sz="2200" b="1" dirty="0">
                <a:solidFill>
                  <a:schemeClr val="bg1"/>
                </a:solidFill>
              </a:rPr>
              <a:t>:  Multi-</a:t>
            </a:r>
            <a:r>
              <a:rPr lang="en-US" sz="2200" b="1" dirty="0" err="1">
                <a:solidFill>
                  <a:schemeClr val="bg1"/>
                </a:solidFill>
              </a:rPr>
              <a:t>omic</a:t>
            </a:r>
            <a:r>
              <a:rPr lang="en-US" sz="2200" b="1" dirty="0">
                <a:solidFill>
                  <a:schemeClr val="bg1"/>
                </a:solidFill>
              </a:rPr>
              <a:t> Annotation &amp; Molecular Endophenotypes  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</a:rPr>
              <a:t>Basic RNA-seq &amp; Chip-seq Calculations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</a:rPr>
              <a:t>Integration for Genome Annotation</a:t>
            </a:r>
          </a:p>
          <a:p>
            <a:r>
              <a:rPr lang="en-US" sz="2200" b="1" dirty="0">
                <a:solidFill>
                  <a:srgbClr val="00B0F0"/>
                </a:solidFill>
              </a:rPr>
              <a:t>Part 2</a:t>
            </a:r>
            <a:r>
              <a:rPr lang="en-US" sz="2200" b="1" dirty="0">
                <a:solidFill>
                  <a:schemeClr val="bg1"/>
                </a:solidFill>
              </a:rPr>
              <a:t> : Relating Phenotypes &amp; Endophenotypes to Variants  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</a:rPr>
              <a:t>ASE/ASB – Allele specific versions of basic annotation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</a:rPr>
              <a:t>Traditional GWAS – regressing phenotypes onto variants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</a:rPr>
              <a:t> </a:t>
            </a:r>
            <a:r>
              <a:rPr lang="en-US" sz="2200" b="1" dirty="0" err="1">
                <a:solidFill>
                  <a:schemeClr val="bg1"/>
                </a:solidFill>
              </a:rPr>
              <a:t>eQTLs</a:t>
            </a:r>
            <a:r>
              <a:rPr lang="en-US" sz="2200" b="1" dirty="0">
                <a:solidFill>
                  <a:schemeClr val="bg1"/>
                </a:solidFill>
              </a:rPr>
              <a:t> – like GWAS but with expression endophenotypes</a:t>
            </a:r>
          </a:p>
          <a:p>
            <a:r>
              <a:rPr lang="en-US" sz="2200" b="1" dirty="0">
                <a:solidFill>
                  <a:srgbClr val="20FF37"/>
                </a:solidFill>
              </a:rPr>
              <a:t>Part 3</a:t>
            </a:r>
            <a:r>
              <a:rPr lang="en-US" sz="2200" b="1" dirty="0">
                <a:solidFill>
                  <a:schemeClr val="bg1"/>
                </a:solidFill>
              </a:rPr>
              <a:t> : Endophenotypes from Biosensors </a:t>
            </a:r>
            <a:br>
              <a:rPr lang="en-US" sz="2200" b="1" dirty="0">
                <a:solidFill>
                  <a:schemeClr val="bg1"/>
                </a:solidFill>
              </a:rPr>
            </a:br>
            <a:r>
              <a:rPr lang="en-US" sz="2200" b="1" dirty="0">
                <a:solidFill>
                  <a:schemeClr val="bg1"/>
                </a:solidFill>
              </a:rPr>
              <a:t>&amp; their Relation to Genotype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</a:rPr>
              <a:t>Developing digital phenotypes from biosensors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</a:rPr>
              <a:t>Their GWAS in comparison to traditional GWAS</a:t>
            </a:r>
          </a:p>
        </p:txBody>
      </p:sp>
    </p:spTree>
    <p:extLst>
      <p:ext uri="{BB962C8B-B14F-4D97-AF65-F5344CB8AC3E}">
        <p14:creationId xmlns:p14="http://schemas.microsoft.com/office/powerpoint/2010/main" val="1222601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03F247-41DE-9DB6-8401-DD5C6FC2E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EFC3D-4466-142C-684C-6B501A361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181" y="152303"/>
            <a:ext cx="1297641" cy="47103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F7C892-D07B-2BBC-BCAF-19652A05C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9970" y="846582"/>
            <a:ext cx="8464062" cy="3725679"/>
          </a:xfrm>
        </p:spPr>
        <p:txBody>
          <a:bodyPr/>
          <a:lstStyle/>
          <a:p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1 :  Multi-</a:t>
            </a:r>
            <a:r>
              <a:rPr lang="en-US" sz="2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omic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Annotation &amp; Molecular Endophenotypes  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</a:rPr>
              <a:t>Basic RNA-seq &amp; Chip-seq Calculations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Integration for Genome Annotation</a:t>
            </a:r>
          </a:p>
          <a:p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2 : Relating Phenotypes &amp; Endophenotypes to Variants  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ASE/ASB – Allele specific versions of basic annotation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Traditional GWAS – regressing phenotypes onto variants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eQTLs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– like GWAS but with expression endophenotypes</a:t>
            </a:r>
          </a:p>
          <a:p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3 : Endophenotypes from Biosensors </a:t>
            </a:r>
            <a:b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&amp; their Relation to Genotype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Developing digital phenotypes from biosensors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Their GWAS in comparison to traditional GWAS</a:t>
            </a:r>
          </a:p>
        </p:txBody>
      </p:sp>
    </p:spTree>
    <p:extLst>
      <p:ext uri="{BB962C8B-B14F-4D97-AF65-F5344CB8AC3E}">
        <p14:creationId xmlns:p14="http://schemas.microsoft.com/office/powerpoint/2010/main" val="33639383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4">
            <a:extLst>
              <a:ext uri="{FF2B5EF4-FFF2-40B4-BE49-F238E27FC236}">
                <a16:creationId xmlns:a16="http://schemas.microsoft.com/office/drawing/2014/main" id="{84C8639F-618B-444F-B923-3FDAD2C37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325" y="1703388"/>
            <a:ext cx="2406650" cy="431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11A0BE1A-BBE3-2B44-A021-83EB5A79CAC4}"/>
              </a:ext>
            </a:extLst>
          </p:cNvPr>
          <p:cNvSpPr/>
          <p:nvPr/>
        </p:nvSpPr>
        <p:spPr bwMode="auto">
          <a:xfrm>
            <a:off x="1150938" y="2678113"/>
            <a:ext cx="2419350" cy="1987550"/>
          </a:xfrm>
          <a:prstGeom prst="rect">
            <a:avLst/>
          </a:prstGeom>
          <a:solidFill>
            <a:srgbClr val="008000">
              <a:alpha val="4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50" b="0" kern="0">
              <a:solidFill>
                <a:srgbClr val="FFFFFF"/>
              </a:solidFill>
              <a:latin typeface="Arial"/>
              <a:ea typeface="ＭＳ Ｐゴシック" pitchFamily="-109" charset="-128"/>
              <a:cs typeface="ＭＳ Ｐゴシック" pitchFamily="-109" charset="-128"/>
              <a:sym typeface="Arial"/>
            </a:endParaRPr>
          </a:p>
        </p:txBody>
      </p:sp>
      <p:sp>
        <p:nvSpPr>
          <p:cNvPr id="67587" name="Rectangle 4">
            <a:extLst>
              <a:ext uri="{FF2B5EF4-FFF2-40B4-BE49-F238E27FC236}">
                <a16:creationId xmlns:a16="http://schemas.microsoft.com/office/drawing/2014/main" id="{6AFE0509-C8B6-4A41-99B1-EA128162AE37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716088" y="871539"/>
            <a:ext cx="5530850" cy="555625"/>
          </a:xfrm>
          <a:solidFill>
            <a:schemeClr val="bg1"/>
          </a:solidFill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solidFill>
                  <a:srgbClr val="00009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What is Annotation? (For Written Texts?)</a:t>
            </a:r>
            <a:endParaRPr lang="en-US" altLang="en-US" dirty="0">
              <a:solidFill>
                <a:srgbClr val="00009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4CED4CB-D286-B049-B209-58FE978DD7E2}"/>
              </a:ext>
            </a:extLst>
          </p:cNvPr>
          <p:cNvSpPr/>
          <p:nvPr/>
        </p:nvSpPr>
        <p:spPr bwMode="auto">
          <a:xfrm>
            <a:off x="1150938" y="1711326"/>
            <a:ext cx="2419350" cy="581025"/>
          </a:xfrm>
          <a:prstGeom prst="rect">
            <a:avLst/>
          </a:prstGeom>
          <a:solidFill>
            <a:schemeClr val="accent2">
              <a:alpha val="3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50" b="0" kern="0">
              <a:solidFill>
                <a:srgbClr val="FFFFFF"/>
              </a:solidFill>
              <a:latin typeface="Arial"/>
              <a:ea typeface="ＭＳ Ｐゴシック" pitchFamily="-109" charset="-128"/>
              <a:cs typeface="ＭＳ Ｐゴシック" pitchFamily="-109" charset="-128"/>
              <a:sym typeface="Arial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0596CF9-294F-154E-81B5-890F6F33F348}"/>
              </a:ext>
            </a:extLst>
          </p:cNvPr>
          <p:cNvSpPr/>
          <p:nvPr/>
        </p:nvSpPr>
        <p:spPr bwMode="auto">
          <a:xfrm>
            <a:off x="1150938" y="2301875"/>
            <a:ext cx="2419350" cy="376238"/>
          </a:xfrm>
          <a:prstGeom prst="rect">
            <a:avLst/>
          </a:prstGeom>
          <a:solidFill>
            <a:srgbClr val="FFFF00">
              <a:alpha val="4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50" b="0" kern="0">
              <a:solidFill>
                <a:srgbClr val="FFFFFF"/>
              </a:solidFill>
              <a:latin typeface="Arial"/>
              <a:ea typeface="ＭＳ Ｐゴシック" pitchFamily="-109" charset="-128"/>
              <a:cs typeface="ＭＳ Ｐゴシック" pitchFamily="-109" charset="-128"/>
              <a:sym typeface="Arial"/>
            </a:endParaRPr>
          </a:p>
        </p:txBody>
      </p:sp>
      <p:pic>
        <p:nvPicPr>
          <p:cNvPr id="67590" name="Picture 6">
            <a:extLst>
              <a:ext uri="{FF2B5EF4-FFF2-40B4-BE49-F238E27FC236}">
                <a16:creationId xmlns:a16="http://schemas.microsoft.com/office/drawing/2014/main" id="{8461DD53-AC3D-BD4E-A6C2-3720C04FA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113" y="1427164"/>
            <a:ext cx="28559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AC8B67F-AD6B-344E-A38E-4E078D36A989}"/>
              </a:ext>
            </a:extLst>
          </p:cNvPr>
          <p:cNvSpPr/>
          <p:nvPr/>
        </p:nvSpPr>
        <p:spPr bwMode="auto">
          <a:xfrm>
            <a:off x="2095501" y="4665663"/>
            <a:ext cx="1465263" cy="1363662"/>
          </a:xfrm>
          <a:prstGeom prst="rect">
            <a:avLst/>
          </a:prstGeom>
          <a:solidFill>
            <a:schemeClr val="tx1">
              <a:lumMod val="50000"/>
              <a:lumOff val="50000"/>
              <a:alpha val="4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50" b="0" kern="0">
              <a:solidFill>
                <a:srgbClr val="FFFFFF"/>
              </a:solidFill>
              <a:latin typeface="Arial"/>
              <a:ea typeface="ＭＳ Ｐゴシック" pitchFamily="-109" charset="-128"/>
              <a:cs typeface="ＭＳ Ｐゴシック" pitchFamily="-109" charset="-128"/>
              <a:sym typeface="Arial"/>
            </a:endParaRPr>
          </a:p>
        </p:txBody>
      </p:sp>
      <p:pic>
        <p:nvPicPr>
          <p:cNvPr id="67592" name="Picture 8">
            <a:extLst>
              <a:ext uri="{FF2B5EF4-FFF2-40B4-BE49-F238E27FC236}">
                <a16:creationId xmlns:a16="http://schemas.microsoft.com/office/drawing/2014/main" id="{F8C03E61-FC01-BD4B-8A07-B18A06721F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051" y="1427163"/>
            <a:ext cx="22955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3" name="Picture 9">
            <a:extLst>
              <a:ext uri="{FF2B5EF4-FFF2-40B4-BE49-F238E27FC236}">
                <a16:creationId xmlns:a16="http://schemas.microsoft.com/office/drawing/2014/main" id="{A3A3A655-4C14-A54C-A51C-0278F0856F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614" y="1731963"/>
            <a:ext cx="4187825" cy="429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5F4A2A6-8027-1A48-A187-39A53688E6CB}"/>
              </a:ext>
            </a:extLst>
          </p:cNvPr>
          <p:cNvSpPr/>
          <p:nvPr/>
        </p:nvSpPr>
        <p:spPr bwMode="auto">
          <a:xfrm>
            <a:off x="3632201" y="1703388"/>
            <a:ext cx="4003675" cy="588962"/>
          </a:xfrm>
          <a:prstGeom prst="rect">
            <a:avLst/>
          </a:prstGeom>
          <a:solidFill>
            <a:schemeClr val="accent2">
              <a:alpha val="3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50" b="0" kern="0">
              <a:solidFill>
                <a:srgbClr val="FFFFFF"/>
              </a:solidFill>
              <a:latin typeface="Arial"/>
              <a:ea typeface="ＭＳ Ｐゴシック" pitchFamily="-109" charset="-128"/>
              <a:cs typeface="ＭＳ Ｐゴシック" pitchFamily="-109" charset="-128"/>
              <a:sym typeface="Arial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10A5777-6C0E-5248-A397-A885042A78B7}"/>
              </a:ext>
            </a:extLst>
          </p:cNvPr>
          <p:cNvSpPr/>
          <p:nvPr/>
        </p:nvSpPr>
        <p:spPr bwMode="auto">
          <a:xfrm>
            <a:off x="3630614" y="2678114"/>
            <a:ext cx="4187825" cy="454025"/>
          </a:xfrm>
          <a:prstGeom prst="rect">
            <a:avLst/>
          </a:prstGeom>
          <a:solidFill>
            <a:srgbClr val="FFFF00">
              <a:alpha val="4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50" b="0" kern="0">
              <a:solidFill>
                <a:srgbClr val="FFFFFF"/>
              </a:solidFill>
              <a:latin typeface="Arial"/>
              <a:ea typeface="ＭＳ Ｐゴシック" pitchFamily="-109" charset="-128"/>
              <a:cs typeface="ＭＳ Ｐゴシック" pitchFamily="-109" charset="-128"/>
              <a:sym typeface="Arial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F0201-919B-954F-B934-E7239504E7AD}"/>
              </a:ext>
            </a:extLst>
          </p:cNvPr>
          <p:cNvSpPr/>
          <p:nvPr/>
        </p:nvSpPr>
        <p:spPr bwMode="auto">
          <a:xfrm>
            <a:off x="3613151" y="3132138"/>
            <a:ext cx="2117725" cy="1612900"/>
          </a:xfrm>
          <a:prstGeom prst="rect">
            <a:avLst/>
          </a:prstGeom>
          <a:solidFill>
            <a:srgbClr val="008000">
              <a:alpha val="4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50" b="0" kern="0">
              <a:solidFill>
                <a:srgbClr val="FFFFFF"/>
              </a:solidFill>
              <a:latin typeface="Arial"/>
              <a:ea typeface="ＭＳ Ｐゴシック" pitchFamily="-109" charset="-128"/>
              <a:cs typeface="ＭＳ Ｐゴシック" pitchFamily="-109" charset="-128"/>
              <a:sym typeface="Arial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22779BD-B3AC-3A47-942F-C7B1DCCC789C}"/>
              </a:ext>
            </a:extLst>
          </p:cNvPr>
          <p:cNvSpPr/>
          <p:nvPr/>
        </p:nvSpPr>
        <p:spPr bwMode="auto">
          <a:xfrm>
            <a:off x="2095501" y="4973638"/>
            <a:ext cx="1465263" cy="228600"/>
          </a:xfrm>
          <a:prstGeom prst="rect">
            <a:avLst/>
          </a:prstGeom>
          <a:noFill/>
          <a:ln w="222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50" b="0" kern="0">
              <a:solidFill>
                <a:srgbClr val="FFFFFF"/>
              </a:solidFill>
              <a:latin typeface="Arial"/>
              <a:ea typeface="ＭＳ Ｐゴシック" pitchFamily="-109" charset="-128"/>
              <a:cs typeface="ＭＳ Ｐゴシック" pitchFamily="-109" charset="-128"/>
              <a:sym typeface="Arial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9BF2321-8DD6-E54B-B218-A236E8273E9E}"/>
              </a:ext>
            </a:extLst>
          </p:cNvPr>
          <p:cNvSpPr/>
          <p:nvPr/>
        </p:nvSpPr>
        <p:spPr bwMode="auto">
          <a:xfrm>
            <a:off x="3913188" y="3802064"/>
            <a:ext cx="806450" cy="77787"/>
          </a:xfrm>
          <a:prstGeom prst="rect">
            <a:avLst/>
          </a:prstGeom>
          <a:noFill/>
          <a:ln w="222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50" b="0" kern="0">
              <a:solidFill>
                <a:srgbClr val="FFFFFF"/>
              </a:solidFill>
              <a:latin typeface="Arial"/>
              <a:ea typeface="ＭＳ Ｐゴシック" pitchFamily="-109" charset="-128"/>
              <a:cs typeface="ＭＳ Ｐゴシック" pitchFamily="-109" charset="-128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EA756A-34C3-9E4B-AC45-0A6FFFD649FD}"/>
              </a:ext>
            </a:extLst>
          </p:cNvPr>
          <p:cNvSpPr/>
          <p:nvPr/>
        </p:nvSpPr>
        <p:spPr bwMode="auto">
          <a:xfrm>
            <a:off x="5732464" y="3284538"/>
            <a:ext cx="2085975" cy="347662"/>
          </a:xfrm>
          <a:prstGeom prst="rect">
            <a:avLst/>
          </a:prstGeom>
          <a:solidFill>
            <a:srgbClr val="FF0000">
              <a:alpha val="4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50" b="0" kern="0">
              <a:solidFill>
                <a:srgbClr val="FFFFFF"/>
              </a:solidFill>
              <a:latin typeface="Arial"/>
              <a:ea typeface="ＭＳ Ｐゴシック" pitchFamily="-109" charset="-128"/>
              <a:cs typeface="ＭＳ Ｐゴシック" pitchFamily="-109" charset="-128"/>
              <a:sym typeface="Arial"/>
            </a:endParaRPr>
          </a:p>
        </p:txBody>
      </p:sp>
      <p:sp>
        <p:nvSpPr>
          <p:cNvPr id="67600" name="Rectangle 1">
            <a:extLst>
              <a:ext uri="{FF2B5EF4-FFF2-40B4-BE49-F238E27FC236}">
                <a16:creationId xmlns:a16="http://schemas.microsoft.com/office/drawing/2014/main" id="{AA397A2B-358F-F942-83D7-EE43EDA28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1" y="2095500"/>
            <a:ext cx="542925" cy="19685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5715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6363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en-US" altLang="en-US" sz="900">
              <a:ea typeface="ＭＳ Ｐゴシック" panose="020B0600070205080204" pitchFamily="34" charset="-128"/>
            </a:endParaRPr>
          </a:p>
        </p:txBody>
      </p:sp>
      <p:sp>
        <p:nvSpPr>
          <p:cNvPr id="67601" name="Rectangle 18">
            <a:extLst>
              <a:ext uri="{FF2B5EF4-FFF2-40B4-BE49-F238E27FC236}">
                <a16:creationId xmlns:a16="http://schemas.microsoft.com/office/drawing/2014/main" id="{E4770217-D83B-AD4B-BEED-3D11C3B38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8889" y="2292350"/>
            <a:ext cx="433387" cy="109538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5715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6363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en-US" altLang="en-US" sz="900">
              <a:ea typeface="ＭＳ Ｐゴシック" panose="020B0600070205080204" pitchFamily="34" charset="-128"/>
            </a:endParaRPr>
          </a:p>
        </p:txBody>
      </p:sp>
      <p:sp>
        <p:nvSpPr>
          <p:cNvPr id="67602" name="Rectangle 19">
            <a:extLst>
              <a:ext uri="{FF2B5EF4-FFF2-40B4-BE49-F238E27FC236}">
                <a16:creationId xmlns:a16="http://schemas.microsoft.com/office/drawing/2014/main" id="{D2520BE4-E2A1-BD45-98F2-52ADC3C46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850" y="2678114"/>
            <a:ext cx="433388" cy="109537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5715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6363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en-US" altLang="en-US" sz="900">
              <a:ea typeface="ＭＳ Ｐゴシック" panose="020B0600070205080204" pitchFamily="34" charset="-128"/>
            </a:endParaRPr>
          </a:p>
        </p:txBody>
      </p:sp>
      <p:sp>
        <p:nvSpPr>
          <p:cNvPr id="67603" name="Rectangle 20">
            <a:extLst>
              <a:ext uri="{FF2B5EF4-FFF2-40B4-BE49-F238E27FC236}">
                <a16:creationId xmlns:a16="http://schemas.microsoft.com/office/drawing/2014/main" id="{E651C5EA-C92C-064E-8CDA-2F691E6D6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850" y="3243264"/>
            <a:ext cx="433388" cy="109537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5715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6363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en-US" altLang="en-US" sz="900">
              <a:ea typeface="ＭＳ Ｐゴシック" panose="020B0600070205080204" pitchFamily="34" charset="-128"/>
            </a:endParaRPr>
          </a:p>
        </p:txBody>
      </p:sp>
      <p:sp>
        <p:nvSpPr>
          <p:cNvPr id="67604" name="Rectangle 21">
            <a:extLst>
              <a:ext uri="{FF2B5EF4-FFF2-40B4-BE49-F238E27FC236}">
                <a16:creationId xmlns:a16="http://schemas.microsoft.com/office/drawing/2014/main" id="{9CD0259F-A191-E647-920A-8AEF681C2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2625" y="3635375"/>
            <a:ext cx="433388" cy="109538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5715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6363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en-US" altLang="en-US" sz="900">
              <a:ea typeface="ＭＳ Ｐゴシック" panose="020B0600070205080204" pitchFamily="34" charset="-128"/>
            </a:endParaRPr>
          </a:p>
        </p:txBody>
      </p:sp>
      <p:sp>
        <p:nvSpPr>
          <p:cNvPr id="67605" name="Rectangle 22">
            <a:extLst>
              <a:ext uri="{FF2B5EF4-FFF2-40B4-BE49-F238E27FC236}">
                <a16:creationId xmlns:a16="http://schemas.microsoft.com/office/drawing/2014/main" id="{33DCAAEF-38AB-BC4C-B18B-BE2B72DD5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7900" y="4016375"/>
            <a:ext cx="433388" cy="109538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5715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6363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en-US" altLang="en-US" sz="900">
              <a:ea typeface="ＭＳ Ｐゴシック" panose="020B0600070205080204" pitchFamily="34" charset="-128"/>
            </a:endParaRPr>
          </a:p>
        </p:txBody>
      </p:sp>
      <p:sp>
        <p:nvSpPr>
          <p:cNvPr id="67606" name="Rectangle 23">
            <a:extLst>
              <a:ext uri="{FF2B5EF4-FFF2-40B4-BE49-F238E27FC236}">
                <a16:creationId xmlns:a16="http://schemas.microsoft.com/office/drawing/2014/main" id="{BE8C0661-9C52-D940-AB3C-A6DB0D7D0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9364" y="4406900"/>
            <a:ext cx="434975" cy="109538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5715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6363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en-US" altLang="en-US" sz="900">
              <a:ea typeface="ＭＳ Ｐゴシック" panose="020B0600070205080204" pitchFamily="34" charset="-128"/>
            </a:endParaRPr>
          </a:p>
        </p:txBody>
      </p:sp>
      <p:sp>
        <p:nvSpPr>
          <p:cNvPr id="67607" name="Rectangle 24">
            <a:extLst>
              <a:ext uri="{FF2B5EF4-FFF2-40B4-BE49-F238E27FC236}">
                <a16:creationId xmlns:a16="http://schemas.microsoft.com/office/drawing/2014/main" id="{342ED96C-3110-AD42-8209-42C35419F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100" y="4979989"/>
            <a:ext cx="433388" cy="109537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5715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6363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en-US" altLang="en-US" sz="900">
              <a:ea typeface="ＭＳ Ｐゴシック" panose="020B0600070205080204" pitchFamily="34" charset="-128"/>
            </a:endParaRPr>
          </a:p>
        </p:txBody>
      </p:sp>
      <p:sp>
        <p:nvSpPr>
          <p:cNvPr id="67608" name="Rectangle 25">
            <a:extLst>
              <a:ext uri="{FF2B5EF4-FFF2-40B4-BE49-F238E27FC236}">
                <a16:creationId xmlns:a16="http://schemas.microsoft.com/office/drawing/2014/main" id="{7465DECB-C8A6-B846-9DE9-C0A6D1C47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2275" y="4797425"/>
            <a:ext cx="433388" cy="109538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5715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6363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defTabSz="91281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en-US" altLang="en-US" sz="900">
              <a:ea typeface="ＭＳ Ｐゴシック" panose="020B0600070205080204" pitchFamily="34" charset="-12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C1B65E4-C566-6441-B75F-D19FC5618FAA}"/>
              </a:ext>
            </a:extLst>
          </p:cNvPr>
          <p:cNvSpPr/>
          <p:nvPr/>
        </p:nvSpPr>
        <p:spPr bwMode="auto">
          <a:xfrm>
            <a:off x="3609975" y="4745038"/>
            <a:ext cx="2120900" cy="1363662"/>
          </a:xfrm>
          <a:prstGeom prst="rect">
            <a:avLst/>
          </a:prstGeom>
          <a:solidFill>
            <a:schemeClr val="tx1">
              <a:lumMod val="50000"/>
              <a:lumOff val="50000"/>
              <a:alpha val="4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50" b="0" kern="0">
              <a:solidFill>
                <a:srgbClr val="FFFFFF"/>
              </a:solidFill>
              <a:latin typeface="Arial"/>
              <a:ea typeface="ＭＳ Ｐゴシック" pitchFamily="-109" charset="-128"/>
              <a:cs typeface="ＭＳ Ｐゴシック" pitchFamily="-109" charset="-128"/>
              <a:sym typeface="Arial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527667E-E14B-B74F-A4C4-BBEC451D569C}"/>
              </a:ext>
            </a:extLst>
          </p:cNvPr>
          <p:cNvSpPr/>
          <p:nvPr/>
        </p:nvSpPr>
        <p:spPr bwMode="auto">
          <a:xfrm>
            <a:off x="5730875" y="4125913"/>
            <a:ext cx="2084388" cy="347662"/>
          </a:xfrm>
          <a:prstGeom prst="rect">
            <a:avLst/>
          </a:prstGeom>
          <a:solidFill>
            <a:srgbClr val="FF0000">
              <a:alpha val="4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50" b="0" kern="0">
              <a:solidFill>
                <a:srgbClr val="FFFFFF"/>
              </a:solidFill>
              <a:latin typeface="Arial"/>
              <a:ea typeface="ＭＳ Ｐゴシック" pitchFamily="-109" charset="-128"/>
              <a:cs typeface="ＭＳ Ｐゴシック" pitchFamily="-109" charset="-128"/>
              <a:sym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0E13EC7-2660-B14E-BBAD-46D72EA693A2}"/>
              </a:ext>
            </a:extLst>
          </p:cNvPr>
          <p:cNvSpPr/>
          <p:nvPr/>
        </p:nvSpPr>
        <p:spPr bwMode="auto">
          <a:xfrm>
            <a:off x="3105151" y="1427164"/>
            <a:ext cx="904875" cy="244475"/>
          </a:xfrm>
          <a:prstGeom prst="rect">
            <a:avLst/>
          </a:prstGeom>
          <a:noFill/>
          <a:ln w="38100" cmpd="sng"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50" b="0" kern="0">
              <a:solidFill>
                <a:srgbClr val="FFFFFF"/>
              </a:solidFill>
              <a:latin typeface="Arial"/>
              <a:ea typeface="ＭＳ Ｐゴシック" pitchFamily="-109" charset="-128"/>
              <a:cs typeface="ＭＳ Ｐゴシック" pitchFamily="-109" charset="-128"/>
              <a:sym typeface="Arial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F86806C-8458-B548-B722-5CEA13A1CAD7}"/>
              </a:ext>
            </a:extLst>
          </p:cNvPr>
          <p:cNvSpPr/>
          <p:nvPr/>
        </p:nvSpPr>
        <p:spPr bwMode="auto">
          <a:xfrm>
            <a:off x="5480051" y="1436689"/>
            <a:ext cx="625475" cy="242887"/>
          </a:xfrm>
          <a:prstGeom prst="rect">
            <a:avLst/>
          </a:prstGeom>
          <a:noFill/>
          <a:ln w="38100" cmpd="sng"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50" b="0" kern="0">
              <a:solidFill>
                <a:srgbClr val="FFFFFF"/>
              </a:solidFill>
              <a:latin typeface="Arial"/>
              <a:ea typeface="ＭＳ Ｐゴシック" pitchFamily="-109" charset="-128"/>
              <a:cs typeface="ＭＳ Ｐゴシック" pitchFamily="-109" charset="-12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2135330"/>
      </p:ext>
    </p:extLst>
  </p:cSld>
  <p:clrMapOvr>
    <a:masterClrMapping/>
  </p:clrMapOvr>
  <p:transition spd="slow" advTm="50578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6262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>
                <a:ea typeface="ＭＳ Ｐゴシック" charset="-128"/>
              </a:rPr>
              <a:t>Non-coding Annotations: Overview</a:t>
            </a:r>
          </a:p>
        </p:txBody>
      </p:sp>
      <p:sp>
        <p:nvSpPr>
          <p:cNvPr id="24578" name="Text Placeholder 2"/>
          <p:cNvSpPr>
            <a:spLocks noGrp="1"/>
          </p:cNvSpPr>
          <p:nvPr>
            <p:ph type="body" idx="1"/>
          </p:nvPr>
        </p:nvSpPr>
        <p:spPr>
          <a:xfrm>
            <a:off x="450850" y="976313"/>
            <a:ext cx="8229600" cy="4967287"/>
          </a:xfrm>
        </p:spPr>
        <p:txBody>
          <a:bodyPr/>
          <a:lstStyle/>
          <a:p>
            <a:pPr marL="0" indent="0"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ea typeface="ＭＳ Ｐゴシック" charset="-128"/>
                <a:sym typeface="Arial" charset="0"/>
              </a:rPr>
              <a:t>Features are often present on multiple ”scale” (eg elements and connected networks)</a:t>
            </a:r>
          </a:p>
          <a:p>
            <a:pPr marL="0" indent="0"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endParaRPr lang="en-US" altLang="en-US" sz="1600">
              <a:solidFill>
                <a:srgbClr val="000000"/>
              </a:solidFill>
              <a:ea typeface="ＭＳ Ｐゴシック" charset="-128"/>
              <a:sym typeface="Arial" charset="0"/>
            </a:endParaRPr>
          </a:p>
          <a:p>
            <a:pPr marL="0" indent="0"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endParaRPr lang="en-US" altLang="en-US" sz="1600">
              <a:solidFill>
                <a:srgbClr val="000000"/>
              </a:solidFill>
              <a:ea typeface="ＭＳ Ｐゴシック" charset="-128"/>
              <a:sym typeface="Arial" charset="0"/>
            </a:endParaRPr>
          </a:p>
          <a:p>
            <a:pPr marL="0" indent="0"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endParaRPr lang="en-US" altLang="en-US" sz="1600">
              <a:solidFill>
                <a:srgbClr val="000000"/>
              </a:solidFill>
              <a:ea typeface="ＭＳ Ｐゴシック" charset="-128"/>
              <a:sym typeface="Arial" charset="0"/>
            </a:endParaRPr>
          </a:p>
          <a:p>
            <a:pPr marL="0" indent="0"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endParaRPr lang="en-US" altLang="en-US" sz="1600">
              <a:solidFill>
                <a:srgbClr val="000000"/>
              </a:solidFill>
              <a:ea typeface="ＭＳ Ｐゴシック" charset="-128"/>
              <a:sym typeface="Arial" charset="0"/>
            </a:endParaRPr>
          </a:p>
          <a:p>
            <a:pPr marL="0" indent="0"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ea typeface="ＭＳ Ｐゴシック" charset="-128"/>
                <a:sym typeface="Arial" charset="0"/>
              </a:rPr>
              <a:t>Sequence features, incl. </a:t>
            </a:r>
            <a:r>
              <a:rPr lang="en-US" altLang="en-US" sz="1600" b="1" u="sng">
                <a:solidFill>
                  <a:srgbClr val="000000"/>
                </a:solidFill>
                <a:ea typeface="ＭＳ Ｐゴシック" charset="-128"/>
                <a:sym typeface="Arial" charset="0"/>
              </a:rPr>
              <a:t>Conservation</a:t>
            </a:r>
          </a:p>
          <a:p>
            <a:pPr marL="0" indent="0"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endParaRPr lang="en-US" altLang="en-US" sz="1600">
              <a:solidFill>
                <a:srgbClr val="000000"/>
              </a:solidFill>
              <a:ea typeface="ＭＳ Ｐゴシック" charset="-128"/>
              <a:sym typeface="Arial" charset="0"/>
            </a:endParaRPr>
          </a:p>
          <a:p>
            <a:pPr marL="0" indent="0">
              <a:spcBef>
                <a:spcPct val="0"/>
              </a:spcBef>
            </a:pPr>
            <a:endParaRPr lang="en-US" altLang="en-US" sz="1600">
              <a:ea typeface="ＭＳ Ｐゴシック" charset="-128"/>
            </a:endParaRPr>
          </a:p>
        </p:txBody>
      </p:sp>
      <p:grpSp>
        <p:nvGrpSpPr>
          <p:cNvPr id="24579" name="Shape 57"/>
          <p:cNvGrpSpPr>
            <a:grpSpLocks/>
          </p:cNvGrpSpPr>
          <p:nvPr/>
        </p:nvGrpSpPr>
        <p:grpSpPr bwMode="auto">
          <a:xfrm>
            <a:off x="4146550" y="3130550"/>
            <a:ext cx="4600575" cy="3757613"/>
            <a:chOff x="4061355" y="98425"/>
            <a:chExt cx="5037137" cy="3245907"/>
          </a:xfrm>
        </p:grpSpPr>
        <p:pic>
          <p:nvPicPr>
            <p:cNvPr id="24582" name="Shape 58"/>
            <p:cNvPicPr preferRelativeResize="0"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798" b="17830"/>
            <a:stretch>
              <a:fillRect/>
            </a:stretch>
          </p:blipFill>
          <p:spPr bwMode="auto">
            <a:xfrm>
              <a:off x="4061355" y="98425"/>
              <a:ext cx="5037137" cy="2932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3" name="Shape 59"/>
            <p:cNvSpPr>
              <a:spLocks noChangeArrowheads="1"/>
            </p:cNvSpPr>
            <p:nvPr/>
          </p:nvSpPr>
          <p:spPr bwMode="auto">
            <a:xfrm>
              <a:off x="6350000" y="2861733"/>
              <a:ext cx="2675467" cy="482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 anchor="ctr"/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5pPr>
              <a:lvl6pPr marL="2514600" indent="-228600" defTabSz="455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6pPr>
              <a:lvl7pPr marL="2971800" indent="-228600" defTabSz="455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7pPr>
              <a:lvl8pPr marL="3429000" indent="-228600" defTabSz="455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8pPr>
              <a:lvl9pPr marL="3886200" indent="-228600" defTabSz="455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9pPr>
            </a:lstStyle>
            <a:p>
              <a:pPr algn="ctr" eaLnBrk="1" hangingPunct="1">
                <a:buClr>
                  <a:srgbClr val="000000"/>
                </a:buClr>
              </a:pPr>
              <a:endParaRPr lang="en-US" altLang="en-US" sz="1400">
                <a:solidFill>
                  <a:srgbClr val="000000"/>
                </a:solidFill>
                <a:latin typeface="Arial" charset="0"/>
                <a:sym typeface="Arial" charset="0"/>
              </a:endParaRPr>
            </a:p>
          </p:txBody>
        </p:sp>
      </p:grpSp>
      <p:pic>
        <p:nvPicPr>
          <p:cNvPr id="24580" name="Shape 60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" t="10893" r="50407" b="17873"/>
          <a:stretch>
            <a:fillRect/>
          </a:stretch>
        </p:blipFill>
        <p:spPr bwMode="auto">
          <a:xfrm>
            <a:off x="334963" y="3114675"/>
            <a:ext cx="369887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Shape 63"/>
          <p:cNvSpPr txBox="1">
            <a:spLocks noChangeArrowheads="1"/>
          </p:cNvSpPr>
          <p:nvPr/>
        </p:nvSpPr>
        <p:spPr bwMode="auto">
          <a:xfrm>
            <a:off x="4654550" y="2198688"/>
            <a:ext cx="3697288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buClr>
                <a:srgbClr val="000000"/>
              </a:buClr>
              <a:buSzPct val="25000"/>
            </a:pPr>
            <a:r>
              <a:rPr lang="en-US" altLang="en-US" sz="1400" b="1" u="sng">
                <a:solidFill>
                  <a:srgbClr val="000000"/>
                </a:solidFill>
                <a:latin typeface="Arial" charset="0"/>
                <a:sym typeface="Arial" charset="0"/>
              </a:rPr>
              <a:t>Functional Genomics</a:t>
            </a:r>
          </a:p>
          <a:p>
            <a:pPr eaLnBrk="1" hangingPunct="1">
              <a:buClr>
                <a:srgbClr val="000000"/>
              </a:buClr>
              <a:buSzPct val="25000"/>
            </a:pPr>
            <a:r>
              <a:rPr lang="en-US" altLang="en-US" sz="1400">
                <a:solidFill>
                  <a:srgbClr val="000000"/>
                </a:solidFill>
                <a:latin typeface="Arial" charset="0"/>
                <a:sym typeface="Arial" charset="0"/>
              </a:rPr>
              <a:t>Chip-seq (Epigenome &amp; seq. specific TF) and ncRNA &amp; un-annotated transcription</a:t>
            </a:r>
          </a:p>
          <a:p>
            <a:pPr eaLnBrk="1" hangingPunct="1">
              <a:buClr>
                <a:srgbClr val="000000"/>
              </a:buClr>
            </a:pPr>
            <a:endParaRPr lang="en-US" altLang="en-US" sz="1400">
              <a:solidFill>
                <a:srgbClr val="000000"/>
              </a:solidFill>
              <a:latin typeface="Arial" charset="0"/>
              <a:sym typeface="Arial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6236841" y="6525513"/>
            <a:ext cx="2819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2" rIns="91380" bIns="45692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808080"/>
                </a:solidFill>
                <a:latin typeface="Helvetica" charset="0"/>
              </a:rPr>
              <a:t>[</a:t>
            </a:r>
            <a:r>
              <a:rPr lang="en-US" altLang="en-US" i="1" dirty="0">
                <a:solidFill>
                  <a:srgbClr val="808080"/>
                </a:solidFill>
                <a:latin typeface="Helvetica" charset="0"/>
              </a:rPr>
              <a:t>Nat. Rev. Genet.</a:t>
            </a:r>
            <a:r>
              <a:rPr lang="en-US" altLang="en-US" dirty="0">
                <a:solidFill>
                  <a:srgbClr val="808080"/>
                </a:solidFill>
                <a:latin typeface="Helvetica" charset="0"/>
              </a:rPr>
              <a:t> (2010) 11: 559]</a:t>
            </a:r>
          </a:p>
        </p:txBody>
      </p:sp>
    </p:spTree>
    <p:extLst>
      <p:ext uri="{BB962C8B-B14F-4D97-AF65-F5344CB8AC3E}">
        <p14:creationId xmlns:p14="http://schemas.microsoft.com/office/powerpoint/2010/main" val="8783462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69" name="Title 3"/>
          <p:cNvSpPr>
            <a:spLocks noGrp="1"/>
          </p:cNvSpPr>
          <p:nvPr>
            <p:ph type="title"/>
          </p:nvPr>
        </p:nvSpPr>
        <p:spPr>
          <a:xfrm>
            <a:off x="5022850" y="4306888"/>
            <a:ext cx="3633788" cy="1571625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latin typeface="Calibri" charset="0"/>
                <a:ea typeface="ＭＳ Ｐゴシック" charset="-128"/>
              </a:rPr>
              <a:t>Information from </a:t>
            </a:r>
            <a:br>
              <a:rPr lang="en-US" altLang="en-US" sz="2800" dirty="0">
                <a:latin typeface="Calibri" charset="0"/>
                <a:ea typeface="ＭＳ Ｐゴシック" charset="-128"/>
              </a:rPr>
            </a:br>
            <a:r>
              <a:rPr lang="en-US" altLang="en-US" sz="2800" dirty="0">
                <a:latin typeface="Calibri" charset="0"/>
                <a:ea typeface="ＭＳ Ｐゴシック" charset="-128"/>
              </a:rPr>
              <a:t>RNA-</a:t>
            </a:r>
            <a:r>
              <a:rPr lang="en-US" altLang="en-US" sz="2800" dirty="0" err="1">
                <a:latin typeface="Calibri" charset="0"/>
                <a:ea typeface="ＭＳ Ｐゴシック" charset="-128"/>
              </a:rPr>
              <a:t>seq</a:t>
            </a:r>
            <a:r>
              <a:rPr lang="en-US" altLang="en-US" sz="2800" dirty="0">
                <a:latin typeface="Calibri" charset="0"/>
                <a:ea typeface="ＭＳ Ｐゴシック" charset="-128"/>
              </a:rPr>
              <a:t>:</a:t>
            </a:r>
            <a:br>
              <a:rPr lang="en-US" altLang="en-US" sz="2800" dirty="0">
                <a:latin typeface="Calibri" charset="0"/>
                <a:ea typeface="ＭＳ Ｐゴシック" charset="-128"/>
              </a:rPr>
            </a:br>
            <a:r>
              <a:rPr lang="en-US" altLang="en-US" sz="2800" dirty="0">
                <a:latin typeface="Calibri" charset="0"/>
                <a:ea typeface="ＭＳ Ｐゴシック" charset="-128"/>
              </a:rPr>
              <a:t>Avg. signal at exons &amp; TARs (RPKMs)</a:t>
            </a:r>
          </a:p>
        </p:txBody>
      </p:sp>
      <p:pic>
        <p:nvPicPr>
          <p:cNvPr id="442373" name="Picture 2" descr="F4.lar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0" r="32362" b="59163"/>
          <a:stretch>
            <a:fillRect/>
          </a:stretch>
        </p:blipFill>
        <p:spPr bwMode="auto">
          <a:xfrm>
            <a:off x="820738" y="0"/>
            <a:ext cx="7351712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2375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3286125"/>
            <a:ext cx="4535488" cy="347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2376" name="TextBox 10"/>
          <p:cNvSpPr txBox="1">
            <a:spLocks noChangeArrowheads="1"/>
          </p:cNvSpPr>
          <p:nvPr/>
        </p:nvSpPr>
        <p:spPr bwMode="auto">
          <a:xfrm>
            <a:off x="5773738" y="6489700"/>
            <a:ext cx="21685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1000">
                <a:solidFill>
                  <a:srgbClr val="7F7F7F"/>
                </a:solidFill>
                <a:cs typeface=""/>
              </a:rPr>
              <a:t>[</a:t>
            </a:r>
            <a:r>
              <a:rPr lang="en-US" altLang="en-US" sz="1000" i="1">
                <a:solidFill>
                  <a:srgbClr val="7F7F7F"/>
                </a:solidFill>
                <a:cs typeface=""/>
              </a:rPr>
              <a:t>PNAS</a:t>
            </a:r>
            <a:r>
              <a:rPr lang="en-US" altLang="en-US" sz="1000">
                <a:solidFill>
                  <a:srgbClr val="7F7F7F"/>
                </a:solidFill>
                <a:cs typeface=""/>
              </a:rPr>
              <a:t> 4:107: 5254 ; </a:t>
            </a:r>
            <a:r>
              <a:rPr lang="en-US" altLang="en-US" sz="1000" i="1">
                <a:solidFill>
                  <a:srgbClr val="7F7F7F"/>
                </a:solidFill>
                <a:cs typeface=""/>
              </a:rPr>
              <a:t>IJC </a:t>
            </a:r>
            <a:r>
              <a:rPr lang="en-US" altLang="en-US" sz="1000">
                <a:solidFill>
                  <a:srgbClr val="7F7F7F"/>
                </a:solidFill>
                <a:cs typeface=""/>
              </a:rPr>
              <a:t>123:569]</a:t>
            </a:r>
          </a:p>
        </p:txBody>
      </p:sp>
    </p:spTree>
    <p:extLst>
      <p:ext uri="{BB962C8B-B14F-4D97-AF65-F5344CB8AC3E}">
        <p14:creationId xmlns:p14="http://schemas.microsoft.com/office/powerpoint/2010/main" val="1855424830"/>
      </p:ext>
    </p:extLst>
  </p:cSld>
  <p:clrMapOvr>
    <a:masterClrMapping/>
  </p:clrMapOvr>
  <p:transition advTm="39756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213" y="1149350"/>
            <a:ext cx="597058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42913" y="-163513"/>
            <a:ext cx="8229600" cy="1143001"/>
          </a:xfrm>
        </p:spPr>
        <p:txBody>
          <a:bodyPr/>
          <a:lstStyle/>
          <a:p>
            <a:r>
              <a:rPr lang="en-US" altLang="en-US" sz="3200">
                <a:ea typeface="ＭＳ Ｐゴシック" charset="-128"/>
              </a:rPr>
              <a:t>Summarizing the Signal: </a:t>
            </a:r>
            <a:br>
              <a:rPr lang="en-US" altLang="en-US" sz="3200">
                <a:ea typeface="ＭＳ Ｐゴシック" charset="-128"/>
              </a:rPr>
            </a:br>
            <a:r>
              <a:rPr lang="en-US" altLang="en-US" sz="3200">
                <a:ea typeface="ＭＳ Ｐゴシック" charset="-128"/>
              </a:rPr>
              <a:t>"Traditional" ChipSeq Peak Calling</a:t>
            </a:r>
          </a:p>
        </p:txBody>
      </p:sp>
      <p:sp>
        <p:nvSpPr>
          <p:cNvPr id="29699" name="TextBox 4"/>
          <p:cNvSpPr txBox="1">
            <a:spLocks noChangeArrowheads="1"/>
          </p:cNvSpPr>
          <p:nvPr/>
        </p:nvSpPr>
        <p:spPr bwMode="auto">
          <a:xfrm>
            <a:off x="7110413" y="2216150"/>
            <a:ext cx="11191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5613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prstClr val="black"/>
                </a:solidFill>
                <a:cs typeface=""/>
              </a:rPr>
              <a:t>Threshold</a:t>
            </a:r>
          </a:p>
        </p:txBody>
      </p:sp>
      <p:sp>
        <p:nvSpPr>
          <p:cNvPr id="29700" name="Content Placeholder 2"/>
          <p:cNvSpPr>
            <a:spLocks noGrp="1"/>
          </p:cNvSpPr>
          <p:nvPr>
            <p:ph idx="1"/>
          </p:nvPr>
        </p:nvSpPr>
        <p:spPr>
          <a:xfrm>
            <a:off x="0" y="1225550"/>
            <a:ext cx="3276600" cy="1828800"/>
          </a:xfrm>
        </p:spPr>
        <p:txBody>
          <a:bodyPr/>
          <a:lstStyle/>
          <a:p>
            <a:r>
              <a:rPr lang="en-US" altLang="en-US" sz="1600" dirty="0">
                <a:ea typeface="ＭＳ Ｐゴシック" charset="-128"/>
              </a:rPr>
              <a:t>Generate &amp; threshold the signal profile to identify candidate target regions</a:t>
            </a:r>
          </a:p>
          <a:p>
            <a:pPr lvl="1"/>
            <a:r>
              <a:rPr lang="en-US" altLang="en-US" sz="1200" dirty="0">
                <a:ea typeface="ＭＳ Ｐゴシック" charset="-128"/>
              </a:rPr>
              <a:t>Simulation (</a:t>
            </a:r>
            <a:r>
              <a:rPr lang="en-US" altLang="en-US" sz="1200" dirty="0" err="1">
                <a:ea typeface="ＭＳ Ｐゴシック" charset="-128"/>
              </a:rPr>
              <a:t>PeakSeq</a:t>
            </a:r>
            <a:r>
              <a:rPr lang="en-US" altLang="en-US" sz="1200" dirty="0">
                <a:ea typeface="ＭＳ Ｐゴシック" charset="-128"/>
              </a:rPr>
              <a:t>), </a:t>
            </a:r>
          </a:p>
          <a:p>
            <a:pPr lvl="1"/>
            <a:r>
              <a:rPr lang="en-US" altLang="en-US" sz="1200" dirty="0">
                <a:ea typeface="ＭＳ Ｐゴシック" charset="-128"/>
              </a:rPr>
              <a:t>Local window-based Poisson (MACS), </a:t>
            </a:r>
          </a:p>
          <a:p>
            <a:pPr lvl="1"/>
            <a:r>
              <a:rPr lang="en-US" altLang="en-US" sz="1200" dirty="0">
                <a:ea typeface="ＭＳ Ｐゴシック" charset="-128"/>
              </a:rPr>
              <a:t>Fold change statistics (SPP)</a:t>
            </a:r>
          </a:p>
          <a:p>
            <a:pPr lvl="1"/>
            <a:endParaRPr lang="en-US" altLang="en-US" sz="1200" dirty="0">
              <a:ea typeface="ＭＳ Ｐゴシック" charset="-128"/>
            </a:endParaRPr>
          </a:p>
        </p:txBody>
      </p:sp>
      <p:sp>
        <p:nvSpPr>
          <p:cNvPr id="29701" name="Content Placeholder 2"/>
          <p:cNvSpPr txBox="1">
            <a:spLocks/>
          </p:cNvSpPr>
          <p:nvPr/>
        </p:nvSpPr>
        <p:spPr bwMode="auto">
          <a:xfrm>
            <a:off x="0" y="3968750"/>
            <a:ext cx="3276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r>
              <a:rPr lang="en-US" altLang="en-US" sz="1600" b="0">
                <a:solidFill>
                  <a:prstClr val="black"/>
                </a:solidFill>
                <a:cs typeface=""/>
              </a:rPr>
              <a:t>Score against the control</a:t>
            </a:r>
          </a:p>
        </p:txBody>
      </p:sp>
      <p:pic>
        <p:nvPicPr>
          <p:cNvPr id="2970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054350"/>
            <a:ext cx="5143500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TextBox 14"/>
          <p:cNvSpPr txBox="1">
            <a:spLocks noChangeArrowheads="1"/>
          </p:cNvSpPr>
          <p:nvPr/>
        </p:nvSpPr>
        <p:spPr bwMode="auto">
          <a:xfrm>
            <a:off x="336550" y="2965450"/>
            <a:ext cx="1746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5613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prstClr val="black"/>
                </a:solidFill>
                <a:cs typeface=""/>
              </a:rPr>
              <a:t>Potential Targets</a:t>
            </a:r>
          </a:p>
        </p:txBody>
      </p:sp>
      <p:pic>
        <p:nvPicPr>
          <p:cNvPr id="2970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435350"/>
            <a:ext cx="5867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730750"/>
            <a:ext cx="15716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6" name="TextBox 17"/>
          <p:cNvSpPr txBox="1">
            <a:spLocks noChangeArrowheads="1"/>
          </p:cNvSpPr>
          <p:nvPr/>
        </p:nvSpPr>
        <p:spPr bwMode="auto">
          <a:xfrm>
            <a:off x="228600" y="4641850"/>
            <a:ext cx="2930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5613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prstClr val="black"/>
                </a:solidFill>
                <a:cs typeface=""/>
              </a:rPr>
              <a:t>Significantly Enriched targets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116263" y="4837113"/>
            <a:ext cx="1608137" cy="0"/>
          </a:xfrm>
          <a:prstGeom prst="straightConnector1">
            <a:avLst/>
          </a:prstGeom>
          <a:ln w="317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057400" y="3154363"/>
            <a:ext cx="1447800" cy="0"/>
          </a:xfrm>
          <a:prstGeom prst="straightConnector1">
            <a:avLst/>
          </a:prstGeom>
          <a:ln w="317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9" name="TextBox 25"/>
          <p:cNvSpPr txBox="1">
            <a:spLocks noChangeArrowheads="1"/>
          </p:cNvSpPr>
          <p:nvPr/>
        </p:nvSpPr>
        <p:spPr bwMode="auto">
          <a:xfrm>
            <a:off x="3287713" y="3452813"/>
            <a:ext cx="2006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5613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prstClr val="black"/>
                </a:solidFill>
                <a:cs typeface=""/>
              </a:rPr>
              <a:t>Normalized Control</a:t>
            </a:r>
          </a:p>
        </p:txBody>
      </p:sp>
      <p:sp>
        <p:nvSpPr>
          <p:cNvPr id="29710" name="TextBox 31"/>
          <p:cNvSpPr txBox="1">
            <a:spLocks noChangeArrowheads="1"/>
          </p:cNvSpPr>
          <p:nvPr/>
        </p:nvSpPr>
        <p:spPr bwMode="auto">
          <a:xfrm>
            <a:off x="3317875" y="996950"/>
            <a:ext cx="606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5613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prstClr val="black"/>
                </a:solidFill>
                <a:cs typeface=""/>
              </a:rPr>
              <a:t>ChIP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05475" y="6488113"/>
            <a:ext cx="352425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55613">
              <a:defRPr/>
            </a:pPr>
            <a:r>
              <a:rPr lang="en-US" sz="1800" dirty="0">
                <a:solidFill>
                  <a:prstClr val="white">
                    <a:lumMod val="65000"/>
                  </a:prstClr>
                </a:solidFill>
                <a:latin typeface="Calibri" charset="0"/>
              </a:rPr>
              <a:t>[</a:t>
            </a:r>
            <a:r>
              <a:rPr lang="en-US" sz="1800" dirty="0" err="1">
                <a:solidFill>
                  <a:prstClr val="white">
                    <a:lumMod val="65000"/>
                  </a:prstClr>
                </a:solidFill>
                <a:latin typeface="Calibri" charset="0"/>
              </a:rPr>
              <a:t>Rozowsky</a:t>
            </a:r>
            <a:r>
              <a:rPr lang="en-US" sz="1800" dirty="0">
                <a:solidFill>
                  <a:prstClr val="white">
                    <a:lumMod val="65000"/>
                  </a:prstClr>
                </a:solidFill>
                <a:latin typeface="Calibri" charset="0"/>
              </a:rPr>
              <a:t> et al. ('09) </a:t>
            </a:r>
            <a:r>
              <a:rPr lang="en-US" sz="1800" i="1" dirty="0">
                <a:solidFill>
                  <a:prstClr val="white">
                    <a:lumMod val="65000"/>
                  </a:prstClr>
                </a:solidFill>
                <a:latin typeface="Calibri" charset="0"/>
              </a:rPr>
              <a:t>Nat Biotech</a:t>
            </a:r>
            <a:r>
              <a:rPr lang="en-US" sz="1800" dirty="0">
                <a:solidFill>
                  <a:prstClr val="white">
                    <a:lumMod val="65000"/>
                  </a:prstClr>
                </a:solidFill>
                <a:latin typeface="Calibri" charset="0"/>
              </a:rPr>
              <a:t>]</a:t>
            </a:r>
            <a:r>
              <a:rPr lang="en-US" sz="1800" i="1" dirty="0">
                <a:solidFill>
                  <a:prstClr val="white">
                    <a:lumMod val="65000"/>
                  </a:prstClr>
                </a:solidFill>
                <a:latin typeface="Calibri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3122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altLang="en-US" sz="3200" dirty="0">
                <a:ea typeface="ＭＳ Ｐゴシック" charset="-128"/>
              </a:rPr>
              <a:t>Wider Peaks, Multiscale Analysis, </a:t>
            </a:r>
            <a:br>
              <a:rPr lang="en-US" altLang="en-US" sz="3200" dirty="0">
                <a:ea typeface="ＭＳ Ｐゴシック" charset="-128"/>
              </a:rPr>
            </a:br>
            <a:r>
              <a:rPr lang="en-US" altLang="en-US" sz="3200" dirty="0">
                <a:ea typeface="ＭＳ Ｐゴシック" charset="-128"/>
              </a:rPr>
              <a:t>Coarse Segmentation</a:t>
            </a: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457200" y="998538"/>
            <a:ext cx="8305800" cy="57912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Multiscale analysis is a natural way to analyze the ChIP-Seq data</a:t>
            </a: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5690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7180E14-273D-3841-9E8B-CD4265D8CE59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922338"/>
            <a:ext cx="9164638" cy="134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4" descr="C:\Users\Ozgun\Desktop\Box\My Box Files\Presentations\Jan.8.2014_GM_MUSIC\ms_decomp_4_leve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27325"/>
            <a:ext cx="5249863" cy="414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762000" y="2270125"/>
            <a:ext cx="1066800" cy="53340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781800" y="2270125"/>
            <a:ext cx="685800" cy="53340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8" name="TextBox 9"/>
          <p:cNvSpPr txBox="1">
            <a:spLocks noChangeArrowheads="1"/>
          </p:cNvSpPr>
          <p:nvPr/>
        </p:nvSpPr>
        <p:spPr bwMode="auto">
          <a:xfrm>
            <a:off x="6975475" y="3032125"/>
            <a:ext cx="527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5613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prstClr val="black"/>
                </a:solidFill>
                <a:cs typeface=""/>
              </a:rPr>
              <a:t>1kb</a:t>
            </a:r>
          </a:p>
        </p:txBody>
      </p:sp>
      <p:sp>
        <p:nvSpPr>
          <p:cNvPr id="30729" name="TextBox 10"/>
          <p:cNvSpPr txBox="1">
            <a:spLocks noChangeArrowheads="1"/>
          </p:cNvSpPr>
          <p:nvPr/>
        </p:nvSpPr>
        <p:spPr bwMode="auto">
          <a:xfrm>
            <a:off x="6975475" y="4098925"/>
            <a:ext cx="527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5613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prstClr val="black"/>
                </a:solidFill>
                <a:cs typeface=""/>
              </a:rPr>
              <a:t>4kb</a:t>
            </a:r>
          </a:p>
        </p:txBody>
      </p:sp>
      <p:sp>
        <p:nvSpPr>
          <p:cNvPr id="30730" name="TextBox 11"/>
          <p:cNvSpPr txBox="1">
            <a:spLocks noChangeArrowheads="1"/>
          </p:cNvSpPr>
          <p:nvPr/>
        </p:nvSpPr>
        <p:spPr bwMode="auto">
          <a:xfrm>
            <a:off x="6934200" y="5089525"/>
            <a:ext cx="644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5613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prstClr val="black"/>
                </a:solidFill>
                <a:cs typeface=""/>
              </a:rPr>
              <a:t>16kb</a:t>
            </a:r>
          </a:p>
        </p:txBody>
      </p:sp>
      <p:sp>
        <p:nvSpPr>
          <p:cNvPr id="30731" name="TextBox 12"/>
          <p:cNvSpPr txBox="1">
            <a:spLocks noChangeArrowheads="1"/>
          </p:cNvSpPr>
          <p:nvPr/>
        </p:nvSpPr>
        <p:spPr bwMode="auto">
          <a:xfrm>
            <a:off x="6975475" y="6156325"/>
            <a:ext cx="644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5613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prstClr val="black"/>
                </a:solidFill>
                <a:cs typeface=""/>
              </a:rPr>
              <a:t>64kb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6781800" y="2803525"/>
            <a:ext cx="0" cy="381000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828800" y="2803525"/>
            <a:ext cx="0" cy="381000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4" name="TextBox 15"/>
          <p:cNvSpPr txBox="1">
            <a:spLocks noChangeArrowheads="1"/>
          </p:cNvSpPr>
          <p:nvPr/>
        </p:nvSpPr>
        <p:spPr bwMode="auto">
          <a:xfrm>
            <a:off x="7021513" y="2651125"/>
            <a:ext cx="1665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5613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prstClr val="black"/>
                </a:solidFill>
                <a:cs typeface=""/>
              </a:rPr>
              <a:t>Window Length</a:t>
            </a:r>
          </a:p>
        </p:txBody>
      </p:sp>
      <p:cxnSp>
        <p:nvCxnSpPr>
          <p:cNvPr id="17" name="Straight Arrow Connector 16"/>
          <p:cNvCxnSpPr>
            <a:stCxn id="30736" idx="3"/>
          </p:cNvCxnSpPr>
          <p:nvPr/>
        </p:nvCxnSpPr>
        <p:spPr>
          <a:xfrm>
            <a:off x="1371600" y="5667375"/>
            <a:ext cx="1676400" cy="488950"/>
          </a:xfrm>
          <a:prstGeom prst="straightConnector1">
            <a:avLst/>
          </a:prstGeom>
          <a:ln w="317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6" name="TextBox 17"/>
          <p:cNvSpPr txBox="1">
            <a:spLocks noChangeArrowheads="1"/>
          </p:cNvSpPr>
          <p:nvPr/>
        </p:nvSpPr>
        <p:spPr bwMode="auto">
          <a:xfrm>
            <a:off x="433388" y="5481638"/>
            <a:ext cx="9382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5613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prstClr val="black"/>
                </a:solidFill>
                <a:cs typeface=""/>
              </a:rPr>
              <a:t>Maxima</a:t>
            </a:r>
          </a:p>
        </p:txBody>
      </p:sp>
      <p:sp>
        <p:nvSpPr>
          <p:cNvPr id="30737" name="TextBox 18"/>
          <p:cNvSpPr txBox="1">
            <a:spLocks noChangeArrowheads="1"/>
          </p:cNvSpPr>
          <p:nvPr/>
        </p:nvSpPr>
        <p:spPr bwMode="auto">
          <a:xfrm>
            <a:off x="509588" y="6319838"/>
            <a:ext cx="904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5613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prstClr val="black"/>
                </a:solidFill>
                <a:cs typeface=""/>
              </a:rPr>
              <a:t>Minima</a:t>
            </a:r>
          </a:p>
        </p:txBody>
      </p:sp>
      <p:cxnSp>
        <p:nvCxnSpPr>
          <p:cNvPr id="20" name="Straight Arrow Connector 19"/>
          <p:cNvCxnSpPr>
            <a:stCxn id="30737" idx="3"/>
          </p:cNvCxnSpPr>
          <p:nvPr/>
        </p:nvCxnSpPr>
        <p:spPr>
          <a:xfrm flipV="1">
            <a:off x="1414463" y="6308725"/>
            <a:ext cx="2014537" cy="196850"/>
          </a:xfrm>
          <a:prstGeom prst="straightConnector1">
            <a:avLst/>
          </a:prstGeom>
          <a:ln w="317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143000" y="2370138"/>
            <a:ext cx="1371600" cy="0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200400" y="2370138"/>
            <a:ext cx="1371600" cy="0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334000" y="2370138"/>
            <a:ext cx="1371600" cy="0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42" name="TextBox 24"/>
          <p:cNvSpPr txBox="1">
            <a:spLocks noChangeArrowheads="1"/>
          </p:cNvSpPr>
          <p:nvPr/>
        </p:nvSpPr>
        <p:spPr bwMode="auto">
          <a:xfrm rot="-5400000">
            <a:off x="-1893888" y="4583113"/>
            <a:ext cx="4054475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5613">
              <a:spcBef>
                <a:spcPct val="0"/>
              </a:spcBef>
              <a:buFontTx/>
              <a:buNone/>
            </a:pPr>
            <a:r>
              <a:rPr lang="en-US" altLang="en-US" sz="1200" b="0" i="1">
                <a:solidFill>
                  <a:prstClr val="black"/>
                </a:solidFill>
                <a:cs typeface=""/>
              </a:rPr>
              <a:t>Harmanci et al, Genome Biology 2014, MUSIC.gersteinlab.org</a:t>
            </a:r>
          </a:p>
        </p:txBody>
      </p:sp>
    </p:spTree>
    <p:extLst>
      <p:ext uri="{BB962C8B-B14F-4D97-AF65-F5344CB8AC3E}">
        <p14:creationId xmlns:p14="http://schemas.microsoft.com/office/powerpoint/2010/main" val="1542482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457200" y="-163513"/>
            <a:ext cx="8229600" cy="1143001"/>
          </a:xfrm>
        </p:spPr>
        <p:txBody>
          <a:bodyPr/>
          <a:lstStyle/>
          <a:p>
            <a:pPr eaLnBrk="1" hangingPunct="1"/>
            <a:r>
              <a:rPr lang="en-US" altLang="en-US">
                <a:latin typeface="Calibri" charset="0"/>
                <a:ea typeface="ＭＳ Ｐゴシック" charset="-128"/>
              </a:rPr>
              <a:t>Multiscale Decomposition</a:t>
            </a:r>
          </a:p>
        </p:txBody>
      </p:sp>
      <p:pic>
        <p:nvPicPr>
          <p:cNvPr id="32770" name="Picture 2" descr="C:\Users\Arif\Box Sync\Papers\MUSIC.Apr.2013\Presentations\Dec.11.2014\Figures\MS_Decomposition_Exhibit\dm3_H3K36me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038" y="1371600"/>
            <a:ext cx="9342438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228600" y="1676400"/>
            <a:ext cx="0" cy="38100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16200000">
            <a:off x="-727075" y="3200400"/>
            <a:ext cx="16716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0" dirty="0">
                <a:solidFill>
                  <a:srgbClr val="FF0000"/>
                </a:solidFill>
                <a:latin typeface="Calibri"/>
                <a:ea typeface=""/>
                <a:cs typeface=""/>
              </a:rPr>
              <a:t>Increasing Scale</a:t>
            </a:r>
          </a:p>
        </p:txBody>
      </p: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1238250"/>
            <a:ext cx="2390775" cy="13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68275" y="957263"/>
            <a:ext cx="59372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prstClr val="black"/>
                </a:solidFill>
                <a:latin typeface="Calibri"/>
                <a:ea typeface=""/>
                <a:cs typeface=""/>
              </a:rPr>
              <a:t>20kb</a:t>
            </a:r>
          </a:p>
        </p:txBody>
      </p:sp>
      <p:sp>
        <p:nvSpPr>
          <p:cNvPr id="29" name="TextBox 28"/>
          <p:cNvSpPr txBox="1"/>
          <p:nvPr/>
        </p:nvSpPr>
        <p:spPr>
          <a:xfrm rot="19815646">
            <a:off x="-122238" y="1422400"/>
            <a:ext cx="650876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rgbClr val="FF0000"/>
                </a:solidFill>
                <a:latin typeface="Calibri"/>
                <a:ea typeface=""/>
                <a:cs typeface=""/>
              </a:rPr>
              <a:t>100 b</a:t>
            </a:r>
          </a:p>
        </p:txBody>
      </p:sp>
      <p:sp>
        <p:nvSpPr>
          <p:cNvPr id="30" name="TextBox 29"/>
          <p:cNvSpPr txBox="1"/>
          <p:nvPr/>
        </p:nvSpPr>
        <p:spPr>
          <a:xfrm rot="19815646">
            <a:off x="-93663" y="5364163"/>
            <a:ext cx="742951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rgbClr val="FF0000"/>
                </a:solidFill>
                <a:latin typeface="Calibri"/>
                <a:ea typeface=""/>
                <a:cs typeface=""/>
              </a:rPr>
              <a:t>100 kb</a:t>
            </a:r>
          </a:p>
        </p:txBody>
      </p:sp>
      <p:sp>
        <p:nvSpPr>
          <p:cNvPr id="32777" name="TextBox 4"/>
          <p:cNvSpPr txBox="1">
            <a:spLocks noChangeArrowheads="1"/>
          </p:cNvSpPr>
          <p:nvPr/>
        </p:nvSpPr>
        <p:spPr bwMode="auto">
          <a:xfrm>
            <a:off x="0" y="6553200"/>
            <a:ext cx="33210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5613"/>
            <a:r>
              <a:rPr lang="en-US" altLang="en-US" sz="1600">
                <a:solidFill>
                  <a:srgbClr val="A6A6A6"/>
                </a:solidFill>
                <a:cs typeface=""/>
              </a:rPr>
              <a:t>[Harmanci</a:t>
            </a:r>
            <a:r>
              <a:rPr lang="en-US" altLang="en-US" sz="1600" i="1">
                <a:solidFill>
                  <a:srgbClr val="A6A6A6"/>
                </a:solidFill>
                <a:cs typeface=""/>
              </a:rPr>
              <a:t> et al, Genome Biol. </a:t>
            </a:r>
            <a:r>
              <a:rPr lang="en-US" altLang="en-US" sz="1600">
                <a:solidFill>
                  <a:srgbClr val="A6A6A6"/>
                </a:solidFill>
                <a:cs typeface=""/>
              </a:rPr>
              <a:t>('14)]</a:t>
            </a:r>
            <a:endParaRPr lang="en-US" altLang="en-US" sz="1600" i="1">
              <a:solidFill>
                <a:srgbClr val="A6A6A6"/>
              </a:solidFill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9409269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457200" y="-163513"/>
            <a:ext cx="8229600" cy="1143001"/>
          </a:xfrm>
        </p:spPr>
        <p:txBody>
          <a:bodyPr/>
          <a:lstStyle/>
          <a:p>
            <a:pPr eaLnBrk="1" hangingPunct="1"/>
            <a:r>
              <a:rPr lang="en-US" altLang="en-US">
                <a:latin typeface="Calibri" charset="0"/>
                <a:ea typeface="ＭＳ Ｐゴシック" charset="-128"/>
              </a:rPr>
              <a:t>Multiscale Decomposition</a:t>
            </a:r>
          </a:p>
        </p:txBody>
      </p:sp>
      <p:pic>
        <p:nvPicPr>
          <p:cNvPr id="34818" name="Picture 2" descr="C:\Users\Arif\Box Sync\Papers\MUSIC.Apr.2013\Presentations\Dec.11.2014\Figures\MS_Decomposition_Exhibit\dm3_H3K36me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038" y="1371600"/>
            <a:ext cx="9342438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228600" y="1676400"/>
            <a:ext cx="0" cy="38100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16200000">
            <a:off x="-727075" y="3200400"/>
            <a:ext cx="16716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0" dirty="0">
                <a:solidFill>
                  <a:srgbClr val="FF0000"/>
                </a:solidFill>
                <a:latin typeface="Calibri"/>
                <a:ea typeface=""/>
                <a:cs typeface=""/>
              </a:rPr>
              <a:t>Increasing Scale</a:t>
            </a:r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1238250"/>
            <a:ext cx="2390775" cy="13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68275" y="957263"/>
            <a:ext cx="59372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prstClr val="black"/>
                </a:solidFill>
                <a:latin typeface="Calibri"/>
                <a:ea typeface=""/>
                <a:cs typeface=""/>
              </a:rPr>
              <a:t>20kb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934200" y="1371600"/>
            <a:ext cx="228600" cy="228600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b="0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847013" y="1371600"/>
            <a:ext cx="123825" cy="1609725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b="0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657725" y="1371600"/>
            <a:ext cx="1643063" cy="3652838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b="0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3288" y="1371600"/>
            <a:ext cx="460375" cy="274796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b="0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006975" y="1371600"/>
            <a:ext cx="398463" cy="220980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b="0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480050" y="1371600"/>
            <a:ext cx="820738" cy="220980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b="0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46975" y="779463"/>
            <a:ext cx="738188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0" dirty="0">
                <a:solidFill>
                  <a:srgbClr val="FF0000"/>
                </a:solidFill>
                <a:latin typeface="Calibri"/>
                <a:ea typeface=""/>
                <a:cs typeface=""/>
              </a:rPr>
              <a:t>Very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0" dirty="0">
                <a:solidFill>
                  <a:srgbClr val="FF0000"/>
                </a:solidFill>
                <a:latin typeface="Calibri"/>
                <a:ea typeface=""/>
                <a:cs typeface=""/>
              </a:rPr>
              <a:t>Punctate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0" dirty="0">
                <a:solidFill>
                  <a:srgbClr val="FF0000"/>
                </a:solidFill>
                <a:latin typeface="Calibri"/>
                <a:ea typeface=""/>
                <a:cs typeface=""/>
              </a:rPr>
              <a:t>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75663" y="931863"/>
            <a:ext cx="554037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0" dirty="0">
                <a:solidFill>
                  <a:srgbClr val="FF0000"/>
                </a:solidFill>
                <a:latin typeface="Calibri"/>
                <a:ea typeface=""/>
                <a:cs typeface=""/>
              </a:rPr>
              <a:t>Broad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0" dirty="0">
                <a:solidFill>
                  <a:srgbClr val="FF0000"/>
                </a:solidFill>
                <a:latin typeface="Calibri"/>
                <a:ea typeface=""/>
                <a:cs typeface=""/>
              </a:rPr>
              <a:t>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508625" y="928688"/>
            <a:ext cx="684213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0" dirty="0">
                <a:solidFill>
                  <a:srgbClr val="FF0000"/>
                </a:solidFill>
                <a:latin typeface="Calibri"/>
                <a:ea typeface=""/>
                <a:cs typeface=""/>
              </a:rPr>
              <a:t>Broader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0" dirty="0">
                <a:solidFill>
                  <a:srgbClr val="FF0000"/>
                </a:solidFill>
                <a:latin typeface="Calibri"/>
                <a:ea typeface=""/>
                <a:cs typeface=""/>
              </a:rPr>
              <a:t>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75238" y="5011738"/>
            <a:ext cx="86836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0" dirty="0">
                <a:solidFill>
                  <a:srgbClr val="FF0000"/>
                </a:solidFill>
                <a:latin typeface="Calibri"/>
                <a:ea typeface=""/>
                <a:cs typeface=""/>
              </a:rPr>
              <a:t>Very Broad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0" dirty="0">
                <a:solidFill>
                  <a:srgbClr val="FF0000"/>
                </a:solidFill>
                <a:latin typeface="Calibri"/>
                <a:ea typeface=""/>
                <a:cs typeface=""/>
              </a:rPr>
              <a:t>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69088" y="952500"/>
            <a:ext cx="738187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0" dirty="0">
                <a:solidFill>
                  <a:srgbClr val="FF0000"/>
                </a:solidFill>
                <a:latin typeface="Calibri"/>
                <a:ea typeface=""/>
                <a:cs typeface=""/>
              </a:rPr>
              <a:t>Punctate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0" dirty="0">
                <a:solidFill>
                  <a:srgbClr val="FF0000"/>
                </a:solidFill>
                <a:latin typeface="Calibri"/>
                <a:ea typeface=""/>
                <a:cs typeface=""/>
              </a:rPr>
              <a:t>ER</a:t>
            </a:r>
          </a:p>
        </p:txBody>
      </p:sp>
      <p:sp>
        <p:nvSpPr>
          <p:cNvPr id="29" name="TextBox 28"/>
          <p:cNvSpPr txBox="1"/>
          <p:nvPr/>
        </p:nvSpPr>
        <p:spPr>
          <a:xfrm rot="19815646">
            <a:off x="-122238" y="1422400"/>
            <a:ext cx="650876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rgbClr val="FF0000"/>
                </a:solidFill>
                <a:latin typeface="Calibri"/>
                <a:ea typeface=""/>
                <a:cs typeface=""/>
              </a:rPr>
              <a:t>100 b</a:t>
            </a:r>
          </a:p>
        </p:txBody>
      </p:sp>
      <p:sp>
        <p:nvSpPr>
          <p:cNvPr id="30" name="TextBox 29"/>
          <p:cNvSpPr txBox="1"/>
          <p:nvPr/>
        </p:nvSpPr>
        <p:spPr>
          <a:xfrm rot="19815646">
            <a:off x="-93663" y="5364163"/>
            <a:ext cx="742951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rgbClr val="FF0000"/>
                </a:solidFill>
                <a:latin typeface="Calibri"/>
                <a:ea typeface=""/>
                <a:cs typeface=""/>
              </a:rPr>
              <a:t>100 kb</a:t>
            </a:r>
          </a:p>
        </p:txBody>
      </p:sp>
      <p:sp>
        <p:nvSpPr>
          <p:cNvPr id="34836" name="TextBox 4"/>
          <p:cNvSpPr txBox="1">
            <a:spLocks noChangeArrowheads="1"/>
          </p:cNvSpPr>
          <p:nvPr/>
        </p:nvSpPr>
        <p:spPr bwMode="auto">
          <a:xfrm>
            <a:off x="0" y="6553200"/>
            <a:ext cx="33210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5613"/>
            <a:r>
              <a:rPr lang="en-US" altLang="en-US" sz="1600">
                <a:solidFill>
                  <a:srgbClr val="A6A6A6"/>
                </a:solidFill>
                <a:cs typeface=""/>
              </a:rPr>
              <a:t>[Harmanci</a:t>
            </a:r>
            <a:r>
              <a:rPr lang="en-US" altLang="en-US" sz="1600" i="1">
                <a:solidFill>
                  <a:srgbClr val="A6A6A6"/>
                </a:solidFill>
                <a:cs typeface=""/>
              </a:rPr>
              <a:t> et al, Genome Biol. </a:t>
            </a:r>
            <a:r>
              <a:rPr lang="en-US" altLang="en-US" sz="1600">
                <a:solidFill>
                  <a:srgbClr val="A6A6A6"/>
                </a:solidFill>
                <a:cs typeface=""/>
              </a:rPr>
              <a:t>('14)]</a:t>
            </a:r>
            <a:endParaRPr lang="en-US" altLang="en-US" sz="1600" i="1">
              <a:solidFill>
                <a:srgbClr val="A6A6A6"/>
              </a:solidFill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7226338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Title 1">
            <a:extLst>
              <a:ext uri="{FF2B5EF4-FFF2-40B4-BE49-F238E27FC236}">
                <a16:creationId xmlns:a16="http://schemas.microsoft.com/office/drawing/2014/main" id="{F4BD879B-AE65-574C-8F8C-E77A9661009C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381000" y="174625"/>
            <a:ext cx="8450263" cy="460375"/>
          </a:xfrm>
        </p:spPr>
        <p:txBody>
          <a:bodyPr/>
          <a:lstStyle/>
          <a:p>
            <a:r>
              <a:rPr lang="en-US" altLang="en-US" sz="2000">
                <a:ea typeface="ＭＳ Ｐゴシック" panose="020B0600070205080204" pitchFamily="34" charset="-128"/>
              </a:rPr>
              <a:t>Data Flow: peaks to proximal &amp; distal networks</a:t>
            </a:r>
          </a:p>
        </p:txBody>
      </p:sp>
      <p:sp>
        <p:nvSpPr>
          <p:cNvPr id="137218" name="Content Placeholder 2">
            <a:extLst>
              <a:ext uri="{FF2B5EF4-FFF2-40B4-BE49-F238E27FC236}">
                <a16:creationId xmlns:a16="http://schemas.microsoft.com/office/drawing/2014/main" id="{5849C236-8EA0-B446-B753-EF34174B4E54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381000" y="-954088"/>
            <a:ext cx="5130800" cy="4638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6" tIns="46032" rIns="92066" bIns="46032"/>
          <a:lstStyle>
            <a:lvl1pPr defTabSz="9112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12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12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12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12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12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12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12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Peak Calling</a:t>
            </a:r>
          </a:p>
          <a:p>
            <a:pPr marL="0" marR="0" lvl="0" indent="0" algn="l" defTabSz="9112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12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12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Assigning TF binding sites to targets</a:t>
            </a:r>
          </a:p>
          <a:p>
            <a:pPr marL="0" marR="0" lvl="0" indent="0" algn="l" defTabSz="9112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12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12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12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262699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12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62699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Filtering high confidence edges &amp; distal regulation </a:t>
            </a:r>
          </a:p>
          <a:p>
            <a:pPr marL="0" marR="0" lvl="0" indent="0" algn="l" defTabSz="9112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grpSp>
        <p:nvGrpSpPr>
          <p:cNvPr id="137219" name="Group 95">
            <a:extLst>
              <a:ext uri="{FF2B5EF4-FFF2-40B4-BE49-F238E27FC236}">
                <a16:creationId xmlns:a16="http://schemas.microsoft.com/office/drawing/2014/main" id="{FDB46E8D-29B6-434E-A38C-69612DAA6534}"/>
              </a:ext>
            </a:extLst>
          </p:cNvPr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52400" y="1185863"/>
            <a:ext cx="5562600" cy="233362"/>
            <a:chOff x="152400" y="3462868"/>
            <a:chExt cx="5562600" cy="233677"/>
          </a:xfrm>
        </p:grpSpPr>
        <p:cxnSp>
          <p:nvCxnSpPr>
            <p:cNvPr id="137279" name="Straight Connector 86">
              <a:extLst>
                <a:ext uri="{FF2B5EF4-FFF2-40B4-BE49-F238E27FC236}">
                  <a16:creationId xmlns:a16="http://schemas.microsoft.com/office/drawing/2014/main" id="{33F0F142-4C85-CB4F-8615-7E6D85C8442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52400" y="3579812"/>
              <a:ext cx="5562600" cy="15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7280" name="Oval 88">
              <a:extLst>
                <a:ext uri="{FF2B5EF4-FFF2-40B4-BE49-F238E27FC236}">
                  <a16:creationId xmlns:a16="http://schemas.microsoft.com/office/drawing/2014/main" id="{F3DB632A-BBC6-6747-88E8-48C5CB436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3462868"/>
              <a:ext cx="225213" cy="225213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37281" name="Oval 92">
              <a:extLst>
                <a:ext uri="{FF2B5EF4-FFF2-40B4-BE49-F238E27FC236}">
                  <a16:creationId xmlns:a16="http://schemas.microsoft.com/office/drawing/2014/main" id="{0D121069-1E41-1241-87DD-A2C4CEE9B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00" y="3471332"/>
              <a:ext cx="225213" cy="225213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37282" name="Oval 93">
              <a:extLst>
                <a:ext uri="{FF2B5EF4-FFF2-40B4-BE49-F238E27FC236}">
                  <a16:creationId xmlns:a16="http://schemas.microsoft.com/office/drawing/2014/main" id="{DF100BCB-00D0-D948-86DA-3E283BEC64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000" y="3505200"/>
              <a:ext cx="152399" cy="152399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37283" name="Oval 94">
              <a:extLst>
                <a:ext uri="{FF2B5EF4-FFF2-40B4-BE49-F238E27FC236}">
                  <a16:creationId xmlns:a16="http://schemas.microsoft.com/office/drawing/2014/main" id="{44E9040E-B46A-5649-8AEA-8964BBFDDD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2000" y="3505200"/>
              <a:ext cx="152399" cy="152399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</p:grpSp>
      <p:cxnSp>
        <p:nvCxnSpPr>
          <p:cNvPr id="137220" name="Straight Arrow Connector 102">
            <a:extLst>
              <a:ext uri="{FF2B5EF4-FFF2-40B4-BE49-F238E27FC236}">
                <a16:creationId xmlns:a16="http://schemas.microsoft.com/office/drawing/2014/main" id="{E42DAD43-F5BF-C644-B5FA-4DC062D27C2F}"/>
              </a:ext>
            </a:extLst>
          </p:cNvPr>
          <p:cNvCxnSpPr>
            <a:cxnSpLocks noChangeShapeType="1"/>
          </p:cNvCxnSpPr>
          <p:nvPr>
            <p:custDataLst>
              <p:tags r:id="rId5"/>
            </p:custDataLst>
          </p:nvPr>
        </p:nvCxnSpPr>
        <p:spPr bwMode="auto">
          <a:xfrm rot="5400000">
            <a:off x="915194" y="1566069"/>
            <a:ext cx="304800" cy="1588"/>
          </a:xfrm>
          <a:prstGeom prst="straightConnector1">
            <a:avLst/>
          </a:prstGeom>
          <a:noFill/>
          <a:ln w="31750">
            <a:solidFill>
              <a:schemeClr val="accent2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37221" name="Group 123">
            <a:extLst>
              <a:ext uri="{FF2B5EF4-FFF2-40B4-BE49-F238E27FC236}">
                <a16:creationId xmlns:a16="http://schemas.microsoft.com/office/drawing/2014/main" id="{2C24460C-27AC-9849-9C93-AEDAE20A056F}"/>
              </a:ext>
            </a:extLst>
          </p:cNvPr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52400" y="2030413"/>
            <a:ext cx="5562600" cy="685800"/>
            <a:chOff x="152400" y="5258386"/>
            <a:chExt cx="5562600" cy="685214"/>
          </a:xfrm>
        </p:grpSpPr>
        <p:grpSp>
          <p:nvGrpSpPr>
            <p:cNvPr id="137264" name="Group 96">
              <a:extLst>
                <a:ext uri="{FF2B5EF4-FFF2-40B4-BE49-F238E27FC236}">
                  <a16:creationId xmlns:a16="http://schemas.microsoft.com/office/drawing/2014/main" id="{899757C0-D0A2-F040-89AD-8B17A38AC2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5709923"/>
              <a:ext cx="5562600" cy="233677"/>
              <a:chOff x="152400" y="3462868"/>
              <a:chExt cx="5562600" cy="233677"/>
            </a:xfrm>
          </p:grpSpPr>
          <p:cxnSp>
            <p:nvCxnSpPr>
              <p:cNvPr id="137274" name="Straight Connector 97">
                <a:extLst>
                  <a:ext uri="{FF2B5EF4-FFF2-40B4-BE49-F238E27FC236}">
                    <a16:creationId xmlns:a16="http://schemas.microsoft.com/office/drawing/2014/main" id="{741520A4-FAD6-534D-8750-9274279197C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52400" y="3579812"/>
                <a:ext cx="5562600" cy="15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7275" name="Oval 98">
                <a:extLst>
                  <a:ext uri="{FF2B5EF4-FFF2-40B4-BE49-F238E27FC236}">
                    <a16:creationId xmlns:a16="http://schemas.microsoft.com/office/drawing/2014/main" id="{4891648A-4AF4-9B48-9D44-C26B5F6FB9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" y="3462868"/>
                <a:ext cx="225213" cy="225213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Lucida Grande" panose="020B0600040502020204" pitchFamily="34" charset="0"/>
                  <a:buChar char="-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37276" name="Oval 99">
                <a:extLst>
                  <a:ext uri="{FF2B5EF4-FFF2-40B4-BE49-F238E27FC236}">
                    <a16:creationId xmlns:a16="http://schemas.microsoft.com/office/drawing/2014/main" id="{EDC920D4-ACBA-144F-8BF3-21D0C9D17B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2200" y="3471332"/>
                <a:ext cx="225213" cy="225213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Lucida Grande" panose="020B0600040502020204" pitchFamily="34" charset="0"/>
                  <a:buChar char="-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37277" name="Oval 100">
                <a:extLst>
                  <a:ext uri="{FF2B5EF4-FFF2-40B4-BE49-F238E27FC236}">
                    <a16:creationId xmlns:a16="http://schemas.microsoft.com/office/drawing/2014/main" id="{A06BA7E9-0F20-B44B-8B10-8CBF0BAA8A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5000" y="3505200"/>
                <a:ext cx="152399" cy="152399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Lucida Grande" panose="020B0600040502020204" pitchFamily="34" charset="0"/>
                  <a:buChar char="-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37278" name="Oval 101">
                <a:extLst>
                  <a:ext uri="{FF2B5EF4-FFF2-40B4-BE49-F238E27FC236}">
                    <a16:creationId xmlns:a16="http://schemas.microsoft.com/office/drawing/2014/main" id="{157CE3D9-E934-3245-B7CD-4E68DB5D81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2000" y="3505200"/>
                <a:ext cx="152399" cy="152399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Lucida Grande" panose="020B0600040502020204" pitchFamily="34" charset="0"/>
                  <a:buChar char="-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endParaRPr>
              </a:p>
            </p:txBody>
          </p:sp>
        </p:grpSp>
        <p:grpSp>
          <p:nvGrpSpPr>
            <p:cNvPr id="137265" name="Group 109">
              <a:extLst>
                <a:ext uri="{FF2B5EF4-FFF2-40B4-BE49-F238E27FC236}">
                  <a16:creationId xmlns:a16="http://schemas.microsoft.com/office/drawing/2014/main" id="{DD1107EB-CBF8-5D46-A89F-968F2A9CCD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18606" y="5659124"/>
              <a:ext cx="610394" cy="152400"/>
              <a:chOff x="2818606" y="4876800"/>
              <a:chExt cx="838994" cy="228600"/>
            </a:xfrm>
          </p:grpSpPr>
          <p:cxnSp>
            <p:nvCxnSpPr>
              <p:cNvPr id="137272" name="Straight Connector 104">
                <a:extLst>
                  <a:ext uri="{FF2B5EF4-FFF2-40B4-BE49-F238E27FC236}">
                    <a16:creationId xmlns:a16="http://schemas.microsoft.com/office/drawing/2014/main" id="{610F5A83-B60E-0242-89A2-780F988CDFF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2705497" y="4990703"/>
                <a:ext cx="227806" cy="15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37273" name="Straight Arrow Connector 108">
                <a:extLst>
                  <a:ext uri="{FF2B5EF4-FFF2-40B4-BE49-F238E27FC236}">
                    <a16:creationId xmlns:a16="http://schemas.microsoft.com/office/drawing/2014/main" id="{3E66ACE2-749E-D646-B177-922664D4961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819400" y="4876800"/>
                <a:ext cx="838200" cy="1588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37266" name="Group 110">
              <a:extLst>
                <a:ext uri="{FF2B5EF4-FFF2-40B4-BE49-F238E27FC236}">
                  <a16:creationId xmlns:a16="http://schemas.microsoft.com/office/drawing/2014/main" id="{A36FCFB3-308A-BC42-8D8B-A7B26C6B70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76800" y="5659124"/>
              <a:ext cx="610394" cy="152400"/>
              <a:chOff x="2818606" y="4876800"/>
              <a:chExt cx="838994" cy="228600"/>
            </a:xfrm>
          </p:grpSpPr>
          <p:cxnSp>
            <p:nvCxnSpPr>
              <p:cNvPr id="137270" name="Straight Connector 111">
                <a:extLst>
                  <a:ext uri="{FF2B5EF4-FFF2-40B4-BE49-F238E27FC236}">
                    <a16:creationId xmlns:a16="http://schemas.microsoft.com/office/drawing/2014/main" id="{6D81F607-34C3-0E43-ADE0-E2C3A2BA7D9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2705497" y="4990703"/>
                <a:ext cx="227806" cy="15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37271" name="Straight Arrow Connector 112">
                <a:extLst>
                  <a:ext uri="{FF2B5EF4-FFF2-40B4-BE49-F238E27FC236}">
                    <a16:creationId xmlns:a16="http://schemas.microsoft.com/office/drawing/2014/main" id="{3E39BBF6-7DE3-1D44-9E71-F76F4BBAD3F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819400" y="4876800"/>
                <a:ext cx="838200" cy="1588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14" name="U-Turn Arrow 113">
              <a:extLst>
                <a:ext uri="{FF2B5EF4-FFF2-40B4-BE49-F238E27FC236}">
                  <a16:creationId xmlns:a16="http://schemas.microsoft.com/office/drawing/2014/main" id="{EC0F1285-A531-7442-A0D0-FCCCC504A487}"/>
                </a:ext>
              </a:extLst>
            </p:cNvPr>
            <p:cNvSpPr/>
            <p:nvPr/>
          </p:nvSpPr>
          <p:spPr bwMode="auto">
            <a:xfrm>
              <a:off x="4630738" y="5258386"/>
              <a:ext cx="457200" cy="420328"/>
            </a:xfrm>
            <a:prstGeom prst="uturnArrow">
              <a:avLst>
                <a:gd name="adj1" fmla="val 8897"/>
                <a:gd name="adj2" fmla="val 25000"/>
                <a:gd name="adj3" fmla="val 25000"/>
                <a:gd name="adj4" fmla="val 43750"/>
                <a:gd name="adj5" fmla="val 75000"/>
              </a:avLst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-65" charset="0"/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121" name="U-Turn Arrow 120">
              <a:extLst>
                <a:ext uri="{FF2B5EF4-FFF2-40B4-BE49-F238E27FC236}">
                  <a16:creationId xmlns:a16="http://schemas.microsoft.com/office/drawing/2014/main" id="{B1A74E3F-5B21-3B48-A46B-0D01D48B1D1E}"/>
                </a:ext>
              </a:extLst>
            </p:cNvPr>
            <p:cNvSpPr/>
            <p:nvPr/>
          </p:nvSpPr>
          <p:spPr bwMode="auto">
            <a:xfrm>
              <a:off x="2438400" y="5258386"/>
              <a:ext cx="533400" cy="420328"/>
            </a:xfrm>
            <a:prstGeom prst="uturnArrow">
              <a:avLst>
                <a:gd name="adj1" fmla="val 8897"/>
                <a:gd name="adj2" fmla="val 25000"/>
                <a:gd name="adj3" fmla="val 25000"/>
                <a:gd name="adj4" fmla="val 43750"/>
                <a:gd name="adj5" fmla="val 75000"/>
              </a:avLst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-65" charset="0"/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122" name="U-Turn Arrow 121">
              <a:extLst>
                <a:ext uri="{FF2B5EF4-FFF2-40B4-BE49-F238E27FC236}">
                  <a16:creationId xmlns:a16="http://schemas.microsoft.com/office/drawing/2014/main" id="{0F9EFD87-F57A-6A47-A53A-5138F9D4B5AB}"/>
                </a:ext>
              </a:extLst>
            </p:cNvPr>
            <p:cNvSpPr/>
            <p:nvPr/>
          </p:nvSpPr>
          <p:spPr bwMode="auto">
            <a:xfrm>
              <a:off x="1981200" y="5258386"/>
              <a:ext cx="990600" cy="420328"/>
            </a:xfrm>
            <a:prstGeom prst="uturnArrow">
              <a:avLst>
                <a:gd name="adj1" fmla="val 8897"/>
                <a:gd name="adj2" fmla="val 25000"/>
                <a:gd name="adj3" fmla="val 25000"/>
                <a:gd name="adj4" fmla="val 43750"/>
                <a:gd name="adj5" fmla="val 75000"/>
              </a:avLst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-65" charset="0"/>
                <a:ea typeface="ＭＳ Ｐゴシック" pitchFamily="-1" charset="-128"/>
                <a:cs typeface="ＭＳ Ｐゴシック" pitchFamily="-1" charset="-128"/>
              </a:endParaRPr>
            </a:p>
          </p:txBody>
        </p:sp>
      </p:grpSp>
      <p:cxnSp>
        <p:nvCxnSpPr>
          <p:cNvPr id="137222" name="Straight Arrow Connector 124">
            <a:extLst>
              <a:ext uri="{FF2B5EF4-FFF2-40B4-BE49-F238E27FC236}">
                <a16:creationId xmlns:a16="http://schemas.microsoft.com/office/drawing/2014/main" id="{F154D930-8DA3-6541-809F-4B00E79438E6}"/>
              </a:ext>
            </a:extLst>
          </p:cNvPr>
          <p:cNvCxnSpPr>
            <a:cxnSpLocks noChangeShapeType="1"/>
          </p:cNvCxnSpPr>
          <p:nvPr>
            <p:custDataLst>
              <p:tags r:id="rId7"/>
            </p:custDataLst>
          </p:nvPr>
        </p:nvCxnSpPr>
        <p:spPr bwMode="auto">
          <a:xfrm rot="5400000">
            <a:off x="915194" y="2937669"/>
            <a:ext cx="304800" cy="1588"/>
          </a:xfrm>
          <a:prstGeom prst="straightConnector1">
            <a:avLst/>
          </a:prstGeom>
          <a:noFill/>
          <a:ln w="31750">
            <a:solidFill>
              <a:schemeClr val="accent2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7223" name="TextBox 1">
            <a:extLst>
              <a:ext uri="{FF2B5EF4-FFF2-40B4-BE49-F238E27FC236}">
                <a16:creationId xmlns:a16="http://schemas.microsoft.com/office/drawing/2014/main" id="{243DC177-9D36-584D-88A0-CE0EF5F1AA25}"/>
              </a:ext>
            </a:extLst>
          </p:cNvPr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81000" y="3317875"/>
            <a:ext cx="54784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262699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262699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Based on stat. model combining </a:t>
            </a:r>
            <a:b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262699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262699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signal strength &amp; location relative to typical binding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262699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37224" name="Picture 2">
            <a:extLst>
              <a:ext uri="{FF2B5EF4-FFF2-40B4-BE49-F238E27FC236}">
                <a16:creationId xmlns:a16="http://schemas.microsoft.com/office/drawing/2014/main" id="{B0BC453A-449F-8647-BD53-17B5519AFB44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13" y="1998663"/>
            <a:ext cx="2211387" cy="217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5" name="Picture 3">
            <a:extLst>
              <a:ext uri="{FF2B5EF4-FFF2-40B4-BE49-F238E27FC236}">
                <a16:creationId xmlns:a16="http://schemas.microsoft.com/office/drawing/2014/main" id="{BE009308-83B8-FD48-8021-C00F7C57030A}"/>
              </a:ext>
            </a:extLst>
          </p:cNvPr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191000"/>
            <a:ext cx="2120900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7226" name="Group 96">
            <a:extLst>
              <a:ext uri="{FF2B5EF4-FFF2-40B4-BE49-F238E27FC236}">
                <a16:creationId xmlns:a16="http://schemas.microsoft.com/office/drawing/2014/main" id="{3EF47794-8E8F-2341-9D7E-8ADC7728B4CC}"/>
              </a:ext>
            </a:extLst>
          </p:cNvPr>
          <p:cNvGrpSpPr>
            <a:grpSpLocks/>
          </p:cNvGrpSpPr>
          <p:nvPr>
            <p:custDataLst>
              <p:tags r:id="rId11"/>
            </p:custDataLst>
          </p:nvPr>
        </p:nvGrpSpPr>
        <p:grpSpPr bwMode="auto">
          <a:xfrm>
            <a:off x="134938" y="4554538"/>
            <a:ext cx="5562600" cy="234950"/>
            <a:chOff x="152400" y="3462868"/>
            <a:chExt cx="5562600" cy="233677"/>
          </a:xfrm>
        </p:grpSpPr>
        <p:cxnSp>
          <p:nvCxnSpPr>
            <p:cNvPr id="137259" name="Straight Connector 137">
              <a:extLst>
                <a:ext uri="{FF2B5EF4-FFF2-40B4-BE49-F238E27FC236}">
                  <a16:creationId xmlns:a16="http://schemas.microsoft.com/office/drawing/2014/main" id="{0662F246-92CC-294B-AB51-98D85B0E720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52400" y="3579812"/>
              <a:ext cx="5562600" cy="15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7260" name="Oval 138">
              <a:extLst>
                <a:ext uri="{FF2B5EF4-FFF2-40B4-BE49-F238E27FC236}">
                  <a16:creationId xmlns:a16="http://schemas.microsoft.com/office/drawing/2014/main" id="{CE3094C0-B0F9-EE43-AFD5-D8A2C67DDA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3462868"/>
              <a:ext cx="225213" cy="225213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37261" name="Oval 139">
              <a:extLst>
                <a:ext uri="{FF2B5EF4-FFF2-40B4-BE49-F238E27FC236}">
                  <a16:creationId xmlns:a16="http://schemas.microsoft.com/office/drawing/2014/main" id="{6BD0E481-F4EF-4347-9277-9F1F0E99C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00" y="3471332"/>
              <a:ext cx="225213" cy="225213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37262" name="Oval 140">
              <a:extLst>
                <a:ext uri="{FF2B5EF4-FFF2-40B4-BE49-F238E27FC236}">
                  <a16:creationId xmlns:a16="http://schemas.microsoft.com/office/drawing/2014/main" id="{280AB470-5D86-904C-BD8F-F816EA63E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000" y="3505200"/>
              <a:ext cx="152399" cy="152399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37263" name="Oval 141">
              <a:extLst>
                <a:ext uri="{FF2B5EF4-FFF2-40B4-BE49-F238E27FC236}">
                  <a16:creationId xmlns:a16="http://schemas.microsoft.com/office/drawing/2014/main" id="{38EEE38E-17D0-8945-A3D9-CE9A24F074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2000" y="3505200"/>
              <a:ext cx="152399" cy="152399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</p:grpSp>
      <p:grpSp>
        <p:nvGrpSpPr>
          <p:cNvPr id="137227" name="Group 109">
            <a:extLst>
              <a:ext uri="{FF2B5EF4-FFF2-40B4-BE49-F238E27FC236}">
                <a16:creationId xmlns:a16="http://schemas.microsoft.com/office/drawing/2014/main" id="{7948BA29-3EAD-4E47-8EC5-530FDBBF544C}"/>
              </a:ext>
            </a:extLst>
          </p:cNvPr>
          <p:cNvGrpSpPr>
            <a:grpSpLocks/>
          </p:cNvGrpSpPr>
          <p:nvPr>
            <p:custDataLst>
              <p:tags r:id="rId12"/>
            </p:custDataLst>
          </p:nvPr>
        </p:nvGrpSpPr>
        <p:grpSpPr bwMode="auto">
          <a:xfrm>
            <a:off x="2817813" y="4503738"/>
            <a:ext cx="611187" cy="152400"/>
            <a:chOff x="2818606" y="4876800"/>
            <a:chExt cx="838994" cy="228600"/>
          </a:xfrm>
        </p:grpSpPr>
        <p:cxnSp>
          <p:nvCxnSpPr>
            <p:cNvPr id="137257" name="Straight Connector 135">
              <a:extLst>
                <a:ext uri="{FF2B5EF4-FFF2-40B4-BE49-F238E27FC236}">
                  <a16:creationId xmlns:a16="http://schemas.microsoft.com/office/drawing/2014/main" id="{0E709726-09E1-1246-93FB-7FF5CC25CE9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2705497" y="4990703"/>
              <a:ext cx="227806" cy="15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7258" name="Straight Arrow Connector 136">
              <a:extLst>
                <a:ext uri="{FF2B5EF4-FFF2-40B4-BE49-F238E27FC236}">
                  <a16:creationId xmlns:a16="http://schemas.microsoft.com/office/drawing/2014/main" id="{7C23E335-D53D-F746-A17C-E018EFB5133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819400" y="4876800"/>
              <a:ext cx="8382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37228" name="Group 110">
            <a:extLst>
              <a:ext uri="{FF2B5EF4-FFF2-40B4-BE49-F238E27FC236}">
                <a16:creationId xmlns:a16="http://schemas.microsoft.com/office/drawing/2014/main" id="{F3B83691-6344-6C45-B09C-53E82D3A2B0B}"/>
              </a:ext>
            </a:extLst>
          </p:cNvPr>
          <p:cNvGrpSpPr>
            <a:grpSpLocks/>
          </p:cNvGrpSpPr>
          <p:nvPr>
            <p:custDataLst>
              <p:tags r:id="rId13"/>
            </p:custDataLst>
          </p:nvPr>
        </p:nvGrpSpPr>
        <p:grpSpPr bwMode="auto">
          <a:xfrm>
            <a:off x="4876800" y="4503738"/>
            <a:ext cx="609600" cy="152400"/>
            <a:chOff x="2818606" y="4876800"/>
            <a:chExt cx="838994" cy="228600"/>
          </a:xfrm>
        </p:grpSpPr>
        <p:cxnSp>
          <p:nvCxnSpPr>
            <p:cNvPr id="137255" name="Straight Connector 133">
              <a:extLst>
                <a:ext uri="{FF2B5EF4-FFF2-40B4-BE49-F238E27FC236}">
                  <a16:creationId xmlns:a16="http://schemas.microsoft.com/office/drawing/2014/main" id="{1CBCBFD5-7B75-E647-9D19-514F329A454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2705497" y="4990703"/>
              <a:ext cx="227806" cy="15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7256" name="Straight Arrow Connector 134">
              <a:extLst>
                <a:ext uri="{FF2B5EF4-FFF2-40B4-BE49-F238E27FC236}">
                  <a16:creationId xmlns:a16="http://schemas.microsoft.com/office/drawing/2014/main" id="{6DEE40AD-0D9B-CD46-BF8A-68D64FBE193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819400" y="4876800"/>
              <a:ext cx="8382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7" name="U-Turn Arrow 106">
            <a:extLst>
              <a:ext uri="{FF2B5EF4-FFF2-40B4-BE49-F238E27FC236}">
                <a16:creationId xmlns:a16="http://schemas.microsoft.com/office/drawing/2014/main" id="{C4D8233F-339A-3944-BC03-8160C5A62EBC}"/>
              </a:ext>
            </a:extLst>
          </p:cNvPr>
          <p:cNvSpPr/>
          <p:nvPr>
            <p:custDataLst>
              <p:tags r:id="rId14"/>
            </p:custDataLst>
          </p:nvPr>
        </p:nvSpPr>
        <p:spPr bwMode="auto">
          <a:xfrm>
            <a:off x="2438400" y="4140200"/>
            <a:ext cx="533400" cy="384175"/>
          </a:xfrm>
          <a:prstGeom prst="uturnArrow">
            <a:avLst>
              <a:gd name="adj1" fmla="val 8897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chemeClr val="tx1"/>
          </a:solidFill>
          <a:ln w="12700" cap="flat" cmpd="sng" algn="ctr">
            <a:solidFill>
              <a:srgbClr val="3366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65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8" name="U-Turn Arrow 107">
            <a:extLst>
              <a:ext uri="{FF2B5EF4-FFF2-40B4-BE49-F238E27FC236}">
                <a16:creationId xmlns:a16="http://schemas.microsoft.com/office/drawing/2014/main" id="{0D8AC5D8-0AF7-AD45-AEF8-69C9273FD618}"/>
              </a:ext>
            </a:extLst>
          </p:cNvPr>
          <p:cNvSpPr/>
          <p:nvPr>
            <p:custDataLst>
              <p:tags r:id="rId15"/>
            </p:custDataLst>
          </p:nvPr>
        </p:nvSpPr>
        <p:spPr bwMode="auto">
          <a:xfrm>
            <a:off x="711200" y="4097338"/>
            <a:ext cx="2336800" cy="420687"/>
          </a:xfrm>
          <a:prstGeom prst="uturnArrow">
            <a:avLst>
              <a:gd name="adj1" fmla="val 8897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008000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0CC99">
                  <a:lumMod val="50000"/>
                </a:srgbClr>
              </a:solidFill>
              <a:effectLst/>
              <a:uLnTx/>
              <a:uFillTx/>
              <a:latin typeface="Arial" pitchFamily="-65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37231" name="TextBox 1">
            <a:extLst>
              <a:ext uri="{FF2B5EF4-FFF2-40B4-BE49-F238E27FC236}">
                <a16:creationId xmlns:a16="http://schemas.microsoft.com/office/drawing/2014/main" id="{178A9C09-69CA-7645-AA88-672B1CBB95E4}"/>
              </a:ext>
            </a:extLst>
          </p:cNvPr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824538" y="2286000"/>
            <a:ext cx="787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~500K Edges</a:t>
            </a:r>
          </a:p>
        </p:txBody>
      </p:sp>
      <p:sp>
        <p:nvSpPr>
          <p:cNvPr id="137232" name="TextBox 63">
            <a:extLst>
              <a:ext uri="{FF2B5EF4-FFF2-40B4-BE49-F238E27FC236}">
                <a16:creationId xmlns:a16="http://schemas.microsoft.com/office/drawing/2014/main" id="{A6AFBD6F-9BC3-7E44-8C0A-0E8961F36EA4}"/>
              </a:ext>
            </a:extLst>
          </p:cNvPr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824538" y="4392613"/>
            <a:ext cx="7874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62699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~26K Edges</a:t>
            </a:r>
          </a:p>
        </p:txBody>
      </p:sp>
      <p:sp>
        <p:nvSpPr>
          <p:cNvPr id="137233" name="Rectangle 74">
            <a:extLst>
              <a:ext uri="{FF2B5EF4-FFF2-40B4-BE49-F238E27FC236}">
                <a16:creationId xmlns:a16="http://schemas.microsoft.com/office/drawing/2014/main" id="{87E2206B-A7FB-C247-BE96-F1AA881089D8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915988" y="5541963"/>
            <a:ext cx="835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664D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Potential</a:t>
            </a:r>
            <a:b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664D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664D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Distal </a:t>
            </a:r>
            <a:b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664D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664D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Edge</a:t>
            </a:r>
          </a:p>
        </p:txBody>
      </p:sp>
      <p:sp>
        <p:nvSpPr>
          <p:cNvPr id="137234" name="Rectangle 80">
            <a:extLst>
              <a:ext uri="{FF2B5EF4-FFF2-40B4-BE49-F238E27FC236}">
                <a16:creationId xmlns:a16="http://schemas.microsoft.com/office/drawing/2014/main" id="{E9E7F002-F1FE-4945-8B3A-45A9AF83D35F}"/>
              </a:ext>
            </a:extLst>
          </p:cNvPr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762250" y="5500688"/>
            <a:ext cx="8334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Strong</a:t>
            </a:r>
            <a:b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Proximal </a:t>
            </a:r>
            <a:b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Edge</a:t>
            </a:r>
          </a:p>
        </p:txBody>
      </p:sp>
      <p:sp>
        <p:nvSpPr>
          <p:cNvPr id="137235" name="TextBox 61">
            <a:extLst>
              <a:ext uri="{FF2B5EF4-FFF2-40B4-BE49-F238E27FC236}">
                <a16:creationId xmlns:a16="http://schemas.microsoft.com/office/drawing/2014/main" id="{C137F5D0-22F5-2B4A-A245-41EC5AF8A351}"/>
              </a:ext>
            </a:extLst>
          </p:cNvPr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688138" y="803275"/>
            <a:ext cx="2387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[ Cheng et al., </a:t>
            </a:r>
            <a:r>
              <a:rPr kumimoji="0" lang="en-US" altLang="en-US" sz="900" b="0" i="1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Bioinfo</a:t>
            </a:r>
            <a:r>
              <a:rPr kumimoji="0" lang="en-US" altLang="en-US" sz="9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. ('11); </a:t>
            </a:r>
            <a:br>
              <a:rPr kumimoji="0" lang="en-US" altLang="en-US" sz="9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sz="9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Gerstein et al. </a:t>
            </a:r>
            <a:r>
              <a:rPr kumimoji="0" lang="en-US" altLang="en-US" sz="900" b="0" i="1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Nature</a:t>
            </a:r>
            <a:r>
              <a:rPr kumimoji="0" lang="en-US" altLang="en-US" sz="9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(in press, '12) ; </a:t>
            </a:r>
            <a:br>
              <a:rPr kumimoji="0" lang="en-US" altLang="en-US" sz="9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sz="9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Yip et al., </a:t>
            </a:r>
            <a:r>
              <a:rPr kumimoji="0" lang="en-US" altLang="en-US" sz="900" b="0" i="1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GenomeBiology</a:t>
            </a:r>
            <a:r>
              <a:rPr kumimoji="0" lang="en-US" altLang="en-US" sz="9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(in press, '12)]</a:t>
            </a:r>
          </a:p>
        </p:txBody>
      </p:sp>
      <p:grpSp>
        <p:nvGrpSpPr>
          <p:cNvPr id="137236" name="Group 6">
            <a:extLst>
              <a:ext uri="{FF2B5EF4-FFF2-40B4-BE49-F238E27FC236}">
                <a16:creationId xmlns:a16="http://schemas.microsoft.com/office/drawing/2014/main" id="{6295AFA4-98F9-BA44-B838-1A21E5CA94B1}"/>
              </a:ext>
            </a:extLst>
          </p:cNvPr>
          <p:cNvGrpSpPr>
            <a:grpSpLocks/>
          </p:cNvGrpSpPr>
          <p:nvPr>
            <p:custDataLst>
              <p:tags r:id="rId21"/>
            </p:custDataLst>
          </p:nvPr>
        </p:nvGrpSpPr>
        <p:grpSpPr bwMode="auto">
          <a:xfrm>
            <a:off x="2049463" y="5064125"/>
            <a:ext cx="787400" cy="1506538"/>
            <a:chOff x="2582333" y="5038196"/>
            <a:chExt cx="787400" cy="150653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39670BC4-1E4A-AF4D-8516-153B9D9C0581}"/>
                </a:ext>
              </a:extLst>
            </p:cNvPr>
            <p:cNvCxnSpPr>
              <a:stCxn id="137253" idx="3"/>
            </p:cNvCxnSpPr>
            <p:nvPr/>
          </p:nvCxnSpPr>
          <p:spPr bwMode="auto">
            <a:xfrm>
              <a:off x="2982383" y="5466820"/>
              <a:ext cx="0" cy="696911"/>
            </a:xfrm>
            <a:prstGeom prst="line">
              <a:avLst/>
            </a:prstGeom>
            <a:noFill/>
            <a:ln w="38100" cap="flat" cmpd="sng" algn="ctr">
              <a:solidFill>
                <a:schemeClr val="accent6"/>
              </a:solidFill>
              <a:prstDash val="solid"/>
              <a:round/>
              <a:headEnd type="none" w="sm" len="sm"/>
              <a:tailEnd type="triangle" w="lg"/>
            </a:ln>
            <a:effectLst/>
          </p:spPr>
        </p:cxnSp>
        <p:grpSp>
          <p:nvGrpSpPr>
            <p:cNvPr id="137247" name="Group 76">
              <a:extLst>
                <a:ext uri="{FF2B5EF4-FFF2-40B4-BE49-F238E27FC236}">
                  <a16:creationId xmlns:a16="http://schemas.microsoft.com/office/drawing/2014/main" id="{C473D16B-57AC-5049-B32B-1FC896E2C6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7799" y="5038196"/>
              <a:ext cx="530225" cy="428625"/>
              <a:chOff x="2311399" y="6070599"/>
              <a:chExt cx="530013" cy="428413"/>
            </a:xfrm>
          </p:grpSpPr>
          <p:sp>
            <p:nvSpPr>
              <p:cNvPr id="137253" name="Isosceles Triangle 77">
                <a:extLst>
                  <a:ext uri="{FF2B5EF4-FFF2-40B4-BE49-F238E27FC236}">
                    <a16:creationId xmlns:a16="http://schemas.microsoft.com/office/drawing/2014/main" id="{339AB842-E81C-0341-A774-33F69145EE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1399" y="6070599"/>
                <a:ext cx="530013" cy="428413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Lucida Grande" panose="020B0600040502020204" pitchFamily="34" charset="0"/>
                  <a:buChar char="-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37254" name="TextBox 78">
                <a:extLst>
                  <a:ext uri="{FF2B5EF4-FFF2-40B4-BE49-F238E27FC236}">
                    <a16:creationId xmlns:a16="http://schemas.microsoft.com/office/drawing/2014/main" id="{F5710D33-2077-D94E-8910-804B4E3E81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96067" y="6206060"/>
                <a:ext cx="37266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Lucida Grande" panose="020B0600040502020204" pitchFamily="34" charset="0"/>
                  <a:buChar char="-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Lucida Grande" panose="020B0600040502020204" pitchFamily="34" charset="0"/>
                  <a:buChar char="*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panose="020B0600070205080204" pitchFamily="34" charset="-128"/>
                    <a:cs typeface="+mn-cs"/>
                  </a:rPr>
                  <a:t>TF</a:t>
                </a:r>
              </a:p>
            </p:txBody>
          </p:sp>
        </p:grpSp>
        <p:sp>
          <p:nvSpPr>
            <p:cNvPr id="137248" name="Rectangle 1">
              <a:extLst>
                <a:ext uri="{FF2B5EF4-FFF2-40B4-BE49-F238E27FC236}">
                  <a16:creationId xmlns:a16="http://schemas.microsoft.com/office/drawing/2014/main" id="{F45723D4-B50D-724C-AB10-AD879EA36C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333" y="6214529"/>
              <a:ext cx="787400" cy="330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defTabSz="91281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912813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912813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91281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912813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912813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912813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912813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912813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  <p:grpSp>
          <p:nvGrpSpPr>
            <p:cNvPr id="137249" name="Group 109">
              <a:extLst>
                <a:ext uri="{FF2B5EF4-FFF2-40B4-BE49-F238E27FC236}">
                  <a16:creationId xmlns:a16="http://schemas.microsoft.com/office/drawing/2014/main" id="{E1CDC762-6A2A-C140-834E-B886763377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07747" y="6383334"/>
              <a:ext cx="611187" cy="152400"/>
              <a:chOff x="2818606" y="4876800"/>
              <a:chExt cx="838994" cy="228600"/>
            </a:xfrm>
          </p:grpSpPr>
          <p:cxnSp>
            <p:nvCxnSpPr>
              <p:cNvPr id="137251" name="Straight Connector 135">
                <a:extLst>
                  <a:ext uri="{FF2B5EF4-FFF2-40B4-BE49-F238E27FC236}">
                    <a16:creationId xmlns:a16="http://schemas.microsoft.com/office/drawing/2014/main" id="{82B8269F-8903-C348-BBAD-52F49DE2B9D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2705497" y="4990703"/>
                <a:ext cx="227806" cy="15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37252" name="Straight Arrow Connector 136">
                <a:extLst>
                  <a:ext uri="{FF2B5EF4-FFF2-40B4-BE49-F238E27FC236}">
                    <a16:creationId xmlns:a16="http://schemas.microsoft.com/office/drawing/2014/main" id="{273CF03C-ACE8-C340-A143-2A26A0ED0A6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819400" y="4876800"/>
                <a:ext cx="838200" cy="1588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37250" name="Oval 5">
              <a:extLst>
                <a:ext uri="{FF2B5EF4-FFF2-40B4-BE49-F238E27FC236}">
                  <a16:creationId xmlns:a16="http://schemas.microsoft.com/office/drawing/2014/main" id="{EF7C673C-F650-254B-9E46-1F3C9C4000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2532" y="5825071"/>
              <a:ext cx="143933" cy="143933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defTabSz="91281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912813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912813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91281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912813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912813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912813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912813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912813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</p:grpSp>
      <p:cxnSp>
        <p:nvCxnSpPr>
          <p:cNvPr id="137237" name="Straight Connector 73">
            <a:extLst>
              <a:ext uri="{FF2B5EF4-FFF2-40B4-BE49-F238E27FC236}">
                <a16:creationId xmlns:a16="http://schemas.microsoft.com/office/drawing/2014/main" id="{5E19D2DA-EDC2-3D4B-9DD0-287868ED6FB0}"/>
              </a:ext>
            </a:extLst>
          </p:cNvPr>
          <p:cNvCxnSpPr>
            <a:cxnSpLocks noChangeShapeType="1"/>
            <a:stCxn id="137244" idx="3"/>
            <a:endCxn id="137239" idx="0"/>
          </p:cNvCxnSpPr>
          <p:nvPr>
            <p:custDataLst>
              <p:tags r:id="rId22"/>
            </p:custDataLst>
          </p:nvPr>
        </p:nvCxnSpPr>
        <p:spPr bwMode="auto">
          <a:xfrm flipH="1">
            <a:off x="706438" y="5492750"/>
            <a:ext cx="7937" cy="97631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 type="none" w="sm" len="sm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37238" name="Group 76">
            <a:extLst>
              <a:ext uri="{FF2B5EF4-FFF2-40B4-BE49-F238E27FC236}">
                <a16:creationId xmlns:a16="http://schemas.microsoft.com/office/drawing/2014/main" id="{54E8405C-A3C2-6047-AB7E-781328AC3F93}"/>
              </a:ext>
            </a:extLst>
          </p:cNvPr>
          <p:cNvGrpSpPr>
            <a:grpSpLocks/>
          </p:cNvGrpSpPr>
          <p:nvPr>
            <p:custDataLst>
              <p:tags r:id="rId23"/>
            </p:custDataLst>
          </p:nvPr>
        </p:nvGrpSpPr>
        <p:grpSpPr bwMode="auto">
          <a:xfrm>
            <a:off x="449263" y="5064125"/>
            <a:ext cx="530225" cy="428625"/>
            <a:chOff x="2311399" y="6070599"/>
            <a:chExt cx="530013" cy="428413"/>
          </a:xfrm>
        </p:grpSpPr>
        <p:sp>
          <p:nvSpPr>
            <p:cNvPr id="137244" name="Isosceles Triangle 77">
              <a:extLst>
                <a:ext uri="{FF2B5EF4-FFF2-40B4-BE49-F238E27FC236}">
                  <a16:creationId xmlns:a16="http://schemas.microsoft.com/office/drawing/2014/main" id="{85FE625F-8031-C04D-9D06-2BE69C421A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1399" y="6070599"/>
              <a:ext cx="530013" cy="428413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37245" name="TextBox 78">
              <a:extLst>
                <a:ext uri="{FF2B5EF4-FFF2-40B4-BE49-F238E27FC236}">
                  <a16:creationId xmlns:a16="http://schemas.microsoft.com/office/drawing/2014/main" id="{C2A96FA9-B959-064E-9BA4-3854BAB4A6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6067" y="6206060"/>
              <a:ext cx="37266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rPr>
                <a:t>TF</a:t>
              </a:r>
            </a:p>
          </p:txBody>
        </p:sp>
      </p:grpSp>
      <p:sp>
        <p:nvSpPr>
          <p:cNvPr id="137239" name="Rectangle 76">
            <a:extLst>
              <a:ext uri="{FF2B5EF4-FFF2-40B4-BE49-F238E27FC236}">
                <a16:creationId xmlns:a16="http://schemas.microsoft.com/office/drawing/2014/main" id="{24A19D89-D99D-6442-81C6-794CF98169E0}"/>
              </a:ext>
            </a:extLst>
          </p:cNvPr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312738" y="6469063"/>
            <a:ext cx="787400" cy="3302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grpSp>
        <p:nvGrpSpPr>
          <p:cNvPr id="137240" name="Group 109">
            <a:extLst>
              <a:ext uri="{FF2B5EF4-FFF2-40B4-BE49-F238E27FC236}">
                <a16:creationId xmlns:a16="http://schemas.microsoft.com/office/drawing/2014/main" id="{ED8215B0-BCEE-604F-9FF0-4FF3CD4FC92A}"/>
              </a:ext>
            </a:extLst>
          </p:cNvPr>
          <p:cNvGrpSpPr>
            <a:grpSpLocks/>
          </p:cNvGrpSpPr>
          <p:nvPr>
            <p:custDataLst>
              <p:tags r:id="rId25"/>
            </p:custDataLst>
          </p:nvPr>
        </p:nvGrpSpPr>
        <p:grpSpPr bwMode="auto">
          <a:xfrm>
            <a:off x="438150" y="6637338"/>
            <a:ext cx="611188" cy="152400"/>
            <a:chOff x="2818606" y="4876800"/>
            <a:chExt cx="838994" cy="228600"/>
          </a:xfrm>
        </p:grpSpPr>
        <p:cxnSp>
          <p:nvCxnSpPr>
            <p:cNvPr id="137242" name="Straight Connector 135">
              <a:extLst>
                <a:ext uri="{FF2B5EF4-FFF2-40B4-BE49-F238E27FC236}">
                  <a16:creationId xmlns:a16="http://schemas.microsoft.com/office/drawing/2014/main" id="{2F85E81C-2B2E-0D4D-B859-A10BB4611B9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2705497" y="4990703"/>
              <a:ext cx="227806" cy="15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7243" name="Straight Arrow Connector 136">
              <a:extLst>
                <a:ext uri="{FF2B5EF4-FFF2-40B4-BE49-F238E27FC236}">
                  <a16:creationId xmlns:a16="http://schemas.microsoft.com/office/drawing/2014/main" id="{AF75EA43-23B4-7E40-93E9-7CBCD76B25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819400" y="4876800"/>
              <a:ext cx="8382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37241" name="Oval 78">
            <a:extLst>
              <a:ext uri="{FF2B5EF4-FFF2-40B4-BE49-F238E27FC236}">
                <a16:creationId xmlns:a16="http://schemas.microsoft.com/office/drawing/2014/main" id="{8F5D6B49-1042-6147-82E3-999479097F3D}"/>
              </a:ext>
            </a:extLst>
          </p:cNvPr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642938" y="5849938"/>
            <a:ext cx="144462" cy="1444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9102397"/>
      </p:ext>
    </p:extLst>
  </p:cSld>
  <p:clrMapOvr>
    <a:masterClrMapping/>
  </p:clrMapOvr>
  <p:transition advTm="69637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03F247-41DE-9DB6-8401-DD5C6FC2E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EFC3D-4466-142C-684C-6B501A361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181" y="152303"/>
            <a:ext cx="1297641" cy="47103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F7C892-D07B-2BBC-BCAF-19652A05C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9970" y="846582"/>
            <a:ext cx="8464062" cy="3725679"/>
          </a:xfrm>
        </p:spPr>
        <p:txBody>
          <a:bodyPr/>
          <a:lstStyle/>
          <a:p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1 :  Multi-</a:t>
            </a:r>
            <a:r>
              <a:rPr lang="en-US" sz="2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omic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Annotation &amp; Molecular Endophenotypes  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Basic RNA-seq &amp; Chip-seq Calculations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</a:rPr>
              <a:t>Integration for Genome Annotation</a:t>
            </a:r>
          </a:p>
          <a:p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2 : Relating Phenotypes &amp; Endophenotypes to Variants  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ASE/ASB – Allele specific versions of basic annotation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Traditional GWAS – regressing phenotypes onto variants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eQTLs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– like GWAS but with expression endophenotypes</a:t>
            </a:r>
          </a:p>
          <a:p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3 : Endophenotypes from Biosensors </a:t>
            </a:r>
            <a:b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&amp; their Relation to Genotype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Developing digital phenotypes from biosensors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Their GWAS in comparison to traditional GWAS</a:t>
            </a:r>
          </a:p>
        </p:txBody>
      </p:sp>
    </p:spTree>
    <p:extLst>
      <p:ext uri="{BB962C8B-B14F-4D97-AF65-F5344CB8AC3E}">
        <p14:creationId xmlns:p14="http://schemas.microsoft.com/office/powerpoint/2010/main" val="42105000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75D5D-4ED7-0842-BA9C-76811EDBE1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6A76CC-53D0-2741-AF65-9F4A1F27FF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586" r="10072" b="29993"/>
          <a:stretch/>
        </p:blipFill>
        <p:spPr>
          <a:xfrm>
            <a:off x="3940552" y="1011254"/>
            <a:ext cx="4841945" cy="46519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2C18CC-F0C2-2D47-9F00-847C75AE9C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542"/>
          <a:stretch/>
        </p:blipFill>
        <p:spPr>
          <a:xfrm>
            <a:off x="73782" y="1819968"/>
            <a:ext cx="4391889" cy="36708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568DA4-5557-2D49-984C-548CED690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10" y="505560"/>
            <a:ext cx="4577317" cy="857400"/>
          </a:xfrm>
        </p:spPr>
        <p:txBody>
          <a:bodyPr/>
          <a:lstStyle/>
          <a:p>
            <a:r>
              <a:rPr lang="en-US" dirty="0"/>
              <a:t>Broad ENCODE Annotation Resulting from Simple Integration of Many Epigenomic Features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0DFCA7-3515-C14D-922B-FDACD0392315}"/>
              </a:ext>
            </a:extLst>
          </p:cNvPr>
          <p:cNvSpPr txBox="1"/>
          <p:nvPr/>
        </p:nvSpPr>
        <p:spPr>
          <a:xfrm>
            <a:off x="202020" y="5683751"/>
            <a:ext cx="3127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dirty="0">
                <a:solidFill>
                  <a:srgbClr val="FFFFFF">
                    <a:lumMod val="65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[Encode Consortium et al. Nature (‘20)]</a:t>
            </a:r>
          </a:p>
        </p:txBody>
      </p:sp>
    </p:spTree>
    <p:extLst>
      <p:ext uri="{BB962C8B-B14F-4D97-AF65-F5344CB8AC3E}">
        <p14:creationId xmlns:p14="http://schemas.microsoft.com/office/powerpoint/2010/main" val="2588927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FB845-BE44-8C44-B7FE-48F573D5B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" y="1050926"/>
            <a:ext cx="9086850" cy="995363"/>
          </a:xfrm>
        </p:spPr>
        <p:txBody>
          <a:bodyPr>
            <a:normAutofit/>
          </a:bodyPr>
          <a:lstStyle/>
          <a:p>
            <a:pPr eaLnBrk="1" fontAlgn="auto" hangingPunct="1">
              <a:defRPr/>
            </a:pPr>
            <a:r>
              <a:rPr lang="en-US" sz="1800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Many more integrative methods </a:t>
            </a:r>
            <a:br>
              <a:rPr lang="en-US" sz="1800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800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for computational annotation for non-coding regions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39EE5-969C-454E-8A26-45F67ECFE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576" y="1931989"/>
            <a:ext cx="5053013" cy="3875087"/>
          </a:xfrm>
        </p:spPr>
        <p:txBody>
          <a:bodyPr>
            <a:noAutofit/>
          </a:bodyPr>
          <a:lstStyle/>
          <a:p>
            <a:pPr algn="just" eaLnBrk="1" fontAlgn="auto" hangingPunct="1">
              <a:defRPr/>
            </a:pPr>
            <a:r>
              <a:rPr lang="en-US" sz="1000" b="1" dirty="0">
                <a:solidFill>
                  <a:srgbClr val="FF0000"/>
                </a:solidFill>
              </a:rPr>
              <a:t>Peak calling</a:t>
            </a:r>
            <a:r>
              <a:rPr lang="en-US" sz="1000" dirty="0">
                <a:solidFill>
                  <a:srgbClr val="FF0000"/>
                </a:solidFill>
              </a:rPr>
              <a:t>:</a:t>
            </a:r>
          </a:p>
          <a:p>
            <a:pPr lvl="1" eaLnBrk="1" fontAlgn="auto" hangingPunct="1">
              <a:buFont typeface="Wingdings" charset="2"/>
              <a:buChar char="ü"/>
              <a:defRPr/>
            </a:pPr>
            <a:r>
              <a:rPr lang="en-US" sz="900" dirty="0" err="1"/>
              <a:t>PeakSeq</a:t>
            </a:r>
            <a:r>
              <a:rPr lang="en-US" sz="900" dirty="0"/>
              <a:t>, SPP, MACS2, Hotspot …</a:t>
            </a:r>
          </a:p>
          <a:p>
            <a:pPr lvl="1" eaLnBrk="1" fontAlgn="auto" hangingPunct="1">
              <a:buFont typeface="Wingdings" charset="2"/>
              <a:buChar char="ü"/>
              <a:defRPr/>
            </a:pPr>
            <a:r>
              <a:rPr lang="en-US" sz="900" dirty="0"/>
              <a:t>ENCODE Encyclopedia</a:t>
            </a:r>
          </a:p>
          <a:p>
            <a:pPr algn="just" eaLnBrk="1" fontAlgn="auto" hangingPunct="1">
              <a:defRPr/>
            </a:pPr>
            <a:endParaRPr lang="en-US" sz="1000" b="1" dirty="0">
              <a:solidFill>
                <a:srgbClr val="00B050"/>
              </a:solidFill>
            </a:endParaRPr>
          </a:p>
          <a:p>
            <a:pPr algn="just" eaLnBrk="1" fontAlgn="auto" hangingPunct="1">
              <a:defRPr/>
            </a:pPr>
            <a:r>
              <a:rPr lang="en-US" sz="1000" b="1" dirty="0">
                <a:solidFill>
                  <a:srgbClr val="00B050"/>
                </a:solidFill>
              </a:rPr>
              <a:t>Genome segmentation</a:t>
            </a:r>
            <a:r>
              <a:rPr lang="en-US" sz="1000" b="1" dirty="0"/>
              <a:t>: </a:t>
            </a:r>
            <a:r>
              <a:rPr lang="en-US" sz="1000" dirty="0"/>
              <a:t>partition the genome into regions (states) with distinct epigenomic profiles, then assign each state a functional label. </a:t>
            </a:r>
          </a:p>
          <a:p>
            <a:pPr lvl="1" algn="just" eaLnBrk="1" fontAlgn="auto" hangingPunct="1">
              <a:buFont typeface="Wingdings" charset="2"/>
              <a:buChar char="ü"/>
              <a:defRPr/>
            </a:pPr>
            <a:r>
              <a:rPr lang="en-US" sz="900" dirty="0" err="1"/>
              <a:t>ChromHMM</a:t>
            </a:r>
            <a:r>
              <a:rPr lang="en-US" sz="900" dirty="0"/>
              <a:t>: Multivariate Hidden Markov Model</a:t>
            </a:r>
          </a:p>
          <a:p>
            <a:pPr lvl="1" algn="just" eaLnBrk="1" fontAlgn="auto" hangingPunct="1">
              <a:buFont typeface="Wingdings" charset="2"/>
              <a:buChar char="ü"/>
              <a:defRPr/>
            </a:pPr>
            <a:r>
              <a:rPr lang="en-US" sz="900" dirty="0"/>
              <a:t>Segway: Dynamic Bayesian Network Model</a:t>
            </a:r>
            <a:endParaRPr lang="en-US" sz="1600" dirty="0"/>
          </a:p>
          <a:p>
            <a:pPr eaLnBrk="1" fontAlgn="auto" hangingPunct="1">
              <a:defRPr/>
            </a:pPr>
            <a:endParaRPr lang="en-US" sz="1000" dirty="0">
              <a:solidFill>
                <a:srgbClr val="FF0000"/>
              </a:solidFill>
            </a:endParaRPr>
          </a:p>
          <a:p>
            <a:pPr eaLnBrk="1" fontAlgn="auto" hangingPunct="1">
              <a:defRPr/>
            </a:pPr>
            <a:r>
              <a:rPr lang="en-US" sz="1000" dirty="0">
                <a:solidFill>
                  <a:srgbClr val="FF0000"/>
                </a:solidFill>
              </a:rPr>
              <a:t>Supervised regulatory prediction: </a:t>
            </a:r>
            <a:r>
              <a:rPr lang="en-US" sz="1000" dirty="0"/>
              <a:t>learn predictive models from  labeled  dataset of regulatory elements.</a:t>
            </a:r>
          </a:p>
          <a:p>
            <a:pPr lvl="1" eaLnBrk="1" fontAlgn="auto" hangingPunct="1">
              <a:buFont typeface="Wingdings" charset="2"/>
              <a:buChar char="ü"/>
              <a:defRPr/>
            </a:pPr>
            <a:r>
              <a:rPr lang="en-US" sz="900" dirty="0"/>
              <a:t> CSI-ANN: Time-Delay Neural Network</a:t>
            </a:r>
          </a:p>
          <a:p>
            <a:pPr lvl="1" eaLnBrk="1" fontAlgn="auto" hangingPunct="1">
              <a:buFont typeface="Wingdings" charset="2"/>
              <a:buChar char="ü"/>
              <a:defRPr/>
            </a:pPr>
            <a:r>
              <a:rPr lang="en-US" sz="900" dirty="0"/>
              <a:t> RFECS: Random Forest</a:t>
            </a:r>
          </a:p>
          <a:p>
            <a:pPr lvl="1" eaLnBrk="1" fontAlgn="auto" hangingPunct="1">
              <a:buFont typeface="Wingdings" charset="2"/>
              <a:buChar char="ü"/>
              <a:defRPr/>
            </a:pPr>
            <a:r>
              <a:rPr lang="en-US" sz="900" dirty="0"/>
              <a:t> DEEP: Ensemble SVM + Artificial Neural Network</a:t>
            </a:r>
          </a:p>
          <a:p>
            <a:pPr lvl="1" eaLnBrk="1" fontAlgn="auto" hangingPunct="1">
              <a:buFont typeface="Wingdings" charset="2"/>
              <a:buChar char="ü"/>
              <a:defRPr/>
            </a:pPr>
            <a:r>
              <a:rPr lang="en-US" sz="900" dirty="0"/>
              <a:t> REPTILE: Random Forest</a:t>
            </a:r>
          </a:p>
          <a:p>
            <a:pPr lvl="1" eaLnBrk="1" fontAlgn="auto" hangingPunct="1">
              <a:buFont typeface="Wingdings" charset="2"/>
              <a:buChar char="ü"/>
              <a:defRPr/>
            </a:pPr>
            <a:r>
              <a:rPr lang="en-US" sz="900" dirty="0"/>
              <a:t> </a:t>
            </a:r>
            <a:r>
              <a:rPr lang="en-US" sz="900" dirty="0" err="1"/>
              <a:t>gkm</a:t>
            </a:r>
            <a:r>
              <a:rPr lang="en-US" sz="900" dirty="0"/>
              <a:t>-SVM: Gapped k-</a:t>
            </a:r>
            <a:r>
              <a:rPr lang="en-US" sz="900" dirty="0" err="1"/>
              <a:t>mer</a:t>
            </a:r>
            <a:endParaRPr lang="en-US" sz="900" dirty="0"/>
          </a:p>
          <a:p>
            <a:pPr lvl="1" eaLnBrk="1" fontAlgn="auto" hangingPunct="1">
              <a:buFont typeface="Wingdings" charset="2"/>
              <a:buChar char="ü"/>
              <a:defRPr/>
            </a:pPr>
            <a:r>
              <a:rPr lang="en-US" sz="900" dirty="0"/>
              <a:t>Matched-Filter: Signal Processing Filters</a:t>
            </a:r>
          </a:p>
          <a:p>
            <a:pPr marL="495300" lvl="1" indent="0" eaLnBrk="1" fontAlgn="auto" hangingPunct="1">
              <a:buNone/>
              <a:defRPr/>
            </a:pPr>
            <a:endParaRPr lang="en-US" sz="900" dirty="0"/>
          </a:p>
          <a:p>
            <a:pPr eaLnBrk="1" fontAlgn="auto" hangingPunct="1">
              <a:buFont typeface="Arial" panose="020B0604020202020204" pitchFamily="34" charset="0"/>
              <a:buChar char="•"/>
              <a:defRPr/>
            </a:pPr>
            <a:r>
              <a:rPr lang="en-US" sz="1000" b="1" dirty="0">
                <a:solidFill>
                  <a:srgbClr val="00B050"/>
                </a:solidFill>
              </a:rPr>
              <a:t>Target finding</a:t>
            </a:r>
          </a:p>
          <a:p>
            <a:pPr lvl="1" eaLnBrk="1" fontAlgn="auto" hangingPunct="1">
              <a:buFont typeface="Wingdings" pitchFamily="2" charset="2"/>
              <a:buChar char="ü"/>
              <a:defRPr/>
            </a:pPr>
            <a:r>
              <a:rPr lang="en-US" sz="900" dirty="0"/>
              <a:t> Ripple, </a:t>
            </a:r>
            <a:r>
              <a:rPr lang="en-US" sz="900" dirty="0" err="1"/>
              <a:t>TargetFinder</a:t>
            </a:r>
            <a:r>
              <a:rPr lang="en-US" sz="900" dirty="0"/>
              <a:t>, JEME, </a:t>
            </a:r>
            <a:r>
              <a:rPr lang="en-US" sz="900" dirty="0" err="1"/>
              <a:t>PreSTIGE</a:t>
            </a:r>
            <a:r>
              <a:rPr lang="en-US" sz="900" dirty="0"/>
              <a:t>, IM-PET</a:t>
            </a:r>
          </a:p>
          <a:p>
            <a:pPr lvl="1" eaLnBrk="1" fontAlgn="auto" hangingPunct="1">
              <a:buFont typeface="Wingdings" pitchFamily="2" charset="2"/>
              <a:buChar char="ü"/>
              <a:defRPr/>
            </a:pPr>
            <a:endParaRPr lang="en-US" sz="900" dirty="0"/>
          </a:p>
          <a:p>
            <a:pPr lvl="1" eaLnBrk="1" fontAlgn="auto" hangingPunct="1">
              <a:buFont typeface="Wingdings" pitchFamily="2" charset="2"/>
              <a:buChar char="ü"/>
              <a:defRPr/>
            </a:pPr>
            <a:endParaRPr lang="en-US" sz="900" dirty="0"/>
          </a:p>
          <a:p>
            <a:pPr lvl="1" eaLnBrk="1" fontAlgn="auto" hangingPunct="1">
              <a:buFont typeface="Wingdings" pitchFamily="2" charset="2"/>
              <a:buChar char="ü"/>
              <a:defRPr/>
            </a:pPr>
            <a:endParaRPr lang="en-US" sz="900" dirty="0"/>
          </a:p>
          <a:p>
            <a:pPr lvl="1" eaLnBrk="1" fontAlgn="auto" hangingPunct="1">
              <a:buFont typeface="Arial" panose="020B0604020202020204" pitchFamily="34" charset="0"/>
              <a:buChar char="•"/>
              <a:defRPr/>
            </a:pPr>
            <a:endParaRPr lang="en-US" sz="900" dirty="0"/>
          </a:p>
        </p:txBody>
      </p:sp>
      <p:pic>
        <p:nvPicPr>
          <p:cNvPr id="69635" name="Picture 5">
            <a:extLst>
              <a:ext uri="{FF2B5EF4-FFF2-40B4-BE49-F238E27FC236}">
                <a16:creationId xmlns:a16="http://schemas.microsoft.com/office/drawing/2014/main" id="{45CAF30A-AF3E-774E-932B-404870A04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33"/>
          <a:stretch>
            <a:fillRect/>
          </a:stretch>
        </p:blipFill>
        <p:spPr bwMode="auto">
          <a:xfrm>
            <a:off x="5969001" y="2046289"/>
            <a:ext cx="2443163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FC85BF-7F76-DC41-98D8-EBE6F22666A6}"/>
              </a:ext>
            </a:extLst>
          </p:cNvPr>
          <p:cNvSpPr txBox="1"/>
          <p:nvPr/>
        </p:nvSpPr>
        <p:spPr>
          <a:xfrm rot="16200000">
            <a:off x="5322094" y="2818607"/>
            <a:ext cx="91281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0" kern="0" dirty="0" err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ChromHMM</a:t>
            </a:r>
            <a:endParaRPr lang="en-US" sz="1050" b="0" kern="0"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637" name="Picture 8">
            <a:extLst>
              <a:ext uri="{FF2B5EF4-FFF2-40B4-BE49-F238E27FC236}">
                <a16:creationId xmlns:a16="http://schemas.microsoft.com/office/drawing/2014/main" id="{11929722-4BA7-9549-98D2-C9BC157DB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4" y="4084638"/>
            <a:ext cx="2128837" cy="152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3232186-04E1-644D-B391-FA6733F06C8A}"/>
              </a:ext>
            </a:extLst>
          </p:cNvPr>
          <p:cNvSpPr txBox="1"/>
          <p:nvPr/>
        </p:nvSpPr>
        <p:spPr>
          <a:xfrm rot="16200000">
            <a:off x="5522913" y="4797426"/>
            <a:ext cx="739775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0" kern="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CSI-ANN</a:t>
            </a:r>
          </a:p>
        </p:txBody>
      </p:sp>
      <p:sp>
        <p:nvSpPr>
          <p:cNvPr id="69639" name="TextBox 10">
            <a:extLst>
              <a:ext uri="{FF2B5EF4-FFF2-40B4-BE49-F238E27FC236}">
                <a16:creationId xmlns:a16="http://schemas.microsoft.com/office/drawing/2014/main" id="{5928435C-9A7B-0C48-A180-E68664116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0814" y="3695700"/>
            <a:ext cx="20145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en-US" altLang="en-US" sz="800" b="0">
                <a:ea typeface="+mn-ea"/>
              </a:rPr>
              <a:t>J. Ernst, M. Kellis. </a:t>
            </a:r>
            <a:r>
              <a:rPr lang="en-US" altLang="en-US" sz="800" b="0" i="1">
                <a:ea typeface="+mn-ea"/>
              </a:rPr>
              <a:t>Nat. Protoc., 2017</a:t>
            </a:r>
          </a:p>
        </p:txBody>
      </p:sp>
      <p:sp>
        <p:nvSpPr>
          <p:cNvPr id="69640" name="TextBox 12">
            <a:extLst>
              <a:ext uri="{FF2B5EF4-FFF2-40B4-BE49-F238E27FC236}">
                <a16:creationId xmlns:a16="http://schemas.microsoft.com/office/drawing/2014/main" id="{51E7BD3F-0020-B141-A2C0-5610D18F1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6164" y="5702301"/>
            <a:ext cx="247173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en-US" altLang="en-US" sz="800" b="0">
                <a:ea typeface="+mn-ea"/>
              </a:rPr>
              <a:t>H.A. Firpi, D. Ucar, K. Tian. Bioinformatics, 2010</a:t>
            </a:r>
          </a:p>
        </p:txBody>
      </p:sp>
    </p:spTree>
    <p:extLst>
      <p:ext uri="{BB962C8B-B14F-4D97-AF65-F5344CB8AC3E}">
        <p14:creationId xmlns:p14="http://schemas.microsoft.com/office/powerpoint/2010/main" val="1142893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17543-63AC-6340-BBDD-6CECE8EC9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8159"/>
            <a:ext cx="7772400" cy="459545"/>
          </a:xfrm>
        </p:spPr>
        <p:txBody>
          <a:bodyPr/>
          <a:lstStyle/>
          <a:p>
            <a:r>
              <a:rPr lang="en-US" dirty="0"/>
              <a:t>References for *m7-part1 </a:t>
            </a:r>
            <a:br>
              <a:rPr lang="en-US" dirty="0"/>
            </a:br>
            <a:r>
              <a:rPr lang="en-US" dirty="0"/>
              <a:t>(Functional Annotation of the Genome)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C6186-2017-90F0-9E11-D6027E71E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96683"/>
            <a:ext cx="7772400" cy="494010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120000"/>
              </a:lnSpc>
            </a:pPr>
            <a:r>
              <a:rPr lang="en-US" sz="1200" dirty="0"/>
              <a:t>Alexander, R. P., Fang, G., </a:t>
            </a:r>
            <a:r>
              <a:rPr lang="en-US" sz="1200" dirty="0" err="1"/>
              <a:t>Rozowsky</a:t>
            </a:r>
            <a:r>
              <a:rPr lang="en-US" sz="1200" dirty="0"/>
              <a:t>, J., Snyder, M., &amp; Gerstein, M. B. (2010). </a:t>
            </a:r>
            <a:br>
              <a:rPr lang="en-US" sz="1200" dirty="0"/>
            </a:br>
            <a:r>
              <a:rPr lang="en-US" sz="1200" dirty="0">
                <a:solidFill>
                  <a:srgbClr val="C00000"/>
                </a:solidFill>
              </a:rPr>
              <a:t>Annotating non-coding regions of the genome.</a:t>
            </a:r>
            <a:r>
              <a:rPr lang="en-US" sz="1200" dirty="0"/>
              <a:t> </a:t>
            </a:r>
            <a:br>
              <a:rPr lang="en-US" sz="1200" dirty="0"/>
            </a:br>
            <a:r>
              <a:rPr lang="en-US" sz="1200" dirty="0"/>
              <a:t>Nature Reviews Genetics, 11(8), 559–571. </a:t>
            </a:r>
            <a:br>
              <a:rPr lang="en-US" sz="1200" dirty="0"/>
            </a:br>
            <a:r>
              <a:rPr lang="en-US" sz="1200" dirty="0">
                <a:hlinkClick r:id="rId2"/>
              </a:rPr>
              <a:t>https://doi.org/10.1038/nrg2814</a:t>
            </a:r>
            <a:br>
              <a:rPr lang="en-US" sz="1200" dirty="0"/>
            </a:br>
            <a:r>
              <a:rPr lang="en-US" sz="1200" dirty="0">
                <a:solidFill>
                  <a:srgbClr val="4BAB50"/>
                </a:solidFill>
              </a:rPr>
              <a:t>(Read whole thing.)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200" dirty="0"/>
          </a:p>
          <a:p>
            <a:pPr>
              <a:lnSpc>
                <a:spcPct val="120000"/>
              </a:lnSpc>
            </a:pPr>
            <a:r>
              <a:rPr lang="en-US" sz="1200" dirty="0">
                <a:solidFill>
                  <a:srgbClr val="C00000"/>
                </a:solidFill>
              </a:rPr>
              <a:t>Expanded </a:t>
            </a:r>
            <a:r>
              <a:rPr lang="en-US" sz="1200" dirty="0" err="1">
                <a:solidFill>
                  <a:srgbClr val="C00000"/>
                </a:solidFill>
              </a:rPr>
              <a:t>encyclopaedias</a:t>
            </a:r>
            <a:r>
              <a:rPr lang="en-US" sz="1200" dirty="0">
                <a:solidFill>
                  <a:srgbClr val="C00000"/>
                </a:solidFill>
              </a:rPr>
              <a:t> of DNA elements in the human and mouse genomes</a:t>
            </a:r>
            <a:br>
              <a:rPr lang="en-US" sz="1200" dirty="0"/>
            </a:br>
            <a:r>
              <a:rPr lang="en-US" sz="1200" dirty="0"/>
              <a:t>The ENCODE Project Consortium et al.  Nature volume 583, pages 699–710 (2020)</a:t>
            </a:r>
            <a:br>
              <a:rPr lang="en-US" sz="1200" dirty="0"/>
            </a:br>
            <a:r>
              <a:rPr lang="en-US" sz="1200" dirty="0">
                <a:hlinkClick r:id="rId3"/>
              </a:rPr>
              <a:t>https://www.nature.com/articles/s41586-020-2493-4</a:t>
            </a:r>
            <a:br>
              <a:rPr lang="en-US" sz="1200" dirty="0"/>
            </a:br>
            <a:r>
              <a:rPr lang="en-US" sz="1200" dirty="0">
                <a:solidFill>
                  <a:srgbClr val="4BAB50"/>
                </a:solidFill>
              </a:rPr>
              <a:t>(Focus on text associated with Figs 2 and 3.)</a:t>
            </a:r>
          </a:p>
          <a:p>
            <a:pPr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120000"/>
              </a:lnSpc>
            </a:pPr>
            <a:r>
              <a:rPr lang="en-US" sz="1200" dirty="0"/>
              <a:t>Mackenzie, R. (2024, January 24). </a:t>
            </a:r>
            <a:br>
              <a:rPr lang="en-US" sz="1200" dirty="0"/>
            </a:br>
            <a:r>
              <a:rPr lang="en-US" sz="1200" dirty="0">
                <a:solidFill>
                  <a:srgbClr val="C00000"/>
                </a:solidFill>
              </a:rPr>
              <a:t>RNA-Seq: Basics, applications and Protocol. </a:t>
            </a:r>
            <a:br>
              <a:rPr lang="en-US" sz="1200" dirty="0"/>
            </a:br>
            <a:r>
              <a:rPr lang="en-US" sz="1200" dirty="0"/>
              <a:t>Genomics Research From Technology Networks. </a:t>
            </a:r>
            <a:br>
              <a:rPr lang="en-US" sz="1200" dirty="0"/>
            </a:br>
            <a:r>
              <a:rPr lang="en-US" sz="1200" dirty="0">
                <a:hlinkClick r:id="rId4"/>
              </a:rPr>
              <a:t>https://www.technologynetworks.com/genomics/articles/rna-seq-basics-applications-and-protocol-299461</a:t>
            </a:r>
            <a:br>
              <a:rPr lang="en-US" sz="1200" dirty="0"/>
            </a:br>
            <a:r>
              <a:rPr lang="en-US" sz="1200" dirty="0">
                <a:solidFill>
                  <a:srgbClr val="4BAB50"/>
                </a:solidFill>
              </a:rPr>
              <a:t>(Extra reference, optional)</a:t>
            </a:r>
          </a:p>
          <a:p>
            <a:pPr>
              <a:lnSpc>
                <a:spcPct val="120000"/>
              </a:lnSpc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0739002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9NKbms9QH4zoLtSFqymz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iRM3CiusfydTLi1LDosA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kJFTHkrqW1GQuSpiQRleO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NCZF55QxkJr6T6Qfs9IA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atNZVsBofcKJgX42e57Fs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Pd0ihVRAIsMMrwR69oWWt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lHTW3xh6X7Ttck6ygZtfl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bf0b3HvtUWnX2BuwEACxj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lNYlhhgSkr4C0Cn6oQND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hKMLDZkEy1EQTddIqdd1C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TqBS8xbLKGTFvdyvDgxFS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X9JaTFqzqp3lRmaLRNsNh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WeHZaUAXtW3Ptr9YDvla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BamclSpKd5LZcusTvvZsV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h1SICS9Wr7HsCxCXzHyJJ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4teEwK0PaNyuTljDgxAgD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hKSVgxWiUcoiXptXlpWCX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U8DhEWr19slpbuLBtsTRS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5AoT9ibak1HnPKhZT0RT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XxeZcJWuJ52y23SLM8PY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IOF0ktyS0Yj9CRFa5reQh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kgHd78dI44ODPqjbpsVQ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fTq15C3nJi26toi6mqFiU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lY1fQT2LUrxg1ON52BEHk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BJWVSj6uaL90ysZQL9kYn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ydnujgo4DcUPniiV1JFp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60gl5bPvmm81aJxoZP667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5I4HyP8BjXjM6mdYbce8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Gm7zoCJPjaD9VxgnDZnK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HnCba1EUSZ6x2IAYrvR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9XrGHNyeK5vwEJWcrIboh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2nvxNEyRTzwxeFJujQlDe"/>
</p:tagLst>
</file>

<file path=ppt/theme/theme1.xml><?xml version="1.0" encoding="utf-8"?>
<a:theme xmlns:a="http://schemas.openxmlformats.org/drawingml/2006/main" name="Basic-template-i0jhhsb-2016060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utline-Style-2016060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o-follow-up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BGLab-Basic-w-Lectures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0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for-template-i0jhhsb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5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_MBGLab-Basic-w-Lectures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for-template-i0jhhsb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9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5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6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129751</TotalTime>
  <Words>1418</Words>
  <Application>Microsoft Macintosh PowerPoint</Application>
  <PresentationFormat>Letter Paper (8.5x11 in)</PresentationFormat>
  <Paragraphs>187</Paragraphs>
  <Slides>16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15</vt:i4>
      </vt:variant>
      <vt:variant>
        <vt:lpstr>Slide Titles</vt:lpstr>
      </vt:variant>
      <vt:variant>
        <vt:i4>16</vt:i4>
      </vt:variant>
    </vt:vector>
  </HeadingPairs>
  <TitlesOfParts>
    <vt:vector size="39" baseType="lpstr">
      <vt:lpstr>Arial</vt:lpstr>
      <vt:lpstr>Calibri</vt:lpstr>
      <vt:lpstr>Courier New</vt:lpstr>
      <vt:lpstr>Georgia</vt:lpstr>
      <vt:lpstr>Helvetica</vt:lpstr>
      <vt:lpstr>Lucida Grande</vt:lpstr>
      <vt:lpstr>Merriweather Sans</vt:lpstr>
      <vt:lpstr>Wingdings</vt:lpstr>
      <vt:lpstr>Basic-template-i0jhhsb-20160605</vt:lpstr>
      <vt:lpstr>Outline-Style-20160605</vt:lpstr>
      <vt:lpstr>to-follow-up</vt:lpstr>
      <vt:lpstr>13_Office Theme</vt:lpstr>
      <vt:lpstr>MBGLab-Basic-w-Lectures</vt:lpstr>
      <vt:lpstr>10_template</vt:lpstr>
      <vt:lpstr>Office Theme</vt:lpstr>
      <vt:lpstr>for-template-i0jhhsb</vt:lpstr>
      <vt:lpstr>7_template</vt:lpstr>
      <vt:lpstr>8_template</vt:lpstr>
      <vt:lpstr>5_template</vt:lpstr>
      <vt:lpstr>1_MBGLab-Basic-w-Lectures</vt:lpstr>
      <vt:lpstr>1_for-template-i0jhhsb</vt:lpstr>
      <vt:lpstr>2_Office Theme</vt:lpstr>
      <vt:lpstr>9_template</vt:lpstr>
      <vt:lpstr>PowerPoint Presentation</vt:lpstr>
      <vt:lpstr>Intermediate Phenotypes (RNAseq or Biosensor output)</vt:lpstr>
      <vt:lpstr>Outline</vt:lpstr>
      <vt:lpstr>Outline</vt:lpstr>
      <vt:lpstr>What is Annotation? (For Written Texts?)</vt:lpstr>
      <vt:lpstr>Non-coding Annotations: Overview</vt:lpstr>
      <vt:lpstr>Information from  RNA-seq: Avg. signal at exons &amp; TARs (RPKMs)</vt:lpstr>
      <vt:lpstr>Summarizing the Signal:  "Traditional" ChipSeq Peak Calling</vt:lpstr>
      <vt:lpstr>Wider Peaks, Multiscale Analysis,  Coarse Segmentation</vt:lpstr>
      <vt:lpstr>Multiscale Decomposition</vt:lpstr>
      <vt:lpstr>Multiscale Decomposition</vt:lpstr>
      <vt:lpstr>Data Flow: peaks to proximal &amp; distal networks</vt:lpstr>
      <vt:lpstr>Outline</vt:lpstr>
      <vt:lpstr>Broad ENCODE Annotation Resulting from Simple Integration of Many Epigenomic Features</vt:lpstr>
      <vt:lpstr>Many more integrative methods  for computational annotation for non-coding regions</vt:lpstr>
      <vt:lpstr>References for *m7-part1  (Functional Annotation of the Genome)</vt:lpstr>
    </vt:vector>
  </TitlesOfParts>
  <Company>Yale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Office97</dc:creator>
  <cp:keywords/>
  <cp:lastModifiedBy>Gerstein, Mark</cp:lastModifiedBy>
  <cp:revision>2158</cp:revision>
  <cp:lastPrinted>2016-12-19T03:55:19Z</cp:lastPrinted>
  <dcterms:created xsi:type="dcterms:W3CDTF">2010-09-06T09:08:38Z</dcterms:created>
  <dcterms:modified xsi:type="dcterms:W3CDTF">2026-02-09T05:46:42Z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3</vt:i4>
  </property>
  <property fmtid="{D5CDD505-2E9C-101B-9397-08002B2CF9AE}" pid="6" name="ScreenUsage">
    <vt:i4>2</vt:i4>
  </property>
  <property fmtid="{D5CDD505-2E9C-101B-9397-08002B2CF9AE}" pid="7" name="MailAddress">
    <vt:lpwstr>Mark.Gerstein@Yale.edu</vt:lpwstr>
  </property>
  <property fmtid="{D5CDD505-2E9C-101B-9397-08002B2CF9AE}" pid="8" name="HomePage">
    <vt:lpwstr>http://bioinfo.csb.yale.edu</vt:lpwstr>
  </property>
  <property fmtid="{D5CDD505-2E9C-101B-9397-08002B2CF9AE}" pid="9" name="Other">
    <vt:lpwstr>All overheads are copyright 1997, Mark Gerstein, All Rights Reserved</vt:lpwstr>
  </property>
  <property fmtid="{D5CDD505-2E9C-101B-9397-08002B2CF9AE}" pid="10" name="DownloadOriginal">
    <vt:bool>true</vt:bool>
  </property>
  <property fmtid="{D5CDD505-2E9C-101B-9397-08002B2CF9AE}" pid="11" name="DownloadIEButton">
    <vt:bool>true</vt:bool>
  </property>
  <property fmtid="{D5CDD505-2E9C-101B-9397-08002B2CF9AE}" pid="12" name="UseBrowserColor">
    <vt:bool>true</vt:bool>
  </property>
  <property fmtid="{D5CDD505-2E9C-101B-9397-08002B2CF9AE}" pid="13" name="BackColor">
    <vt:i4>16777215</vt:i4>
  </property>
  <property fmtid="{D5CDD505-2E9C-101B-9397-08002B2CF9AE}" pid="14" name="TextColor">
    <vt:i4>2105376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4</vt:i4>
  </property>
  <property fmtid="{D5CDD505-2E9C-101B-9397-08002B2CF9AE}" pid="19" name="ShowNotes">
    <vt:bool>true</vt:bool>
  </property>
  <property fmtid="{D5CDD505-2E9C-101B-9397-08002B2CF9AE}" pid="20" name="NavBtnPos">
    <vt:i4>1</vt:i4>
  </property>
  <property fmtid="{D5CDD505-2E9C-101B-9397-08002B2CF9AE}" pid="21" name="OutputDir">
    <vt:lpwstr>C:\ppt</vt:lpwstr>
  </property>
  <property fmtid="{D5CDD505-2E9C-101B-9397-08002B2CF9AE}" pid="22" name="Google.Documents.Tracking">
    <vt:lpwstr>true</vt:lpwstr>
  </property>
  <property fmtid="{D5CDD505-2E9C-101B-9397-08002B2CF9AE}" pid="23" name="Google.Documents.DocumentId">
    <vt:lpwstr>1Ek-17Pv72hYtODFYBrTdtjepGAwqaAfgfBznzdfhS-A</vt:lpwstr>
  </property>
  <property fmtid="{D5CDD505-2E9C-101B-9397-08002B2CF9AE}" pid="24" name="Google.Documents.RevisionId">
    <vt:lpwstr>04373787564666993359</vt:lpwstr>
  </property>
  <property fmtid="{D5CDD505-2E9C-101B-9397-08002B2CF9AE}" pid="25" name="Google.Documents.PluginVersion">
    <vt:lpwstr>2.0.2662.553</vt:lpwstr>
  </property>
  <property fmtid="{D5CDD505-2E9C-101B-9397-08002B2CF9AE}" pid="26" name="Google.Documents.MergeIncapabilityFlags">
    <vt:i4>0</vt:i4>
  </property>
</Properties>
</file>