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42" r:id="rId2"/>
    <p:sldId id="256" r:id="rId3"/>
    <p:sldId id="257" r:id="rId4"/>
    <p:sldId id="3028" r:id="rId5"/>
    <p:sldId id="3029" r:id="rId6"/>
    <p:sldId id="3030" r:id="rId7"/>
    <p:sldId id="3031" r:id="rId8"/>
    <p:sldId id="3032" r:id="rId9"/>
    <p:sldId id="3033" r:id="rId10"/>
    <p:sldId id="3025" r:id="rId11"/>
    <p:sldId id="3034" r:id="rId12"/>
    <p:sldId id="3036" r:id="rId13"/>
    <p:sldId id="3035" r:id="rId14"/>
    <p:sldId id="3044" r:id="rId15"/>
    <p:sldId id="3043" r:id="rId16"/>
    <p:sldId id="3040" r:id="rId17"/>
    <p:sldId id="3041" r:id="rId18"/>
    <p:sldId id="3039" r:id="rId19"/>
    <p:sldId id="3038" r:id="rId20"/>
    <p:sldId id="303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100" d="100"/>
          <a:sy n="100" d="100"/>
        </p:scale>
        <p:origin x="63" y="1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171A4-86F4-4703-B772-640E5D7784F0}" type="datetimeFigureOut">
              <a:rPr lang="en-US" smtClean="0"/>
              <a:t>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AFD61D-7319-40D1-A77C-8507F1374C9B}" type="slidenum">
              <a:rPr lang="en-US" smtClean="0"/>
              <a:t>‹#›</a:t>
            </a:fld>
            <a:endParaRPr lang="en-US"/>
          </a:p>
        </p:txBody>
      </p:sp>
    </p:spTree>
    <p:extLst>
      <p:ext uri="{BB962C8B-B14F-4D97-AF65-F5344CB8AC3E}">
        <p14:creationId xmlns:p14="http://schemas.microsoft.com/office/powerpoint/2010/main" val="259604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Lawsuits</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4</a:t>
            </a:fld>
            <a:endParaRPr lang="en-US"/>
          </a:p>
        </p:txBody>
      </p:sp>
    </p:spTree>
    <p:extLst>
      <p:ext uri="{BB962C8B-B14F-4D97-AF65-F5344CB8AC3E}">
        <p14:creationId xmlns:p14="http://schemas.microsoft.com/office/powerpoint/2010/main" val="2901602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 was actually trying to protect Data and its databases, using The EU database directive – which effectively gave some form of ownership of data, </a:t>
            </a:r>
            <a:r>
              <a:rPr lang="en-US" dirty="0" err="1"/>
              <a:t>reagardless</a:t>
            </a:r>
            <a:r>
              <a:rPr lang="en-US" dirty="0"/>
              <a:t> of the type, to the collector</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5</a:t>
            </a:fld>
            <a:endParaRPr lang="en-US"/>
          </a:p>
        </p:txBody>
      </p:sp>
    </p:spTree>
    <p:extLst>
      <p:ext uri="{BB962C8B-B14F-4D97-AF65-F5344CB8AC3E}">
        <p14:creationId xmlns:p14="http://schemas.microsoft.com/office/powerpoint/2010/main" val="3179500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all changed with GDPR&gt;  What is GDRP  - it’s a wrapper created by the EU to protect data it could not grant ownership too, including biological material- They had given up </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6</a:t>
            </a:fld>
            <a:endParaRPr lang="en-US"/>
          </a:p>
        </p:txBody>
      </p:sp>
    </p:spTree>
    <p:extLst>
      <p:ext uri="{BB962C8B-B14F-4D97-AF65-F5344CB8AC3E}">
        <p14:creationId xmlns:p14="http://schemas.microsoft.com/office/powerpoint/2010/main" val="418500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recently </a:t>
            </a:r>
            <a:r>
              <a:rPr lang="en-US" dirty="0" err="1"/>
              <a:t>thoug</a:t>
            </a:r>
            <a:r>
              <a:rPr lang="en-US" dirty="0"/>
              <a:t>,, the EU data act represents a new effort by the EU to </a:t>
            </a:r>
            <a:r>
              <a:rPr lang="en-US" dirty="0" err="1"/>
              <a:t>acknowlesge</a:t>
            </a:r>
            <a:r>
              <a:rPr lang="en-US" dirty="0"/>
              <a:t> that their system wasn’t </a:t>
            </a:r>
            <a:r>
              <a:rPr lang="en-US" dirty="0" err="1"/>
              <a:t>woring</a:t>
            </a:r>
            <a:r>
              <a:rPr lang="en-US" dirty="0"/>
              <a:t>, and they are in the midst of </a:t>
            </a:r>
            <a:r>
              <a:rPr lang="en-US" dirty="0" err="1"/>
              <a:t>tryin</a:t>
            </a:r>
            <a:r>
              <a:rPr lang="en-US" dirty="0"/>
              <a:t> to re-protect this data</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7</a:t>
            </a:fld>
            <a:endParaRPr lang="en-US"/>
          </a:p>
        </p:txBody>
      </p:sp>
    </p:spTree>
    <p:extLst>
      <p:ext uri="{BB962C8B-B14F-4D97-AF65-F5344CB8AC3E}">
        <p14:creationId xmlns:p14="http://schemas.microsoft.com/office/powerpoint/2010/main" val="2436131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Meanwhile, stateside, we have a new </a:t>
            </a:r>
            <a:r>
              <a:rPr lang="en-US" dirty="0" err="1"/>
              <a:t>proble</a:t>
            </a:r>
            <a:r>
              <a:rPr lang="en-US" dirty="0"/>
              <a:t>, 23andme was collecting DNA </a:t>
            </a:r>
            <a:r>
              <a:rPr lang="en-US" dirty="0" err="1"/>
              <a:t>infomratiuon</a:t>
            </a:r>
            <a:r>
              <a:rPr lang="en-US" dirty="0"/>
              <a:t> from millions of people, even selling that data, without giving the data </a:t>
            </a:r>
            <a:r>
              <a:rPr lang="en-US" dirty="0" err="1"/>
              <a:t>asources</a:t>
            </a:r>
            <a:r>
              <a:rPr lang="en-US" dirty="0"/>
              <a:t> any cut of the pie</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8</a:t>
            </a:fld>
            <a:endParaRPr lang="en-US"/>
          </a:p>
        </p:txBody>
      </p:sp>
    </p:spTree>
    <p:extLst>
      <p:ext uri="{BB962C8B-B14F-4D97-AF65-F5344CB8AC3E}">
        <p14:creationId xmlns:p14="http://schemas.microsoft.com/office/powerpoint/2010/main" val="3384413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didn’t last long, and 23andme and many like it have failed – their data, potentially up for sale to the highest </a:t>
            </a:r>
            <a:r>
              <a:rPr lang="en-US" dirty="0" err="1"/>
              <a:t>bider</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9</a:t>
            </a:fld>
            <a:endParaRPr lang="en-US"/>
          </a:p>
        </p:txBody>
      </p:sp>
    </p:spTree>
    <p:extLst>
      <p:ext uri="{BB962C8B-B14F-4D97-AF65-F5344CB8AC3E}">
        <p14:creationId xmlns:p14="http://schemas.microsoft.com/office/powerpoint/2010/main" val="1029348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ownership on the US in general has taken a different path, at the same time that the EU was providing more ownership, the US was cutting back the Feist supreme court case, a copyright case about phonebooks effectively said that there could be no clear ownership in data</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10</a:t>
            </a:fld>
            <a:endParaRPr lang="en-US"/>
          </a:p>
        </p:txBody>
      </p:sp>
    </p:spTree>
    <p:extLst>
      <p:ext uri="{BB962C8B-B14F-4D97-AF65-F5344CB8AC3E}">
        <p14:creationId xmlns:p14="http://schemas.microsoft.com/office/powerpoint/2010/main" val="3060632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other areas, it became a bit more confusing.  In Moore, the courts said that once biological </a:t>
            </a:r>
            <a:r>
              <a:rPr lang="en-US" dirty="0" err="1"/>
              <a:t>materal</a:t>
            </a:r>
            <a:r>
              <a:rPr lang="en-US" dirty="0"/>
              <a:t> was taken form a donor, </a:t>
            </a:r>
            <a:r>
              <a:rPr lang="en-US" dirty="0" err="1"/>
              <a:t>tjhey</a:t>
            </a:r>
            <a:r>
              <a:rPr lang="en-US" dirty="0"/>
              <a:t> could not claim ownership in int – but its not clear if the Universities and companies could</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11</a:t>
            </a:fld>
            <a:endParaRPr lang="en-US"/>
          </a:p>
        </p:txBody>
      </p:sp>
    </p:spTree>
    <p:extLst>
      <p:ext uri="{BB962C8B-B14F-4D97-AF65-F5344CB8AC3E}">
        <p14:creationId xmlns:p14="http://schemas.microsoft.com/office/powerpoint/2010/main" val="1555812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a:t>
            </a:r>
            <a:r>
              <a:rPr lang="en-US" dirty="0" err="1"/>
              <a:t>egresiouslyu</a:t>
            </a:r>
            <a:r>
              <a:rPr lang="en-US" dirty="0"/>
              <a:t>, the court in Greenberg v </a:t>
            </a:r>
            <a:r>
              <a:rPr lang="en-US" dirty="0" err="1"/>
              <a:t>miami</a:t>
            </a:r>
            <a:r>
              <a:rPr lang="en-US" dirty="0"/>
              <a:t>, a </a:t>
            </a:r>
            <a:r>
              <a:rPr lang="en-US" dirty="0" err="1"/>
              <a:t>gropup</a:t>
            </a:r>
            <a:r>
              <a:rPr lang="en-US" dirty="0"/>
              <a:t> of families with children suffering from </a:t>
            </a:r>
            <a:r>
              <a:rPr lang="en-US" dirty="0" err="1"/>
              <a:t>canavans</a:t>
            </a:r>
            <a:r>
              <a:rPr lang="en-US" dirty="0"/>
              <a:t> disease were told that they </a:t>
            </a:r>
            <a:r>
              <a:rPr lang="en-US" dirty="0" err="1"/>
              <a:t>they</a:t>
            </a:r>
            <a:r>
              <a:rPr lang="en-US" dirty="0"/>
              <a:t> had no ownership rights in the material and </a:t>
            </a:r>
            <a:r>
              <a:rPr lang="en-US" dirty="0" err="1"/>
              <a:t>speciifally</a:t>
            </a:r>
            <a:r>
              <a:rPr lang="en-US" dirty="0"/>
              <a:t> DNA data that hey had </a:t>
            </a:r>
            <a:r>
              <a:rPr lang="en-US" dirty="0" err="1"/>
              <a:t>donoated</a:t>
            </a:r>
            <a:r>
              <a:rPr lang="en-US" dirty="0"/>
              <a:t> to the hospital, even though the hospital tried to make money on it, with no recompense to the </a:t>
            </a:r>
            <a:r>
              <a:rPr lang="en-US" dirty="0" err="1"/>
              <a:t>familes</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12</a:t>
            </a:fld>
            <a:endParaRPr lang="en-US"/>
          </a:p>
        </p:txBody>
      </p:sp>
    </p:spTree>
    <p:extLst>
      <p:ext uri="{BB962C8B-B14F-4D97-AF65-F5344CB8AC3E}">
        <p14:creationId xmlns:p14="http://schemas.microsoft.com/office/powerpoint/2010/main" val="808446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Similalry</a:t>
            </a:r>
            <a:r>
              <a:rPr lang="en-US" dirty="0"/>
              <a:t> in other cases, </a:t>
            </a:r>
            <a:r>
              <a:rPr lang="en-US" dirty="0" err="1"/>
              <a:t>ine</a:t>
            </a:r>
            <a:r>
              <a:rPr lang="en-US" dirty="0"/>
              <a:t> in </a:t>
            </a:r>
            <a:r>
              <a:rPr lang="en-US" dirty="0" err="1"/>
              <a:t>washu</a:t>
            </a:r>
            <a:r>
              <a:rPr lang="en-US" dirty="0"/>
              <a:t> the other with ASU, </a:t>
            </a:r>
            <a:r>
              <a:rPr lang="en-US" dirty="0" err="1"/>
              <a:t>dna</a:t>
            </a:r>
            <a:r>
              <a:rPr lang="en-US" dirty="0"/>
              <a:t> information was decided not the donors, but it might </a:t>
            </a:r>
            <a:r>
              <a:rPr lang="en-US" dirty="0" err="1"/>
              <a:t>tbe</a:t>
            </a:r>
            <a:r>
              <a:rPr lang="en-US" dirty="0"/>
              <a:t> the company’s</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13</a:t>
            </a:fld>
            <a:endParaRPr lang="en-US"/>
          </a:p>
        </p:txBody>
      </p:sp>
    </p:spTree>
    <p:extLst>
      <p:ext uri="{BB962C8B-B14F-4D97-AF65-F5344CB8AC3E}">
        <p14:creationId xmlns:p14="http://schemas.microsoft.com/office/powerpoint/2010/main" val="1222925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Clinical Equipoise</a:t>
            </a:r>
            <a:endParaRPr lang="en-IL"/>
          </a:p>
        </p:txBody>
      </p:sp>
      <p:sp>
        <p:nvSpPr>
          <p:cNvPr id="4" name="Slide Number Placeholder 3"/>
          <p:cNvSpPr>
            <a:spLocks noGrp="1"/>
          </p:cNvSpPr>
          <p:nvPr>
            <p:ph type="sldNum" sz="quarter" idx="5"/>
          </p:nvPr>
        </p:nvSpPr>
        <p:spPr/>
        <p:txBody>
          <a:bodyPr/>
          <a:lstStyle/>
          <a:p>
            <a:fld id="{2DAFD61D-7319-40D1-A77C-8507F1374C9B}" type="slidenum">
              <a:rPr lang="en-US" smtClean="0"/>
              <a:t>14</a:t>
            </a:fld>
            <a:endParaRPr lang="en-US"/>
          </a:p>
        </p:txBody>
      </p:sp>
    </p:spTree>
    <p:extLst>
      <p:ext uri="{BB962C8B-B14F-4D97-AF65-F5344CB8AC3E}">
        <p14:creationId xmlns:p14="http://schemas.microsoft.com/office/powerpoint/2010/main" val="1463243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Informational </a:t>
            </a:r>
            <a:r>
              <a:rPr lang="en-US" b="1" dirty="0" err="1"/>
              <a:t>Disequipoise</a:t>
            </a:r>
            <a:r>
              <a:rPr lang="en-US" dirty="0"/>
              <a:t> is the ethical condition in which uncertainty about the future uses, value, or implications of biological or personal data is invoked to justify initial collection, but predictably resolves in favor of researchers or institutions once informational or commercial value emerges—leaving data subjects without corresponding rights to consent, control, or benefit from downstream uses.</a:t>
            </a:r>
          </a:p>
          <a:p>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15</a:t>
            </a:fld>
            <a:endParaRPr lang="en-US"/>
          </a:p>
        </p:txBody>
      </p:sp>
    </p:spTree>
    <p:extLst>
      <p:ext uri="{BB962C8B-B14F-4D97-AF65-F5344CB8AC3E}">
        <p14:creationId xmlns:p14="http://schemas.microsoft.com/office/powerpoint/2010/main" val="4048749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bankruptcy courts also got in o the action and a toy site, was allowed to </a:t>
            </a:r>
            <a:r>
              <a:rPr lang="en-US" dirty="0" err="1"/>
              <a:t>effectvly</a:t>
            </a:r>
            <a:r>
              <a:rPr lang="en-US" dirty="0"/>
              <a:t> sell their data as part of the </a:t>
            </a:r>
            <a:r>
              <a:rPr lang="en-US" dirty="0" err="1"/>
              <a:t>ir</a:t>
            </a:r>
            <a:r>
              <a:rPr lang="en-US" dirty="0"/>
              <a:t> </a:t>
            </a:r>
            <a:r>
              <a:rPr lang="en-US" dirty="0" err="1"/>
              <a:t>bancruptcyu</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16</a:t>
            </a:fld>
            <a:endParaRPr lang="en-US"/>
          </a:p>
        </p:txBody>
      </p:sp>
    </p:spTree>
    <p:extLst>
      <p:ext uri="{BB962C8B-B14F-4D97-AF65-F5344CB8AC3E}">
        <p14:creationId xmlns:p14="http://schemas.microsoft.com/office/powerpoint/2010/main" val="1898148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who cares?   Here is a doctored image – could this data be used to hurt you, to track you, to make it harder to get insurance?</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17</a:t>
            </a:fld>
            <a:endParaRPr lang="en-US"/>
          </a:p>
        </p:txBody>
      </p:sp>
    </p:spTree>
    <p:extLst>
      <p:ext uri="{BB962C8B-B14F-4D97-AF65-F5344CB8AC3E}">
        <p14:creationId xmlns:p14="http://schemas.microsoft.com/office/powerpoint/2010/main" val="1556494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Custody v ownership? – Maybe a new world is brewing where we can find ways to grant ownership of this data to Yen wherein companies like 23andme can buy and sell this data, that you retain </a:t>
            </a:r>
            <a:r>
              <a:rPr lang="en-US" dirty="0" err="1"/>
              <a:t>owernsup</a:t>
            </a:r>
            <a:r>
              <a:rPr lang="en-US" dirty="0"/>
              <a:t> over, but as custodians of the data they also have </a:t>
            </a:r>
            <a:r>
              <a:rPr lang="en-US" dirty="0" err="1"/>
              <a:t>rigts</a:t>
            </a:r>
            <a:endParaRPr lang="en-US" dirty="0"/>
          </a:p>
        </p:txBody>
      </p:sp>
      <p:sp>
        <p:nvSpPr>
          <p:cNvPr id="4" name="Slide Number Placeholder 3"/>
          <p:cNvSpPr>
            <a:spLocks noGrp="1"/>
          </p:cNvSpPr>
          <p:nvPr>
            <p:ph type="sldNum" sz="quarter" idx="5"/>
          </p:nvPr>
        </p:nvSpPr>
        <p:spPr/>
        <p:txBody>
          <a:bodyPr/>
          <a:lstStyle/>
          <a:p>
            <a:fld id="{2DAFD61D-7319-40D1-A77C-8507F1374C9B}" type="slidenum">
              <a:rPr lang="en-US" smtClean="0"/>
              <a:t>18</a:t>
            </a:fld>
            <a:endParaRPr lang="en-US"/>
          </a:p>
        </p:txBody>
      </p:sp>
    </p:spTree>
    <p:extLst>
      <p:ext uri="{BB962C8B-B14F-4D97-AF65-F5344CB8AC3E}">
        <p14:creationId xmlns:p14="http://schemas.microsoft.com/office/powerpoint/2010/main" val="3992734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can you di in the meantime,? Contracts and consent – </a:t>
            </a:r>
            <a:r>
              <a:rPr lang="en-US" dirty="0" err="1"/>
              <a:t>whter</a:t>
            </a:r>
            <a:r>
              <a:rPr lang="en-US" dirty="0"/>
              <a:t> you </a:t>
            </a:r>
            <a:r>
              <a:rPr lang="en-US" dirty="0" err="1"/>
              <a:t>areon</a:t>
            </a:r>
            <a:r>
              <a:rPr lang="en-US" dirty="0"/>
              <a:t> the giving or taking side – these are your best </a:t>
            </a:r>
            <a:r>
              <a:rPr lang="en-US" dirty="0" err="1"/>
              <a:t>freinds</a:t>
            </a:r>
            <a:endParaRPr lang="en-IL" dirty="0"/>
          </a:p>
        </p:txBody>
      </p:sp>
      <p:sp>
        <p:nvSpPr>
          <p:cNvPr id="4" name="Slide Number Placeholder 3"/>
          <p:cNvSpPr>
            <a:spLocks noGrp="1"/>
          </p:cNvSpPr>
          <p:nvPr>
            <p:ph type="sldNum" sz="quarter" idx="5"/>
          </p:nvPr>
        </p:nvSpPr>
        <p:spPr/>
        <p:txBody>
          <a:bodyPr/>
          <a:lstStyle/>
          <a:p>
            <a:fld id="{2DAFD61D-7319-40D1-A77C-8507F1374C9B}" type="slidenum">
              <a:rPr lang="en-US" smtClean="0"/>
              <a:t>19</a:t>
            </a:fld>
            <a:endParaRPr lang="en-US"/>
          </a:p>
        </p:txBody>
      </p:sp>
    </p:spTree>
    <p:extLst>
      <p:ext uri="{BB962C8B-B14F-4D97-AF65-F5344CB8AC3E}">
        <p14:creationId xmlns:p14="http://schemas.microsoft.com/office/powerpoint/2010/main" val="4286388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EF1A-653F-0C98-A767-62A5DF9F48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4CD772-BF16-9F1C-FD56-FD64862C5B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6ABCF8-679C-37DB-C883-59D2F58DC37F}"/>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5" name="Footer Placeholder 4">
            <a:extLst>
              <a:ext uri="{FF2B5EF4-FFF2-40B4-BE49-F238E27FC236}">
                <a16:creationId xmlns:a16="http://schemas.microsoft.com/office/drawing/2014/main" id="{3995A4F8-84B8-614B-FD0B-25D014143F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135FC-B982-AFD3-CAB2-6628E792E048}"/>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607175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0C77C-AC5D-AF9E-EC8A-5311133258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71223-AD2B-0E85-21EE-45846CA849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23E26D-39E7-9F24-B3B5-403800C4C177}"/>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5" name="Footer Placeholder 4">
            <a:extLst>
              <a:ext uri="{FF2B5EF4-FFF2-40B4-BE49-F238E27FC236}">
                <a16:creationId xmlns:a16="http://schemas.microsoft.com/office/drawing/2014/main" id="{F69913FC-EF36-B2E1-72D2-F3376FE2E4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5F63CE-444A-7649-B873-7AE30D59E6D9}"/>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240407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3CD3-287C-AEAC-0697-A75B101E6E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A88373-6C4A-E175-B9E3-D4E937106D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D1C00C-F665-C362-F884-D51B46674067}"/>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5" name="Footer Placeholder 4">
            <a:extLst>
              <a:ext uri="{FF2B5EF4-FFF2-40B4-BE49-F238E27FC236}">
                <a16:creationId xmlns:a16="http://schemas.microsoft.com/office/drawing/2014/main" id="{30EEF652-A4AE-A29E-865B-6F54F9988F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AB7221-B27C-3B70-35FA-FCB2D0F4BEEC}"/>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109160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462A2-1C6E-7B35-A668-7EB5628691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B86B80-2314-EBC8-8C78-043489DA48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AF3E15-ABAE-20A7-3582-D0AE27AF26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DFDB6E-846D-0F34-1D8F-C71B1BB1D9C5}"/>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6" name="Footer Placeholder 5">
            <a:extLst>
              <a:ext uri="{FF2B5EF4-FFF2-40B4-BE49-F238E27FC236}">
                <a16:creationId xmlns:a16="http://schemas.microsoft.com/office/drawing/2014/main" id="{EBFACA2B-5454-E75F-55B8-ACCEF2921E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B26FAF-2681-40D7-4448-B6D390A0BFEC}"/>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1121757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7F66D-3781-5121-F6A5-52CE5AEDE8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12093D-5E9B-A090-8EDC-A5D4992555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A86E8A-0688-EADE-C3A6-1465522FDE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06694C-DEEA-C5B4-AAC7-039D2FD297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CD7510-61CC-A8A3-E282-F8C7957309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F998E0-0250-BA26-2C1A-E52722C15A74}"/>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8" name="Footer Placeholder 7">
            <a:extLst>
              <a:ext uri="{FF2B5EF4-FFF2-40B4-BE49-F238E27FC236}">
                <a16:creationId xmlns:a16="http://schemas.microsoft.com/office/drawing/2014/main" id="{48AF53E6-7032-BA2D-DEDF-F6F2CE5413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FD01A13-6D4A-A9C6-CD98-685AFD8F0D98}"/>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2189953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E6D4B-464D-4902-4F19-04DF590FA3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DFA0CE-3573-AB72-8218-C698190E903C}"/>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4" name="Footer Placeholder 3">
            <a:extLst>
              <a:ext uri="{FF2B5EF4-FFF2-40B4-BE49-F238E27FC236}">
                <a16:creationId xmlns:a16="http://schemas.microsoft.com/office/drawing/2014/main" id="{D3A0C901-6C00-158D-F370-7638B95BD8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E1B2E3-794D-F0F0-0A29-9AB03176FCAD}"/>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111923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49C2AC-7860-DF27-CA09-3D92FFE48778}"/>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3" name="Footer Placeholder 2">
            <a:extLst>
              <a:ext uri="{FF2B5EF4-FFF2-40B4-BE49-F238E27FC236}">
                <a16:creationId xmlns:a16="http://schemas.microsoft.com/office/drawing/2014/main" id="{59EE97A6-9AD2-95AD-3229-43ED437FE4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507C8B-1818-364F-0CF5-0EC64AEA696F}"/>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3454717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B292-AFF1-212B-6655-D8040A0699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E67EA2-D35D-915D-0F46-BA7B0BA268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AAE7E8-5B2D-C618-231F-A84439A6FD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6BD5E1-957B-4FD3-8B00-144B7773B4D4}"/>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6" name="Footer Placeholder 5">
            <a:extLst>
              <a:ext uri="{FF2B5EF4-FFF2-40B4-BE49-F238E27FC236}">
                <a16:creationId xmlns:a16="http://schemas.microsoft.com/office/drawing/2014/main" id="{6E3A0F3B-F690-EE4D-51FA-37B63BA42E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0CC99F-7D2C-8080-3E34-9E44C378C4E3}"/>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1375924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FBCE0-E757-DFDE-7F75-69A6722C20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9CB8E6-31F6-BE16-1260-8C7DC4D116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3C37A9-730B-5501-85B3-1405DE637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E03879-3B33-DB35-F41A-87C70E618849}"/>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6" name="Footer Placeholder 5">
            <a:extLst>
              <a:ext uri="{FF2B5EF4-FFF2-40B4-BE49-F238E27FC236}">
                <a16:creationId xmlns:a16="http://schemas.microsoft.com/office/drawing/2014/main" id="{F00C009C-F601-4236-8508-2A506EA4E9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1E13DF-8E82-E286-8783-BACD19A60CE3}"/>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2150055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5B9FB-D979-FC69-5873-497D1E5D7B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0C5784-613D-E48D-14C6-A764B1B958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3D85DE-6FE8-21C2-C8FB-761F7EE0D7B5}"/>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5" name="Footer Placeholder 4">
            <a:extLst>
              <a:ext uri="{FF2B5EF4-FFF2-40B4-BE49-F238E27FC236}">
                <a16:creationId xmlns:a16="http://schemas.microsoft.com/office/drawing/2014/main" id="{7AD44336-9462-FBCA-2860-A14A804162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7E8148-CDC9-35B3-265E-AE6746125129}"/>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3475927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95EF1B-6B3E-4A50-DC34-B2AD9ECD8E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87B01F-752E-A5ED-92E3-E232A70EB6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66D5E-E804-7CAA-3FC2-D707E9354602}"/>
              </a:ext>
            </a:extLst>
          </p:cNvPr>
          <p:cNvSpPr>
            <a:spLocks noGrp="1"/>
          </p:cNvSpPr>
          <p:nvPr>
            <p:ph type="dt" sz="half" idx="10"/>
          </p:nvPr>
        </p:nvSpPr>
        <p:spPr/>
        <p:txBody>
          <a:bodyPr/>
          <a:lstStyle/>
          <a:p>
            <a:fld id="{9D6F425D-3665-4FB7-8C0C-C4A26403697C}" type="datetimeFigureOut">
              <a:rPr lang="en-US" smtClean="0"/>
              <a:t>2/1/2026</a:t>
            </a:fld>
            <a:endParaRPr lang="en-US"/>
          </a:p>
        </p:txBody>
      </p:sp>
      <p:sp>
        <p:nvSpPr>
          <p:cNvPr id="5" name="Footer Placeholder 4">
            <a:extLst>
              <a:ext uri="{FF2B5EF4-FFF2-40B4-BE49-F238E27FC236}">
                <a16:creationId xmlns:a16="http://schemas.microsoft.com/office/drawing/2014/main" id="{3B4DFFB9-750B-520F-A7EE-A96C2648A1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CB2C83-330B-2B29-98A1-4E700FEDA16C}"/>
              </a:ext>
            </a:extLst>
          </p:cNvPr>
          <p:cNvSpPr>
            <a:spLocks noGrp="1"/>
          </p:cNvSpPr>
          <p:nvPr>
            <p:ph type="sldNum" sz="quarter" idx="12"/>
          </p:nvPr>
        </p:nvSpPr>
        <p:spPr/>
        <p:txBody>
          <a:bodyPr/>
          <a:lstStyle/>
          <a:p>
            <a:fld id="{E7B0A95E-FF22-4564-94A8-D1BE2E4E5EA2}" type="slidenum">
              <a:rPr lang="en-US" smtClean="0"/>
              <a:t>‹#›</a:t>
            </a:fld>
            <a:endParaRPr lang="en-US"/>
          </a:p>
        </p:txBody>
      </p:sp>
    </p:spTree>
    <p:extLst>
      <p:ext uri="{BB962C8B-B14F-4D97-AF65-F5344CB8AC3E}">
        <p14:creationId xmlns:p14="http://schemas.microsoft.com/office/powerpoint/2010/main" val="2128813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CF02B-5120-06BB-9C2D-9C2D5AAA87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EF0891-9362-60F1-7E49-EB91FD759E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DD6C0-AE9A-1F60-BD31-F2AEDE1553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6F425D-3665-4FB7-8C0C-C4A26403697C}" type="datetimeFigureOut">
              <a:rPr lang="en-US" smtClean="0"/>
              <a:t>2/1/2026</a:t>
            </a:fld>
            <a:endParaRPr lang="en-US"/>
          </a:p>
        </p:txBody>
      </p:sp>
      <p:sp>
        <p:nvSpPr>
          <p:cNvPr id="5" name="Footer Placeholder 4">
            <a:extLst>
              <a:ext uri="{FF2B5EF4-FFF2-40B4-BE49-F238E27FC236}">
                <a16:creationId xmlns:a16="http://schemas.microsoft.com/office/drawing/2014/main" id="{90107440-D2AA-FF3C-B916-945A36130D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6C0BEAA-7BFE-4D4C-B4FA-622AE2BB9E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B0A95E-FF22-4564-94A8-D1BE2E4E5EA2}" type="slidenum">
              <a:rPr lang="en-US" smtClean="0"/>
              <a:t>‹#›</a:t>
            </a:fld>
            <a:endParaRPr lang="en-US"/>
          </a:p>
        </p:txBody>
      </p:sp>
    </p:spTree>
    <p:extLst>
      <p:ext uri="{BB962C8B-B14F-4D97-AF65-F5344CB8AC3E}">
        <p14:creationId xmlns:p14="http://schemas.microsoft.com/office/powerpoint/2010/main" val="8369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C67F6-BA06-0CD4-38EC-819E62198A16}"/>
              </a:ext>
            </a:extLst>
          </p:cNvPr>
          <p:cNvSpPr>
            <a:spLocks noGrp="1"/>
          </p:cNvSpPr>
          <p:nvPr>
            <p:ph type="ctrTitle"/>
          </p:nvPr>
        </p:nvSpPr>
        <p:spPr/>
        <p:txBody>
          <a:bodyPr/>
          <a:lstStyle/>
          <a:p>
            <a:r>
              <a:rPr lang="en-US" dirty="0"/>
              <a:t>Biological Data Ownership</a:t>
            </a:r>
            <a:endParaRPr lang="en-IL" dirty="0"/>
          </a:p>
        </p:txBody>
      </p:sp>
      <p:sp>
        <p:nvSpPr>
          <p:cNvPr id="3" name="Subtitle 2">
            <a:extLst>
              <a:ext uri="{FF2B5EF4-FFF2-40B4-BE49-F238E27FC236}">
                <a16:creationId xmlns:a16="http://schemas.microsoft.com/office/drawing/2014/main" id="{C4E31D06-2667-5020-381F-3820CCB0D307}"/>
              </a:ext>
            </a:extLst>
          </p:cNvPr>
          <p:cNvSpPr>
            <a:spLocks noGrp="1"/>
          </p:cNvSpPr>
          <p:nvPr>
            <p:ph type="subTitle" idx="1"/>
          </p:nvPr>
        </p:nvSpPr>
        <p:spPr/>
        <p:txBody>
          <a:bodyPr/>
          <a:lstStyle/>
          <a:p>
            <a:r>
              <a:rPr lang="en-US" dirty="0"/>
              <a:t>Dov Greenbaum</a:t>
            </a:r>
            <a:endParaRPr lang="en-IL" dirty="0"/>
          </a:p>
        </p:txBody>
      </p:sp>
    </p:spTree>
    <p:extLst>
      <p:ext uri="{BB962C8B-B14F-4D97-AF65-F5344CB8AC3E}">
        <p14:creationId xmlns:p14="http://schemas.microsoft.com/office/powerpoint/2010/main" val="307825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485C30C4-5CB9-328A-BDED-47BA9931D9C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9B10DE0E-9343-2AB4-9523-9DD0619DBFA1}"/>
              </a:ext>
            </a:extLst>
          </p:cNvPr>
          <p:cNvPicPr>
            <a:picLocks noChangeAspect="1"/>
          </p:cNvPicPr>
          <p:nvPr/>
        </p:nvPicPr>
        <p:blipFill>
          <a:blip r:embed="rId2"/>
          <a:stretch>
            <a:fillRect/>
          </a:stretch>
        </p:blipFill>
        <p:spPr>
          <a:xfrm>
            <a:off x="2571750" y="0"/>
            <a:ext cx="6160294" cy="8213726"/>
          </a:xfrm>
          <a:prstGeom prst="rect">
            <a:avLst/>
          </a:prstGeom>
        </p:spPr>
      </p:pic>
    </p:spTree>
    <p:extLst>
      <p:ext uri="{BB962C8B-B14F-4D97-AF65-F5344CB8AC3E}">
        <p14:creationId xmlns:p14="http://schemas.microsoft.com/office/powerpoint/2010/main" val="2587841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B5F4D2-FAE0-571E-D985-34823568A004}"/>
              </a:ext>
            </a:extLst>
          </p:cNvPr>
          <p:cNvPicPr>
            <a:picLocks noChangeAspect="1"/>
          </p:cNvPicPr>
          <p:nvPr/>
        </p:nvPicPr>
        <p:blipFill>
          <a:blip r:embed="rId2"/>
          <a:stretch>
            <a:fillRect/>
          </a:stretch>
        </p:blipFill>
        <p:spPr>
          <a:xfrm>
            <a:off x="0" y="-387351"/>
            <a:ext cx="12339638" cy="8226425"/>
          </a:xfrm>
          <a:prstGeom prst="rect">
            <a:avLst/>
          </a:prstGeom>
        </p:spPr>
      </p:pic>
    </p:spTree>
    <p:extLst>
      <p:ext uri="{BB962C8B-B14F-4D97-AF65-F5344CB8AC3E}">
        <p14:creationId xmlns:p14="http://schemas.microsoft.com/office/powerpoint/2010/main" val="3801011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894E18-7248-F3CD-83A5-2C503B74E157}"/>
              </a:ext>
            </a:extLst>
          </p:cNvPr>
          <p:cNvPicPr>
            <a:picLocks noChangeAspect="1"/>
          </p:cNvPicPr>
          <p:nvPr/>
        </p:nvPicPr>
        <p:blipFill>
          <a:blip r:embed="rId3"/>
          <a:stretch>
            <a:fillRect/>
          </a:stretch>
        </p:blipFill>
        <p:spPr>
          <a:xfrm>
            <a:off x="0" y="-323850"/>
            <a:ext cx="12192000" cy="7181850"/>
          </a:xfrm>
          <a:prstGeom prst="rect">
            <a:avLst/>
          </a:prstGeom>
        </p:spPr>
      </p:pic>
    </p:spTree>
    <p:extLst>
      <p:ext uri="{BB962C8B-B14F-4D97-AF65-F5344CB8AC3E}">
        <p14:creationId xmlns:p14="http://schemas.microsoft.com/office/powerpoint/2010/main" val="350547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9BFEEA-2049-C2EE-35CB-090EFF8B401F}"/>
              </a:ext>
            </a:extLst>
          </p:cNvPr>
          <p:cNvPicPr>
            <a:picLocks noChangeAspect="1"/>
          </p:cNvPicPr>
          <p:nvPr/>
        </p:nvPicPr>
        <p:blipFill>
          <a:blip r:embed="rId3"/>
          <a:stretch>
            <a:fillRect/>
          </a:stretch>
        </p:blipFill>
        <p:spPr>
          <a:xfrm>
            <a:off x="0" y="-2190750"/>
            <a:ext cx="12192000" cy="12192000"/>
          </a:xfrm>
          <a:prstGeom prst="rect">
            <a:avLst/>
          </a:prstGeom>
        </p:spPr>
      </p:pic>
    </p:spTree>
    <p:extLst>
      <p:ext uri="{BB962C8B-B14F-4D97-AF65-F5344CB8AC3E}">
        <p14:creationId xmlns:p14="http://schemas.microsoft.com/office/powerpoint/2010/main" val="1362074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088EF1-3A95-53DA-3555-54DDAA813661}"/>
              </a:ext>
            </a:extLst>
          </p:cNvPr>
          <p:cNvPicPr>
            <a:picLocks noChangeAspect="1"/>
          </p:cNvPicPr>
          <p:nvPr/>
        </p:nvPicPr>
        <p:blipFill>
          <a:blip r:embed="rId3"/>
          <a:stretch>
            <a:fillRect/>
          </a:stretch>
        </p:blipFill>
        <p:spPr>
          <a:xfrm>
            <a:off x="-800100" y="-2914650"/>
            <a:ext cx="12992100" cy="12992100"/>
          </a:xfrm>
          <a:prstGeom prst="rect">
            <a:avLst/>
          </a:prstGeom>
        </p:spPr>
      </p:pic>
    </p:spTree>
    <p:extLst>
      <p:ext uri="{BB962C8B-B14F-4D97-AF65-F5344CB8AC3E}">
        <p14:creationId xmlns:p14="http://schemas.microsoft.com/office/powerpoint/2010/main" val="3503937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D30BB6-6D87-D087-5C97-4A9A1154CAAA}"/>
              </a:ext>
            </a:extLst>
          </p:cNvPr>
          <p:cNvPicPr>
            <a:picLocks noChangeAspect="1"/>
          </p:cNvPicPr>
          <p:nvPr/>
        </p:nvPicPr>
        <p:blipFill>
          <a:blip r:embed="rId3"/>
          <a:stretch>
            <a:fillRect/>
          </a:stretch>
        </p:blipFill>
        <p:spPr>
          <a:xfrm>
            <a:off x="133350" y="-190500"/>
            <a:ext cx="12058650" cy="7677150"/>
          </a:xfrm>
          <a:prstGeom prst="rect">
            <a:avLst/>
          </a:prstGeom>
        </p:spPr>
      </p:pic>
    </p:spTree>
    <p:extLst>
      <p:ext uri="{BB962C8B-B14F-4D97-AF65-F5344CB8AC3E}">
        <p14:creationId xmlns:p14="http://schemas.microsoft.com/office/powerpoint/2010/main" val="1261269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171EEE-2222-504C-E6D6-5551867B5535}"/>
              </a:ext>
            </a:extLst>
          </p:cNvPr>
          <p:cNvPicPr>
            <a:picLocks noChangeAspect="1"/>
          </p:cNvPicPr>
          <p:nvPr/>
        </p:nvPicPr>
        <p:blipFill>
          <a:blip r:embed="rId3"/>
          <a:stretch>
            <a:fillRect/>
          </a:stretch>
        </p:blipFill>
        <p:spPr>
          <a:xfrm>
            <a:off x="0" y="-771525"/>
            <a:ext cx="12192000" cy="8401050"/>
          </a:xfrm>
          <a:prstGeom prst="rect">
            <a:avLst/>
          </a:prstGeom>
        </p:spPr>
      </p:pic>
    </p:spTree>
    <p:extLst>
      <p:ext uri="{BB962C8B-B14F-4D97-AF65-F5344CB8AC3E}">
        <p14:creationId xmlns:p14="http://schemas.microsoft.com/office/powerpoint/2010/main" val="702622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080D2200-753F-7E03-6EBE-FCB90EBD15B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a:extLst>
              <a:ext uri="{FF2B5EF4-FFF2-40B4-BE49-F238E27FC236}">
                <a16:creationId xmlns:a16="http://schemas.microsoft.com/office/drawing/2014/main" id="{1173E119-FC15-B3B6-69ED-E1556DDC12DA}"/>
              </a:ext>
            </a:extLst>
          </p:cNvPr>
          <p:cNvPicPr>
            <a:picLocks noChangeAspect="1"/>
          </p:cNvPicPr>
          <p:nvPr/>
        </p:nvPicPr>
        <p:blipFill>
          <a:blip r:embed="rId3"/>
          <a:stretch>
            <a:fillRect/>
          </a:stretch>
        </p:blipFill>
        <p:spPr>
          <a:xfrm>
            <a:off x="0" y="-3733800"/>
            <a:ext cx="12192000" cy="12192000"/>
          </a:xfrm>
          <a:prstGeom prst="rect">
            <a:avLst/>
          </a:prstGeom>
        </p:spPr>
      </p:pic>
      <p:pic>
        <p:nvPicPr>
          <p:cNvPr id="4" name="Content Placeholder 6">
            <a:extLst>
              <a:ext uri="{FF2B5EF4-FFF2-40B4-BE49-F238E27FC236}">
                <a16:creationId xmlns:a16="http://schemas.microsoft.com/office/drawing/2014/main" id="{D3E2323A-0AFC-DAD9-6A32-6D0F9B4AD380}"/>
              </a:ext>
            </a:extLst>
          </p:cNvPr>
          <p:cNvPicPr>
            <a:picLocks noChangeAspect="1"/>
          </p:cNvPicPr>
          <p:nvPr/>
        </p:nvPicPr>
        <p:blipFill>
          <a:blip r:embed="rId4"/>
          <a:stretch>
            <a:fillRect/>
          </a:stretch>
        </p:blipFill>
        <p:spPr>
          <a:xfrm>
            <a:off x="522619" y="-1600200"/>
            <a:ext cx="6354432" cy="38052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04221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a:extLst>
              <a:ext uri="{FF2B5EF4-FFF2-40B4-BE49-F238E27FC236}">
                <a16:creationId xmlns:a16="http://schemas.microsoft.com/office/drawing/2014/main" id="{1CFD7EEE-01B2-6B4A-9BA4-3E52001329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D509F9E1-21F3-FB1A-03E3-3DBD2D957204}"/>
              </a:ext>
            </a:extLst>
          </p:cNvPr>
          <p:cNvPicPr>
            <a:picLocks noChangeAspect="1"/>
          </p:cNvPicPr>
          <p:nvPr/>
        </p:nvPicPr>
        <p:blipFill>
          <a:blip r:embed="rId3"/>
          <a:stretch>
            <a:fillRect/>
          </a:stretch>
        </p:blipFill>
        <p:spPr>
          <a:xfrm>
            <a:off x="0" y="0"/>
            <a:ext cx="12192000" cy="9563100"/>
          </a:xfrm>
          <a:prstGeom prst="rect">
            <a:avLst/>
          </a:prstGeom>
        </p:spPr>
      </p:pic>
      <p:pic>
        <p:nvPicPr>
          <p:cNvPr id="5" name="Picture 4">
            <a:extLst>
              <a:ext uri="{FF2B5EF4-FFF2-40B4-BE49-F238E27FC236}">
                <a16:creationId xmlns:a16="http://schemas.microsoft.com/office/drawing/2014/main" id="{C0F85E41-C2F9-2100-3609-06F91E1E3CBC}"/>
              </a:ext>
            </a:extLst>
          </p:cNvPr>
          <p:cNvPicPr>
            <a:picLocks noChangeAspect="1"/>
          </p:cNvPicPr>
          <p:nvPr/>
        </p:nvPicPr>
        <p:blipFill>
          <a:blip r:embed="rId4"/>
          <a:stretch>
            <a:fillRect/>
          </a:stretch>
        </p:blipFill>
        <p:spPr>
          <a:xfrm>
            <a:off x="-1414822" y="8210550"/>
            <a:ext cx="15021644" cy="9940386"/>
          </a:xfrm>
          <a:prstGeom prst="rect">
            <a:avLst/>
          </a:prstGeom>
        </p:spPr>
      </p:pic>
      <p:pic>
        <p:nvPicPr>
          <p:cNvPr id="8" name="Picture 7">
            <a:extLst>
              <a:ext uri="{FF2B5EF4-FFF2-40B4-BE49-F238E27FC236}">
                <a16:creationId xmlns:a16="http://schemas.microsoft.com/office/drawing/2014/main" id="{40F2D94E-9F2C-5C13-A23A-D2CFA0608042}"/>
              </a:ext>
            </a:extLst>
          </p:cNvPr>
          <p:cNvPicPr>
            <a:picLocks noChangeAspect="1"/>
          </p:cNvPicPr>
          <p:nvPr/>
        </p:nvPicPr>
        <p:blipFill>
          <a:blip r:embed="rId5"/>
          <a:stretch>
            <a:fillRect/>
          </a:stretch>
        </p:blipFill>
        <p:spPr>
          <a:xfrm>
            <a:off x="0" y="0"/>
            <a:ext cx="12192000" cy="2438400"/>
          </a:xfrm>
          <a:prstGeom prst="rect">
            <a:avLst/>
          </a:prstGeom>
        </p:spPr>
      </p:pic>
    </p:spTree>
    <p:extLst>
      <p:ext uri="{BB962C8B-B14F-4D97-AF65-F5344CB8AC3E}">
        <p14:creationId xmlns:p14="http://schemas.microsoft.com/office/powerpoint/2010/main" val="3321192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9DFE6E-A5E7-0847-C751-C2F86311D7E9}"/>
              </a:ext>
            </a:extLst>
          </p:cNvPr>
          <p:cNvPicPr>
            <a:picLocks noChangeAspect="1"/>
          </p:cNvPicPr>
          <p:nvPr/>
        </p:nvPicPr>
        <p:blipFill>
          <a:blip r:embed="rId3"/>
          <a:stretch>
            <a:fillRect/>
          </a:stretch>
        </p:blipFill>
        <p:spPr>
          <a:xfrm>
            <a:off x="4305476" y="-241"/>
            <a:ext cx="7489269" cy="6858000"/>
          </a:xfrm>
          <a:prstGeom prst="rect">
            <a:avLst/>
          </a:prstGeom>
        </p:spPr>
      </p:pic>
      <p:pic>
        <p:nvPicPr>
          <p:cNvPr id="1307" name="Google Shape;1307;p74"/>
          <p:cNvPicPr preferRelativeResize="0"/>
          <p:nvPr/>
        </p:nvPicPr>
        <p:blipFill rotWithShape="1">
          <a:blip r:embed="rId4">
            <a:alphaModFix/>
          </a:blip>
          <a:srcRect/>
          <a:stretch/>
        </p:blipFill>
        <p:spPr>
          <a:xfrm>
            <a:off x="480060" y="453061"/>
            <a:ext cx="3425957" cy="2475253"/>
          </a:xfrm>
          <a:prstGeom prst="rect">
            <a:avLst/>
          </a:prstGeom>
          <a:noFill/>
          <a:ln>
            <a:noFill/>
          </a:ln>
        </p:spPr>
      </p:pic>
      <p:pic>
        <p:nvPicPr>
          <p:cNvPr id="4" name="Google Shape;1335;p77">
            <a:extLst>
              <a:ext uri="{FF2B5EF4-FFF2-40B4-BE49-F238E27FC236}">
                <a16:creationId xmlns:a16="http://schemas.microsoft.com/office/drawing/2014/main" id="{7B66D12F-6F7D-0D70-C1C4-0434CA4AF070}"/>
              </a:ext>
            </a:extLst>
          </p:cNvPr>
          <p:cNvPicPr preferRelativeResize="0"/>
          <p:nvPr/>
        </p:nvPicPr>
        <p:blipFill rotWithShape="1">
          <a:blip r:embed="rId5">
            <a:alphaModFix/>
          </a:blip>
          <a:srcRect/>
          <a:stretch/>
        </p:blipFill>
        <p:spPr>
          <a:xfrm>
            <a:off x="480060" y="3428759"/>
            <a:ext cx="3661831" cy="2819609"/>
          </a:xfrm>
          <a:prstGeom prst="rect">
            <a:avLst/>
          </a:prstGeom>
          <a:noFill/>
          <a:ln>
            <a:noFill/>
          </a:ln>
        </p:spPr>
      </p:pic>
      <p:sp>
        <p:nvSpPr>
          <p:cNvPr id="1306" name="Google Shape;1306;p74"/>
          <p:cNvSpPr txBox="1">
            <a:spLocks/>
          </p:cNvSpPr>
          <p:nvPr/>
        </p:nvSpPr>
        <p:spPr>
          <a:xfrm>
            <a:off x="4384039" y="365125"/>
            <a:ext cx="7164493" cy="1325563"/>
          </a:xfrm>
          <a:prstGeom prst="rect">
            <a:avLst/>
          </a:prstGeom>
          <a:noFill/>
          <a:ln>
            <a:noFill/>
          </a:ln>
        </p:spPr>
        <p:txBody>
          <a:bodyPr spcFirstLastPara="1" wrap="square" lIns="91425" tIns="45700" rIns="91425" bIns="4570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lt1"/>
              </a:buClr>
              <a:buSzPts val="3100"/>
              <a:buFont typeface="Calibri"/>
              <a:buNone/>
            </a:pPr>
            <a:r>
              <a:rPr lang="en-US" sz="3100">
                <a:solidFill>
                  <a:srgbClr val="FF0000"/>
                </a:solidFill>
              </a:rPr>
              <a:t>Moore v. Regents of University of California, 793 P. 2d 479 - Cal: Supreme Court 1990</a:t>
            </a:r>
            <a:endParaRPr lang="en-US" sz="3100" dirty="0">
              <a:solidFill>
                <a:srgbClr val="FF0000"/>
              </a:solidFill>
            </a:endParaRPr>
          </a:p>
        </p:txBody>
      </p:sp>
    </p:spTree>
    <p:extLst>
      <p:ext uri="{BB962C8B-B14F-4D97-AF65-F5344CB8AC3E}">
        <p14:creationId xmlns:p14="http://schemas.microsoft.com/office/powerpoint/2010/main" val="487487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5A8024-368D-BC33-FA9E-7AE696678874}"/>
              </a:ext>
            </a:extLst>
          </p:cNvPr>
          <p:cNvSpPr txBox="1"/>
          <p:nvPr/>
        </p:nvSpPr>
        <p:spPr>
          <a:xfrm>
            <a:off x="6857999" y="429329"/>
            <a:ext cx="5600701" cy="892552"/>
          </a:xfrm>
          <a:prstGeom prst="rect">
            <a:avLst/>
          </a:prstGeom>
          <a:noFill/>
        </p:spPr>
        <p:txBody>
          <a:bodyPr wrap="square">
            <a:spAutoFit/>
          </a:bodyPr>
          <a:lstStyle/>
          <a:p>
            <a:r>
              <a:rPr lang="en-US" sz="2600" dirty="0">
                <a:solidFill>
                  <a:srgbClr val="FF0000"/>
                </a:solidFill>
              </a:rPr>
              <a:t> Greenberg v. Miami Children’s Hosp. </a:t>
            </a:r>
            <a:br>
              <a:rPr lang="en-US" sz="2600" dirty="0">
                <a:solidFill>
                  <a:srgbClr val="FF0000"/>
                </a:solidFill>
              </a:rPr>
            </a:br>
            <a:r>
              <a:rPr lang="en-US" sz="2600" dirty="0">
                <a:solidFill>
                  <a:srgbClr val="FF0000"/>
                </a:solidFill>
              </a:rPr>
              <a:t>264 F. Supp. 2d 1064, (S.D. Fla. 2003)</a:t>
            </a:r>
            <a:endParaRPr lang="en-US" sz="2600" dirty="0"/>
          </a:p>
        </p:txBody>
      </p:sp>
      <p:pic>
        <p:nvPicPr>
          <p:cNvPr id="1481" name="Google Shape;1481;p96"/>
          <p:cNvPicPr preferRelativeResize="0"/>
          <p:nvPr/>
        </p:nvPicPr>
        <p:blipFill rotWithShape="1">
          <a:blip r:embed="rId3">
            <a:alphaModFix/>
          </a:blip>
          <a:srcRect/>
          <a:stretch/>
        </p:blipFill>
        <p:spPr>
          <a:xfrm>
            <a:off x="-7467600" y="-2990146"/>
            <a:ext cx="6096000" cy="3419475"/>
          </a:xfrm>
          <a:prstGeom prst="rect">
            <a:avLst/>
          </a:prstGeom>
          <a:noFill/>
          <a:ln>
            <a:noFill/>
          </a:ln>
        </p:spPr>
      </p:pic>
      <p:pic>
        <p:nvPicPr>
          <p:cNvPr id="1519" name="Google Shape;1519;p101"/>
          <p:cNvPicPr preferRelativeResize="0"/>
          <p:nvPr/>
        </p:nvPicPr>
        <p:blipFill rotWithShape="1">
          <a:blip r:embed="rId4">
            <a:alphaModFix/>
          </a:blip>
          <a:srcRect/>
          <a:stretch/>
        </p:blipFill>
        <p:spPr>
          <a:xfrm>
            <a:off x="7048500" y="1746203"/>
            <a:ext cx="4419600" cy="4682468"/>
          </a:xfrm>
          <a:prstGeom prst="rect">
            <a:avLst/>
          </a:prstGeom>
          <a:noFill/>
          <a:ln>
            <a:noFill/>
          </a:ln>
        </p:spPr>
      </p:pic>
      <p:sp>
        <p:nvSpPr>
          <p:cNvPr id="4" name="AutoShape 2" descr="Image of ">
            <a:extLst>
              <a:ext uri="{FF2B5EF4-FFF2-40B4-BE49-F238E27FC236}">
                <a16:creationId xmlns:a16="http://schemas.microsoft.com/office/drawing/2014/main" id="{EE200D8A-D1E3-0844-5B9D-D6BCB240F7C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C259C3F9-E3D9-E07A-4CC1-AFC741807AE5}"/>
              </a:ext>
            </a:extLst>
          </p:cNvPr>
          <p:cNvPicPr>
            <a:picLocks noChangeAspect="1"/>
          </p:cNvPicPr>
          <p:nvPr/>
        </p:nvPicPr>
        <p:blipFill>
          <a:blip r:embed="rId5"/>
          <a:stretch>
            <a:fillRect/>
          </a:stretch>
        </p:blipFill>
        <p:spPr>
          <a:xfrm>
            <a:off x="0" y="-152400"/>
            <a:ext cx="6858000" cy="6858000"/>
          </a:xfrm>
          <a:prstGeom prst="rect">
            <a:avLst/>
          </a:prstGeom>
        </p:spPr>
      </p:pic>
    </p:spTree>
    <p:extLst>
      <p:ext uri="{BB962C8B-B14F-4D97-AF65-F5344CB8AC3E}">
        <p14:creationId xmlns:p14="http://schemas.microsoft.com/office/powerpoint/2010/main" val="4292008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4E54F-672C-5709-F59E-B010E4ACCA64}"/>
            </a:ext>
          </a:extLst>
        </p:cNvPr>
        <p:cNvGrpSpPr/>
        <p:nvPr/>
      </p:nvGrpSpPr>
      <p:grpSpPr>
        <a:xfrm>
          <a:off x="0" y="0"/>
          <a:ext cx="0" cy="0"/>
          <a:chOff x="0" y="0"/>
          <a:chExt cx="0" cy="0"/>
        </a:xfrm>
      </p:grpSpPr>
      <p:sp>
        <p:nvSpPr>
          <p:cNvPr id="1306" name="Google Shape;1306;p74">
            <a:extLst>
              <a:ext uri="{FF2B5EF4-FFF2-40B4-BE49-F238E27FC236}">
                <a16:creationId xmlns:a16="http://schemas.microsoft.com/office/drawing/2014/main" id="{E27BFE35-46C5-2484-6EAC-1AE4C98718A6}"/>
              </a:ext>
            </a:extLst>
          </p:cNvPr>
          <p:cNvSpPr txBox="1">
            <a:spLocks/>
          </p:cNvSpPr>
          <p:nvPr/>
        </p:nvSpPr>
        <p:spPr>
          <a:xfrm>
            <a:off x="5067300" y="365125"/>
            <a:ext cx="6481232" cy="1325563"/>
          </a:xfrm>
          <a:prstGeom prst="rect">
            <a:avLst/>
          </a:prstGeom>
          <a:noFill/>
          <a:ln>
            <a:noFill/>
          </a:ln>
        </p:spPr>
        <p:txBody>
          <a:bodyPr spcFirstLastPara="1" wrap="square" lIns="91425" tIns="45700" rIns="91425" bIns="4570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lt1"/>
              </a:buClr>
              <a:buSzPts val="3100"/>
            </a:pPr>
            <a:r>
              <a:rPr lang="en-US" sz="3200" b="1" dirty="0"/>
              <a:t>Washington University v. </a:t>
            </a:r>
            <a:r>
              <a:rPr lang="en-US" sz="3200" b="1" dirty="0" err="1"/>
              <a:t>Catalona</a:t>
            </a:r>
            <a:r>
              <a:rPr lang="en-US" sz="3200" b="1" dirty="0"/>
              <a:t> (490 F. 3d 667 - Court of Appeals, 8th Circuit 2007)</a:t>
            </a:r>
            <a:endParaRPr lang="en-US" sz="3100" dirty="0">
              <a:solidFill>
                <a:srgbClr val="FF0000"/>
              </a:solidFill>
            </a:endParaRPr>
          </a:p>
        </p:txBody>
      </p:sp>
      <p:pic>
        <p:nvPicPr>
          <p:cNvPr id="3" name="Picture 2">
            <a:extLst>
              <a:ext uri="{FF2B5EF4-FFF2-40B4-BE49-F238E27FC236}">
                <a16:creationId xmlns:a16="http://schemas.microsoft.com/office/drawing/2014/main" id="{2E59C5E9-185D-0001-06A6-CDA0362E82AD}"/>
              </a:ext>
            </a:extLst>
          </p:cNvPr>
          <p:cNvPicPr>
            <a:picLocks noChangeAspect="1"/>
          </p:cNvPicPr>
          <p:nvPr/>
        </p:nvPicPr>
        <p:blipFill>
          <a:blip r:embed="rId3"/>
          <a:stretch>
            <a:fillRect/>
          </a:stretch>
        </p:blipFill>
        <p:spPr>
          <a:xfrm>
            <a:off x="0" y="0"/>
            <a:ext cx="4574232" cy="6858000"/>
          </a:xfrm>
          <a:prstGeom prst="rect">
            <a:avLst/>
          </a:prstGeom>
        </p:spPr>
      </p:pic>
      <p:pic>
        <p:nvPicPr>
          <p:cNvPr id="6" name="Picture 5">
            <a:extLst>
              <a:ext uri="{FF2B5EF4-FFF2-40B4-BE49-F238E27FC236}">
                <a16:creationId xmlns:a16="http://schemas.microsoft.com/office/drawing/2014/main" id="{0BECDD22-448D-007E-786D-9E53FD0B2AB3}"/>
              </a:ext>
            </a:extLst>
          </p:cNvPr>
          <p:cNvPicPr>
            <a:picLocks noChangeAspect="1"/>
          </p:cNvPicPr>
          <p:nvPr/>
        </p:nvPicPr>
        <p:blipFill>
          <a:blip r:embed="rId4"/>
          <a:stretch>
            <a:fillRect/>
          </a:stretch>
        </p:blipFill>
        <p:spPr>
          <a:xfrm>
            <a:off x="3794937" y="3043977"/>
            <a:ext cx="8397063" cy="24464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85180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CFE651CD-67E7-4230-C9B9-1908F166FFCB}"/>
              </a:ext>
            </a:extLst>
          </p:cNvPr>
          <p:cNvPicPr>
            <a:picLocks noChangeAspect="1"/>
          </p:cNvPicPr>
          <p:nvPr/>
        </p:nvPicPr>
        <p:blipFill>
          <a:blip r:embed="rId3"/>
          <a:srcRect t="18256" b="25504"/>
          <a:stretch>
            <a:fillRect/>
          </a:stretch>
        </p:blipFill>
        <p:spPr>
          <a:xfrm>
            <a:off x="20" y="1282"/>
            <a:ext cx="12191980" cy="6856718"/>
          </a:xfrm>
          <a:prstGeom prst="rect">
            <a:avLst/>
          </a:prstGeom>
        </p:spPr>
      </p:pic>
    </p:spTree>
    <p:extLst>
      <p:ext uri="{BB962C8B-B14F-4D97-AF65-F5344CB8AC3E}">
        <p14:creationId xmlns:p14="http://schemas.microsoft.com/office/powerpoint/2010/main" val="3087488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66D538D3-9620-7076-CD56-C3DC1D4908BF}"/>
              </a:ext>
            </a:extLst>
          </p:cNvPr>
          <p:cNvSpPr>
            <a:spLocks noGrp="1" noChangeArrowheads="1"/>
          </p:cNvSpPr>
          <p:nvPr>
            <p:ph idx="1"/>
          </p:nvPr>
        </p:nvSpPr>
        <p:spPr bwMode="auto">
          <a:xfrm>
            <a:off x="6809369" y="356309"/>
            <a:ext cx="5219893" cy="63709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IL" altLang="en-IL" sz="2400" b="1" i="0" u="none" strike="noStrike" cap="none" normalizeH="0" baseline="0" dirty="0">
                <a:ln>
                  <a:noFill/>
                </a:ln>
                <a:solidFill>
                  <a:schemeClr val="tx1"/>
                </a:solidFill>
                <a:effectLst/>
                <a:latin typeface="Arial" panose="020B0604020202020204" pitchFamily="34" charset="0"/>
              </a:rPr>
              <a:t>Ethical Directionality</a:t>
            </a:r>
            <a:br>
              <a:rPr kumimoji="0" lang="en-IL" altLang="en-IL" sz="2400" b="0" i="0" u="none" strike="noStrike" cap="none" normalizeH="0" baseline="0" dirty="0">
                <a:ln>
                  <a:noFill/>
                </a:ln>
                <a:solidFill>
                  <a:schemeClr val="tx1"/>
                </a:solidFill>
                <a:effectLst/>
                <a:latin typeface="Arial" panose="020B0604020202020204" pitchFamily="34" charset="0"/>
              </a:rPr>
            </a:br>
            <a:r>
              <a:rPr kumimoji="0" lang="en-IL" altLang="en-IL" sz="2400" b="0" i="0" u="none" strike="noStrike" cap="none" normalizeH="0" baseline="0" dirty="0">
                <a:ln>
                  <a:noFill/>
                </a:ln>
                <a:solidFill>
                  <a:schemeClr val="tx1"/>
                </a:solidFill>
                <a:effectLst/>
                <a:latin typeface="Arial" panose="020B0604020202020204" pitchFamily="34" charset="0"/>
              </a:rPr>
              <a:t>When clinical equipoise dissolves, ethics </a:t>
            </a:r>
            <a:r>
              <a:rPr kumimoji="0" lang="en-IL" altLang="en-IL" sz="2400" b="1" i="0" u="none" strike="noStrike" cap="none" normalizeH="0" baseline="0" dirty="0">
                <a:ln>
                  <a:noFill/>
                </a:ln>
                <a:solidFill>
                  <a:schemeClr val="tx1"/>
                </a:solidFill>
                <a:effectLst/>
                <a:latin typeface="Arial" panose="020B0604020202020204" pitchFamily="34" charset="0"/>
              </a:rPr>
              <a:t>shift toward the subject</a:t>
            </a:r>
            <a:r>
              <a:rPr kumimoji="0" lang="en-IL" altLang="en-IL" sz="2400" b="0" i="0" u="none" strike="noStrike" cap="none" normalizeH="0" baseline="0" dirty="0">
                <a:ln>
                  <a:noFill/>
                </a:ln>
                <a:solidFill>
                  <a:schemeClr val="tx1"/>
                </a:solidFill>
                <a:effectLst/>
                <a:latin typeface="Arial" panose="020B0604020202020204" pitchFamily="34" charset="0"/>
              </a:rPr>
              <a:t> (stop the trial, offer the better treatment); when informational </a:t>
            </a:r>
            <a:r>
              <a:rPr kumimoji="0" lang="en-IL" altLang="en-IL" sz="2400" b="0" i="0" u="none" strike="noStrike" cap="none" normalizeH="0" baseline="0" dirty="0" err="1">
                <a:ln>
                  <a:noFill/>
                </a:ln>
                <a:solidFill>
                  <a:schemeClr val="tx1"/>
                </a:solidFill>
                <a:effectLst/>
                <a:latin typeface="Arial" panose="020B0604020202020204" pitchFamily="34" charset="0"/>
              </a:rPr>
              <a:t>disequipoise</a:t>
            </a:r>
            <a:r>
              <a:rPr kumimoji="0" lang="en-IL" altLang="en-IL" sz="2400" b="0" i="0" u="none" strike="noStrike" cap="none" normalizeH="0" baseline="0" dirty="0">
                <a:ln>
                  <a:noFill/>
                </a:ln>
                <a:solidFill>
                  <a:schemeClr val="tx1"/>
                </a:solidFill>
                <a:effectLst/>
                <a:latin typeface="Arial" panose="020B0604020202020204" pitchFamily="34" charset="0"/>
              </a:rPr>
              <a:t> dissolves, law and practice </a:t>
            </a:r>
            <a:r>
              <a:rPr kumimoji="0" lang="en-IL" altLang="en-IL" sz="2400" b="1" i="0" u="none" strike="noStrike" cap="none" normalizeH="0" baseline="0" dirty="0">
                <a:ln>
                  <a:noFill/>
                </a:ln>
                <a:solidFill>
                  <a:schemeClr val="tx1"/>
                </a:solidFill>
                <a:effectLst/>
                <a:latin typeface="Arial" panose="020B0604020202020204" pitchFamily="34" charset="0"/>
              </a:rPr>
              <a:t>shift away from the subject</a:t>
            </a:r>
            <a:r>
              <a:rPr kumimoji="0" lang="en-IL" altLang="en-IL" sz="2400" b="0" i="0" u="none" strike="noStrike" cap="none" normalizeH="0" baseline="0" dirty="0">
                <a:ln>
                  <a:noFill/>
                </a:ln>
                <a:solidFill>
                  <a:schemeClr val="tx1"/>
                </a:solidFill>
                <a:effectLst/>
                <a:latin typeface="Arial" panose="020B0604020202020204" pitchFamily="34" charset="0"/>
              </a:rPr>
              <a:t>, entrenching institutional control.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IL" altLang="en-IL" sz="2400" b="1" i="0" u="none" strike="noStrike" cap="none" normalizeH="0" baseline="0" dirty="0">
                <a:ln>
                  <a:noFill/>
                </a:ln>
                <a:solidFill>
                  <a:schemeClr val="tx1"/>
                </a:solidFill>
                <a:effectLst/>
                <a:latin typeface="Arial" panose="020B0604020202020204" pitchFamily="34" charset="0"/>
              </a:rPr>
              <a:t>Moment of Resolution</a:t>
            </a:r>
            <a:br>
              <a:rPr kumimoji="0" lang="en-IL" altLang="en-IL" sz="2400" b="0" i="0" u="none" strike="noStrike" cap="none" normalizeH="0" baseline="0" dirty="0">
                <a:ln>
                  <a:noFill/>
                </a:ln>
                <a:solidFill>
                  <a:schemeClr val="tx1"/>
                </a:solidFill>
                <a:effectLst/>
                <a:latin typeface="Arial" panose="020B0604020202020204" pitchFamily="34" charset="0"/>
              </a:rPr>
            </a:br>
            <a:r>
              <a:rPr kumimoji="0" lang="en-IL" altLang="en-IL" sz="2400" b="0" i="0" u="none" strike="noStrike" cap="none" normalizeH="0" baseline="0" dirty="0">
                <a:ln>
                  <a:noFill/>
                </a:ln>
                <a:solidFill>
                  <a:schemeClr val="tx1"/>
                </a:solidFill>
                <a:effectLst/>
                <a:latin typeface="Arial" panose="020B0604020202020204" pitchFamily="34" charset="0"/>
              </a:rPr>
              <a:t>In clinical trials, resolving uncertainty </a:t>
            </a:r>
            <a:r>
              <a:rPr kumimoji="0" lang="en-IL" altLang="en-IL" sz="2400" b="1" i="0" u="none" strike="noStrike" cap="none" normalizeH="0" baseline="0" dirty="0">
                <a:ln>
                  <a:noFill/>
                </a:ln>
                <a:solidFill>
                  <a:schemeClr val="tx1"/>
                </a:solidFill>
                <a:effectLst/>
                <a:latin typeface="Arial" panose="020B0604020202020204" pitchFamily="34" charset="0"/>
              </a:rPr>
              <a:t>triggers ethical obligations</a:t>
            </a:r>
            <a:r>
              <a:rPr kumimoji="0" lang="en-IL" altLang="en-IL" sz="2400" b="0" i="0" u="none" strike="noStrike" cap="none" normalizeH="0" baseline="0" dirty="0">
                <a:ln>
                  <a:noFill/>
                </a:ln>
                <a:solidFill>
                  <a:schemeClr val="tx1"/>
                </a:solidFill>
                <a:effectLst/>
                <a:latin typeface="Arial" panose="020B0604020202020204" pitchFamily="34" charset="0"/>
              </a:rPr>
              <a:t>; in genomic data regimes, resolving uncertainty </a:t>
            </a:r>
            <a:r>
              <a:rPr kumimoji="0" lang="en-IL" altLang="en-IL" sz="2400" b="1" i="0" u="none" strike="noStrike" cap="none" normalizeH="0" baseline="0" dirty="0">
                <a:ln>
                  <a:noFill/>
                </a:ln>
                <a:solidFill>
                  <a:schemeClr val="tx1"/>
                </a:solidFill>
                <a:effectLst/>
                <a:latin typeface="Arial" panose="020B0604020202020204" pitchFamily="34" charset="0"/>
              </a:rPr>
              <a:t>extinguishes ethical leverage</a:t>
            </a:r>
            <a:r>
              <a:rPr kumimoji="0" lang="en-IL" altLang="en-IL" sz="2400" b="0" i="0" u="none" strike="noStrike" cap="none" normalizeH="0" baseline="0" dirty="0">
                <a:ln>
                  <a:noFill/>
                </a:ln>
                <a:solidFill>
                  <a:schemeClr val="tx1"/>
                </a:solidFill>
                <a:effectLst/>
                <a:latin typeface="Arial" panose="020B0604020202020204" pitchFamily="34" charset="0"/>
              </a:rPr>
              <a:t>, converting contribution into uncompensated informational capital.</a:t>
            </a:r>
          </a:p>
        </p:txBody>
      </p:sp>
      <p:pic>
        <p:nvPicPr>
          <p:cNvPr id="5" name="Picture 4">
            <a:extLst>
              <a:ext uri="{FF2B5EF4-FFF2-40B4-BE49-F238E27FC236}">
                <a16:creationId xmlns:a16="http://schemas.microsoft.com/office/drawing/2014/main" id="{01D6C360-6A36-D199-ABBE-ED348DDF8CC9}"/>
              </a:ext>
            </a:extLst>
          </p:cNvPr>
          <p:cNvPicPr>
            <a:picLocks noChangeAspect="1"/>
          </p:cNvPicPr>
          <p:nvPr/>
        </p:nvPicPr>
        <p:blipFill>
          <a:blip r:embed="rId3"/>
          <a:stretch>
            <a:fillRect/>
          </a:stretch>
        </p:blipFill>
        <p:spPr>
          <a:xfrm>
            <a:off x="-48631" y="0"/>
            <a:ext cx="6858000" cy="6858000"/>
          </a:xfrm>
          <a:prstGeom prst="rect">
            <a:avLst/>
          </a:prstGeom>
        </p:spPr>
      </p:pic>
    </p:spTree>
    <p:extLst>
      <p:ext uri="{BB962C8B-B14F-4D97-AF65-F5344CB8AC3E}">
        <p14:creationId xmlns:p14="http://schemas.microsoft.com/office/powerpoint/2010/main" val="1595409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628979-205F-6EFD-DBE0-8D7CAC9FA57D}"/>
              </a:ext>
            </a:extLst>
          </p:cNvPr>
          <p:cNvPicPr>
            <a:picLocks noChangeAspect="1"/>
          </p:cNvPicPr>
          <p:nvPr/>
        </p:nvPicPr>
        <p:blipFill>
          <a:blip r:embed="rId3"/>
          <a:stretch>
            <a:fillRect/>
          </a:stretch>
        </p:blipFill>
        <p:spPr>
          <a:xfrm>
            <a:off x="0" y="0"/>
            <a:ext cx="12192000" cy="3385158"/>
          </a:xfrm>
          <a:prstGeom prst="rect">
            <a:avLst/>
          </a:prstGeom>
        </p:spPr>
      </p:pic>
      <p:pic>
        <p:nvPicPr>
          <p:cNvPr id="4" name="Picture 3">
            <a:extLst>
              <a:ext uri="{FF2B5EF4-FFF2-40B4-BE49-F238E27FC236}">
                <a16:creationId xmlns:a16="http://schemas.microsoft.com/office/drawing/2014/main" id="{6ECA1C2C-669F-C5ED-AC2D-B5C007592C7A}"/>
              </a:ext>
            </a:extLst>
          </p:cNvPr>
          <p:cNvPicPr>
            <a:picLocks noChangeAspect="1"/>
          </p:cNvPicPr>
          <p:nvPr/>
        </p:nvPicPr>
        <p:blipFill>
          <a:blip r:embed="rId4"/>
          <a:stretch>
            <a:fillRect/>
          </a:stretch>
        </p:blipFill>
        <p:spPr>
          <a:xfrm>
            <a:off x="6096000" y="2095500"/>
            <a:ext cx="5410200" cy="5410200"/>
          </a:xfrm>
          <a:prstGeom prst="rect">
            <a:avLst/>
          </a:prstGeom>
        </p:spPr>
      </p:pic>
    </p:spTree>
    <p:extLst>
      <p:ext uri="{BB962C8B-B14F-4D97-AF65-F5344CB8AC3E}">
        <p14:creationId xmlns:p14="http://schemas.microsoft.com/office/powerpoint/2010/main" val="3259715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F9F16F-5EDF-F265-CFE0-B61C6AD7066F}"/>
              </a:ext>
            </a:extLst>
          </p:cNvPr>
          <p:cNvPicPr>
            <a:picLocks noChangeAspect="1"/>
          </p:cNvPicPr>
          <p:nvPr/>
        </p:nvPicPr>
        <p:blipFill>
          <a:blip r:embed="rId3"/>
          <a:stretch>
            <a:fillRect/>
          </a:stretch>
        </p:blipFill>
        <p:spPr>
          <a:xfrm>
            <a:off x="0" y="0"/>
            <a:ext cx="12192000" cy="6965156"/>
          </a:xfrm>
          <a:prstGeom prst="rect">
            <a:avLst/>
          </a:prstGeom>
        </p:spPr>
      </p:pic>
    </p:spTree>
    <p:extLst>
      <p:ext uri="{BB962C8B-B14F-4D97-AF65-F5344CB8AC3E}">
        <p14:creationId xmlns:p14="http://schemas.microsoft.com/office/powerpoint/2010/main" val="3537919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1FF680-8D98-E7FC-2F18-3EBE57F46A1D}"/>
              </a:ext>
            </a:extLst>
          </p:cNvPr>
          <p:cNvPicPr>
            <a:picLocks noChangeAspect="1"/>
          </p:cNvPicPr>
          <p:nvPr/>
        </p:nvPicPr>
        <p:blipFill>
          <a:blip r:embed="rId3"/>
          <a:stretch>
            <a:fillRect/>
          </a:stretch>
        </p:blipFill>
        <p:spPr>
          <a:xfrm>
            <a:off x="5962650" y="0"/>
            <a:ext cx="7775510" cy="6858000"/>
          </a:xfrm>
          <a:prstGeom prst="rect">
            <a:avLst/>
          </a:prstGeom>
        </p:spPr>
      </p:pic>
      <p:pic>
        <p:nvPicPr>
          <p:cNvPr id="2" name="Picture 1">
            <a:extLst>
              <a:ext uri="{FF2B5EF4-FFF2-40B4-BE49-F238E27FC236}">
                <a16:creationId xmlns:a16="http://schemas.microsoft.com/office/drawing/2014/main" id="{9E0C3DB7-3072-D9B4-D67E-EE9D37DD879F}"/>
              </a:ext>
            </a:extLst>
          </p:cNvPr>
          <p:cNvPicPr>
            <a:picLocks noChangeAspect="1"/>
          </p:cNvPicPr>
          <p:nvPr/>
        </p:nvPicPr>
        <p:blipFill>
          <a:blip r:embed="rId4"/>
          <a:stretch>
            <a:fillRect/>
          </a:stretch>
        </p:blipFill>
        <p:spPr>
          <a:xfrm>
            <a:off x="0" y="0"/>
            <a:ext cx="6858000" cy="6858000"/>
          </a:xfrm>
          <a:prstGeom prst="rect">
            <a:avLst/>
          </a:prstGeom>
        </p:spPr>
      </p:pic>
    </p:spTree>
    <p:extLst>
      <p:ext uri="{BB962C8B-B14F-4D97-AF65-F5344CB8AC3E}">
        <p14:creationId xmlns:p14="http://schemas.microsoft.com/office/powerpoint/2010/main" val="2104150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1C3319-1D8C-F90C-4080-6C294698820F}"/>
              </a:ext>
            </a:extLst>
          </p:cNvPr>
          <p:cNvPicPr>
            <a:picLocks noChangeAspect="1"/>
          </p:cNvPicPr>
          <p:nvPr/>
        </p:nvPicPr>
        <p:blipFill>
          <a:blip r:embed="rId3"/>
          <a:stretch>
            <a:fillRect/>
          </a:stretch>
        </p:blipFill>
        <p:spPr>
          <a:xfrm>
            <a:off x="-371475" y="-2419350"/>
            <a:ext cx="12934950" cy="12934950"/>
          </a:xfrm>
          <a:prstGeom prst="rect">
            <a:avLst/>
          </a:prstGeom>
        </p:spPr>
      </p:pic>
    </p:spTree>
    <p:extLst>
      <p:ext uri="{BB962C8B-B14F-4D97-AF65-F5344CB8AC3E}">
        <p14:creationId xmlns:p14="http://schemas.microsoft.com/office/powerpoint/2010/main" val="1444474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hy Knowing is Half the Battle: How to feel good about messing up | by  Edwin Jansen | Medium">
            <a:extLst>
              <a:ext uri="{FF2B5EF4-FFF2-40B4-BE49-F238E27FC236}">
                <a16:creationId xmlns:a16="http://schemas.microsoft.com/office/drawing/2014/main" id="{6EF826AA-6A9B-7AB7-3CBB-A7E9D538B8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973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328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1555</TotalTime>
  <Words>711</Words>
  <Application>Microsoft Office PowerPoint</Application>
  <PresentationFormat>Widescreen</PresentationFormat>
  <Paragraphs>39</Paragraphs>
  <Slides>20</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Biological Data Ownership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Greenbaum, Dov</dc:creator>
  <cp:lastModifiedBy>Greenbaum Dov</cp:lastModifiedBy>
  <cp:revision>7</cp:revision>
  <dcterms:created xsi:type="dcterms:W3CDTF">2026-01-30T12:19:14Z</dcterms:created>
  <dcterms:modified xsi:type="dcterms:W3CDTF">2026-02-02T14:42:04Z</dcterms:modified>
</cp:coreProperties>
</file>