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637" r:id="rId1"/>
    <p:sldMasterId id="2147484656" r:id="rId2"/>
    <p:sldMasterId id="2147484956" r:id="rId3"/>
    <p:sldMasterId id="2147485207" r:id="rId4"/>
    <p:sldMasterId id="2147485212" r:id="rId5"/>
    <p:sldMasterId id="2147485351" r:id="rId6"/>
    <p:sldMasterId id="2147485366" r:id="rId7"/>
    <p:sldMasterId id="2147485368" r:id="rId8"/>
  </p:sldMasterIdLst>
  <p:notesMasterIdLst>
    <p:notesMasterId r:id="rId54"/>
  </p:notesMasterIdLst>
  <p:handoutMasterIdLst>
    <p:handoutMasterId r:id="rId55"/>
  </p:handoutMasterIdLst>
  <p:sldIdLst>
    <p:sldId id="6252" r:id="rId9"/>
    <p:sldId id="6267" r:id="rId10"/>
    <p:sldId id="789" r:id="rId11"/>
    <p:sldId id="656" r:id="rId12"/>
    <p:sldId id="657" r:id="rId13"/>
    <p:sldId id="773" r:id="rId14"/>
    <p:sldId id="660" r:id="rId15"/>
    <p:sldId id="911" r:id="rId16"/>
    <p:sldId id="912" r:id="rId17"/>
    <p:sldId id="843" r:id="rId18"/>
    <p:sldId id="913" r:id="rId19"/>
    <p:sldId id="830" r:id="rId20"/>
    <p:sldId id="835" r:id="rId21"/>
    <p:sldId id="910" r:id="rId22"/>
    <p:sldId id="831" r:id="rId23"/>
    <p:sldId id="6266" r:id="rId24"/>
    <p:sldId id="722" r:id="rId25"/>
    <p:sldId id="259" r:id="rId26"/>
    <p:sldId id="717" r:id="rId27"/>
    <p:sldId id="718" r:id="rId28"/>
    <p:sldId id="720" r:id="rId29"/>
    <p:sldId id="844" r:id="rId30"/>
    <p:sldId id="702" r:id="rId31"/>
    <p:sldId id="703" r:id="rId32"/>
    <p:sldId id="705" r:id="rId33"/>
    <p:sldId id="797" r:id="rId34"/>
    <p:sldId id="851" r:id="rId35"/>
    <p:sldId id="6224" r:id="rId36"/>
    <p:sldId id="841" r:id="rId37"/>
    <p:sldId id="706" r:id="rId38"/>
    <p:sldId id="845" r:id="rId39"/>
    <p:sldId id="730" r:id="rId40"/>
    <p:sldId id="424" r:id="rId41"/>
    <p:sldId id="257" r:id="rId42"/>
    <p:sldId id="6251" r:id="rId43"/>
    <p:sldId id="6250" r:id="rId44"/>
    <p:sldId id="6254" r:id="rId45"/>
    <p:sldId id="6264" r:id="rId46"/>
    <p:sldId id="6255" r:id="rId47"/>
    <p:sldId id="6265" r:id="rId48"/>
    <p:sldId id="260" r:id="rId49"/>
    <p:sldId id="6257" r:id="rId50"/>
    <p:sldId id="6260" r:id="rId51"/>
    <p:sldId id="6261" r:id="rId52"/>
    <p:sldId id="6269" r:id="rId53"/>
  </p:sldIdLst>
  <p:sldSz cx="9144000" cy="6858000" type="letter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  <p:cmAuthor id="2" name="Gerstein, Mark" initials="" lastIdx="1" clrIdx="1">
    <p:extLst>
      <p:ext uri="{19B8F6BF-5375-455C-9EA6-DF929625EA0E}">
        <p15:presenceInfo xmlns:p15="http://schemas.microsoft.com/office/powerpoint/2012/main" userId="S::mark.gerstein@yale.edu::98e1e31a-ab9c-4002-895a-da0987ae08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7"/>
    <p:restoredTop sz="94830"/>
  </p:normalViewPr>
  <p:slideViewPr>
    <p:cSldViewPr>
      <p:cViewPr varScale="1">
        <p:scale>
          <a:sx n="121" d="100"/>
          <a:sy n="121" d="100"/>
        </p:scale>
        <p:origin x="2088" y="176"/>
      </p:cViewPr>
      <p:guideLst>
        <p:guide orient="horz" pos="240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832"/>
    </p:cViewPr>
  </p:sorterViewPr>
  <p:notesViewPr>
    <p:cSldViewPr>
      <p:cViewPr varScale="1">
        <p:scale>
          <a:sx n="68" d="100"/>
          <a:sy n="68" d="100"/>
        </p:scale>
        <p:origin x="-1296" y="-72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Disease</a:t>
            </a:r>
            <a:r>
              <a:rPr lang="en-US" baseline="0" dirty="0"/>
              <a:t> Associated SNPs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Disease Type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Schwartz Jampel Syndrome</c:v>
                </c:pt>
                <c:pt idx="1">
                  <c:v>Eczema</c:v>
                </c:pt>
                <c:pt idx="2">
                  <c:v>Metabolic Syndrome</c:v>
                </c:pt>
                <c:pt idx="3">
                  <c:v>Atrial Filbrillation and Ataxia Telangiectasia</c:v>
                </c:pt>
                <c:pt idx="4">
                  <c:v>Obesity</c:v>
                </c:pt>
                <c:pt idx="5">
                  <c:v>Cleft Palate</c:v>
                </c:pt>
                <c:pt idx="6">
                  <c:v>Abetalipoproteinemia</c:v>
                </c:pt>
                <c:pt idx="7">
                  <c:v>Lower height and weight</c:v>
                </c:pt>
                <c:pt idx="8">
                  <c:v>Asthenozoospermia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1C-5B45-9E8D-0B2A6F7712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Schwartz Jampel Syndrome</c:v>
                </c:pt>
                <c:pt idx="1">
                  <c:v>Eczema</c:v>
                </c:pt>
                <c:pt idx="2">
                  <c:v>Metabolic Syndrome</c:v>
                </c:pt>
                <c:pt idx="3">
                  <c:v>Atrial Filbrillation and Ataxia Telangiectasia</c:v>
                </c:pt>
                <c:pt idx="4">
                  <c:v>Obesity</c:v>
                </c:pt>
                <c:pt idx="5">
                  <c:v>Cleft Palate</c:v>
                </c:pt>
                <c:pt idx="6">
                  <c:v>Abetalipoproteinemia</c:v>
                </c:pt>
                <c:pt idx="7">
                  <c:v>Lower height and weight</c:v>
                </c:pt>
                <c:pt idx="8">
                  <c:v>Asthenozoospermia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F51C-5B45-9E8D-0B2A6F7712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Schwartz Jampel Syndrome</c:v>
                </c:pt>
                <c:pt idx="1">
                  <c:v>Eczema</c:v>
                </c:pt>
                <c:pt idx="2">
                  <c:v>Metabolic Syndrome</c:v>
                </c:pt>
                <c:pt idx="3">
                  <c:v>Atrial Filbrillation and Ataxia Telangiectasia</c:v>
                </c:pt>
                <c:pt idx="4">
                  <c:v>Obesity</c:v>
                </c:pt>
                <c:pt idx="5">
                  <c:v>Cleft Palate</c:v>
                </c:pt>
                <c:pt idx="6">
                  <c:v>Abetalipoproteinemia</c:v>
                </c:pt>
                <c:pt idx="7">
                  <c:v>Lower height and weight</c:v>
                </c:pt>
                <c:pt idx="8">
                  <c:v>Asthenozoospermia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F51C-5B45-9E8D-0B2A6F771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52254319"/>
        <c:axId val="757323343"/>
      </c:barChart>
      <c:catAx>
        <c:axId val="15522543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323343"/>
        <c:crosses val="autoZero"/>
        <c:auto val="1"/>
        <c:lblAlgn val="ctr"/>
        <c:lblOffset val="100"/>
        <c:noMultiLvlLbl val="0"/>
      </c:catAx>
      <c:valAx>
        <c:axId val="75732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2254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436FD36-770A-0432-1706-05C3E4BAF8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t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74DAF36-B69A-566E-51A0-C36FC1962D3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t" anchorCtr="0" compatLnSpc="1">
            <a:prstTxWarp prst="textNoShape">
              <a:avLst/>
            </a:prstTxWarp>
          </a:bodyPr>
          <a:lstStyle>
            <a:lvl1pPr algn="r"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1EC6A5F-3E9C-49B6-A274-E41BB98892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82015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b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7E2E406-B653-B025-E09A-F31777CC67E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pPr>
              <a:defRPr/>
            </a:pPr>
            <a:fld id="{06403A88-82C2-1343-A767-013555E211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50654EC-FB75-DA4A-329A-B4BC01C82D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t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D2B3B76-63CB-C80C-5DF2-1F8E3435AB7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t" anchorCtr="0" compatLnSpc="1">
            <a:prstTxWarp prst="textNoShape">
              <a:avLst/>
            </a:prstTxWarp>
          </a:bodyPr>
          <a:lstStyle>
            <a:lvl1pPr algn="r"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E00E688B-39CF-B228-2360-FC9D31A2764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6913"/>
            <a:ext cx="4641850" cy="3481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FA20D58-1435-B9D4-64C3-009E02D903B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3250"/>
            <a:ext cx="5129213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ED79F77-6BFF-0932-C88D-52EE03CAAC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82015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b" anchorCtr="0" compatLnSpc="1">
            <a:prstTxWarp prst="textNoShape">
              <a:avLst/>
            </a:prstTxWarp>
          </a:bodyPr>
          <a:lstStyle>
            <a:lvl1pPr defTabSz="958850" eaLnBrk="0" hangingPunct="0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17A14253-1657-ECA5-7C8B-5EBDA2EF0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5" tIns="48296" rIns="96595" bIns="48296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pPr>
              <a:defRPr/>
            </a:pPr>
            <a:fld id="{D55F39EF-1D59-9241-A128-4F0FB4EE13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9CA78-16C5-7B49-B2D2-051E2A089D15}" type="slidenum">
              <a:rPr kumimoji="0" lang="en-US" altLang="x-non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x-non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667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48C02AF0-07D4-8B97-F07F-9DA1BBD40E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CDC590-A51F-684C-A707-060BFA0AB54D}" type="slidenum">
              <a:rPr lang="en-US" altLang="en-US" sz="1300" smtClean="0"/>
              <a:pPr>
                <a:spcBef>
                  <a:spcPct val="0"/>
                </a:spcBef>
              </a:pPr>
              <a:t>33</a:t>
            </a:fld>
            <a:endParaRPr lang="en-US" altLang="en-US" sz="13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10BA1478-6243-38B6-51C0-04A0C57839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B857C34-EA66-8D90-BAEF-2687E922C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78CCBA-E41D-BB4D-8C23-EDDC664715A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46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BA497-4842-EE0E-33CB-F14981B4F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8519D-C895-7525-5F9A-5179007A1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0318A-82C8-2E61-03AF-939B4189B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229A3-847D-486B-1204-7735FC944D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0BF89-F62E-4F4D-A171-8DD56B98F47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023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70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susanna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0BF89-F62E-4F4D-A171-8DD56B98F47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023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91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0BF89-F62E-4F4D-A171-8DD56B98F47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023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0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>
            <a:extLst>
              <a:ext uri="{FF2B5EF4-FFF2-40B4-BE49-F238E27FC236}">
                <a16:creationId xmlns:a16="http://schemas.microsoft.com/office/drawing/2014/main" id="{144C4214-80CF-0FA4-B354-4AD7D5092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6B2A6-1960-E8CC-DFBE-2F013BD0B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1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>
              <a:latin typeface="+mn-lt"/>
              <a:ea typeface="+mn-ea"/>
              <a:cs typeface="+mn-cs"/>
            </a:endParaRPr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EEBDE2AB-61F8-1CB4-8CD3-3EAACA4F9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C89893-EA17-6A4C-9A2E-606A23DD5895}" type="slidenum">
              <a:rPr lang="en-US" altLang="en-US" sz="13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F0F9ACC-881D-53FC-F79C-F87B0F994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056D1B-245E-E1E5-74D3-2470CF050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300" dirty="0">
              <a:latin typeface="+mn-lt"/>
              <a:ea typeface="+mn-ea"/>
              <a:cs typeface="+mn-cs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A843F943-811B-040B-9CAB-C689B1969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EED9F2-2C85-DD4D-A4D6-6892A5A7EB1D}" type="slidenum">
              <a:rPr lang="en-US" altLang="en-US" sz="13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D7CBBBA-D159-859F-CDFC-8D18820B1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81F945D5-7799-8CB3-3D33-C3745E044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18ACCC9D-CEE8-0189-6819-6102466D8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79BD83-22F6-F940-A3DA-3E3F509757CA}" type="slidenum">
              <a:rPr lang="en-US" altLang="en-US" sz="1300" smtClean="0"/>
              <a:pPr/>
              <a:t>12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49fb950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49fb950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249fb9507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249fb9507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0BF89-F62E-4F4D-A171-8DD56B98F47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023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90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D1627A0C-505D-494C-878F-906F32E06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80309D72-9CAE-B04A-8E13-0E2633F0C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81862255-0805-D544-913F-AECF787763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DD781D-C11D-D249-9C1A-744B2EDB6AE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02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>
            <a:extLst>
              <a:ext uri="{FF2B5EF4-FFF2-40B4-BE49-F238E27FC236}">
                <a16:creationId xmlns:a16="http://schemas.microsoft.com/office/drawing/2014/main" id="{FD4FC8B3-56E0-F247-A119-36CFF26B8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>
            <a:extLst>
              <a:ext uri="{FF2B5EF4-FFF2-40B4-BE49-F238E27FC236}">
                <a16:creationId xmlns:a16="http://schemas.microsoft.com/office/drawing/2014/main" id="{26350B2D-D28B-B745-AF61-26040323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ADB9AD79-8357-4A4C-A4DC-EBBB8BA38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6CF7A-AF44-DE4D-8308-728AD2A1E54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8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96384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944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74502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22903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7100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360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905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652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766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5984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0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4943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67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760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667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667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3086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90596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684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580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83932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A15E-0A7F-8C79-37BA-E0375AD29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14D5C-6CEE-B850-18EB-18DADEB08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2E58C-0D6C-DEB6-AAF9-636A6649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EDC-2242-504A-9EE0-85BAF9A999B1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3B17-C390-6B9F-A9CA-31B332AFD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C3DDB-F61D-7802-13A3-6161DD9B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E9DD4-7EEC-DA48-91DD-F3BF40A9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7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505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487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1345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217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98404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81"/>
            <a:ext cx="822672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204BB6C-F057-BD5F-1184-9163892ACF0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C1FB026-E851-5848-C911-EE531E57434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649CF75-1B11-621C-1361-C134F2204EC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  <a:prstGeom prst="rect">
            <a:avLst/>
          </a:prstGeom>
        </p:spPr>
        <p:txBody>
          <a:bodyPr vert="horz" wrap="square" lIns="82941" tIns="41471" rIns="82941" bIns="41471" numCol="1" anchor="t" anchorCtr="0" compatLnSpc="1">
            <a:prstTxWarp prst="textNoShape">
              <a:avLst/>
            </a:prstTxWarp>
          </a:bodyPr>
          <a:lstStyle>
            <a:lvl1pPr defTabSz="455613" eaLnBrk="1" hangingPunct="1">
              <a:defRPr sz="1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47DF604-312F-8141-B202-03A5A95B1D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769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14829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79712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ags" Target="../tags/tag1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8BB8300-FF5F-6B4C-E468-FCB6A31BA3C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036D0EE-E856-BD22-00CB-48A1D9B4D506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C0CD9FA1-32CA-3924-E9A5-E3D2286BE2FC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FCACA8D0-504E-ED42-8F74-35DA0A75B03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b="1">
                <a:solidFill>
                  <a:srgbClr val="808080"/>
                </a:solidFill>
              </a:rPr>
              <a:t> - </a:t>
            </a:r>
            <a:r>
              <a:rPr lang="en-US" altLang="en-US" sz="1000" b="1">
                <a:solidFill>
                  <a:srgbClr val="969696"/>
                </a:solidFill>
              </a:rPr>
              <a:t>Lectures.GersteinLab.org</a:t>
            </a:r>
            <a:endParaRPr lang="en-US" altLang="en-US" sz="3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8" r:id="rId1"/>
    <p:sldLayoutId id="2147485339" r:id="rId2"/>
    <p:sldLayoutId id="2147485341" r:id="rId3"/>
    <p:sldLayoutId id="2147485342" r:id="rId4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0CDD316-D351-B17F-73CA-EAC6BC1816A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9D688CC-1F09-6E32-0F9B-D271BF651710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8DE84EEA-82F8-8F66-298A-5816E2779716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B44F0EDA-1516-7345-A2D5-0643682A8B81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b="1">
                <a:solidFill>
                  <a:srgbClr val="808080"/>
                </a:solidFill>
              </a:rPr>
              <a:t> - </a:t>
            </a:r>
            <a:r>
              <a:rPr lang="en-US" altLang="en-US" sz="1000" b="1">
                <a:solidFill>
                  <a:srgbClr val="969696"/>
                </a:solidFill>
              </a:rPr>
              <a:t>Lectures.GersteinLab.org</a:t>
            </a:r>
            <a:endParaRPr lang="en-US" altLang="en-US" sz="3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50" r:id="rId3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3E4ECB7-878A-0259-454D-AD1449345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1141C7B-F040-B6F1-58F0-32F11A88B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5" r:id="rId1"/>
    <p:sldLayoutId id="2147485346" r:id="rId2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84D1766-7A1F-7418-8573-94D7A1BC34E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811A11E-7033-8353-ABCE-3DA27A1AF1EC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08B45CAD-3DBA-EA6C-5ABC-C525FDF7634A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1FA6AC9F-E571-FC46-82AD-5886FD13BCD7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b="1">
                <a:solidFill>
                  <a:srgbClr val="808080"/>
                </a:solidFill>
              </a:rPr>
              <a:t> - </a:t>
            </a:r>
            <a:r>
              <a:rPr lang="en-US" altLang="en-US" sz="1000" b="1">
                <a:solidFill>
                  <a:srgbClr val="969696"/>
                </a:solidFill>
              </a:rPr>
              <a:t>Lectures.GersteinLab.org</a:t>
            </a:r>
            <a:endParaRPr lang="en-US" altLang="en-US" sz="3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  <p:sldLayoutId id="2147485348" r:id="rId2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FCFB8DB-AE35-FDBB-2BB5-8DB7FB616F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53B467C-ABBC-25D7-91F0-D4C33300A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9" r:id="rId1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DEF26B6-4E87-4449-0D5C-F47FAE1B5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292569E-8270-0FF8-75E0-C490DAE2A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8">
            <a:extLst>
              <a:ext uri="{FF2B5EF4-FFF2-40B4-BE49-F238E27FC236}">
                <a16:creationId xmlns:a16="http://schemas.microsoft.com/office/drawing/2014/main" id="{B99ADE1B-9DD7-6952-CCDD-E91CEA7F9B8A}"/>
              </a:ext>
            </a:extLst>
          </p:cNvPr>
          <p:cNvSpPr>
            <a:spLocks noChangeArrowheads="1"/>
          </p:cNvSpPr>
          <p:nvPr userDrawn="1"/>
        </p:nvSpPr>
        <p:spPr bwMode="auto">
          <a:xfrm rot="-5400000">
            <a:off x="6948487" y="4662488"/>
            <a:ext cx="4086225" cy="3048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/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F545CD01-331F-DA44-92BF-64E8747FB3B3}" type="slidenum">
              <a:rPr lang="en-US" altLang="en-US" sz="12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r>
              <a:rPr lang="en-US" altLang="en-US" sz="1200">
                <a:solidFill>
                  <a:schemeClr val="tx1"/>
                </a:solidFill>
              </a:rPr>
              <a:t>   </a:t>
            </a:r>
            <a:r>
              <a:rPr lang="en-US" altLang="en-US" sz="1200">
                <a:solidFill>
                  <a:schemeClr val="bg2"/>
                </a:solidFill>
              </a:rPr>
              <a:t>(c) M Gerstein '14, Yale, 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282290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  <p:sldLayoutId id="2147485363" r:id="rId12"/>
    <p:sldLayoutId id="2147485364" r:id="rId13"/>
    <p:sldLayoutId id="21474853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Font typeface="Symbol" pitchFamily="2" charset="2"/>
        <a:buChar char="à"/>
        <a:defRPr>
          <a:solidFill>
            <a:schemeClr val="tx1"/>
          </a:solidFill>
          <a:latin typeface="+mn-lt"/>
          <a:ea typeface="ＭＳ Ｐゴシック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fld id="{693E534C-C3DE-0842-9F98-AB305A600EE3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>
                <a:defRPr/>
              </a:pPr>
              <a:t>‹#›</a:t>
            </a:fld>
            <a:r>
              <a:rPr lang="en-US" altLang="en-US" sz="24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1101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7" r:id="rId1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24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5694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9" r:id="rId1"/>
    <p:sldLayoutId id="2147485370" r:id="rId2"/>
    <p:sldLayoutId id="2147485371" r:id="rId3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cbb752@gersteinlab.org" TargetMode="Externa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cbb752@gersteinlab.org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biology.biomedcentral.com/articles/10.1186/s13059-016-0917-0" TargetMode="External"/><Relationship Id="rId2" Type="http://schemas.openxmlformats.org/officeDocument/2006/relationships/hyperlink" Target="https://genomebiology.biomedcentral.com/articles/10.1186/s13059-019-1724-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146/annurev-med-052422-020437" TargetMode="External"/><Relationship Id="rId5" Type="http://schemas.openxmlformats.org/officeDocument/2006/relationships/hyperlink" Target="http://archive.gersteinlab.org/papers/e-print/whatis-mim/text.pdf" TargetMode="External"/><Relationship Id="rId4" Type="http://schemas.openxmlformats.org/officeDocument/2006/relationships/hyperlink" Target="https://www.statnews.com/feature/game-of-genomes/season-one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9.emf"/><Relationship Id="rId4" Type="http://schemas.openxmlformats.org/officeDocument/2006/relationships/image" Target="../media/image5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cbb752@gersteinlab.org" TargetMode="Externa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175046"/>
            <a:ext cx="1464965" cy="606754"/>
          </a:xfrm>
        </p:spPr>
        <p:txBody>
          <a:bodyPr/>
          <a:lstStyle/>
          <a:p>
            <a:pPr algn="l" eaLnBrk="1" hangingPunct="1"/>
            <a:r>
              <a:rPr lang="en-US" altLang="x-none" sz="1600" dirty="0">
                <a:ea typeface="ＭＳ Ｐゴシック" charset="-128"/>
              </a:rPr>
              <a:t>Mark Gerstein</a:t>
            </a:r>
            <a:br>
              <a:rPr lang="en-US" altLang="x-none" sz="1600" dirty="0">
                <a:ea typeface="ＭＳ Ｐゴシック" charset="-128"/>
              </a:rPr>
            </a:br>
            <a:r>
              <a:rPr lang="en-US" altLang="x-none" sz="1600" dirty="0">
                <a:ea typeface="ＭＳ Ｐゴシック" charset="-128"/>
              </a:rPr>
              <a:t>Yale U.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8556625" y="0"/>
            <a:ext cx="58737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Symbol" charset="2"/>
              <a:buChar char="à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C422-BA08-6284-A4AE-2840DDD8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97" y="1476573"/>
            <a:ext cx="5618006" cy="4314627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E7A36139-0478-44C0-C73E-8E1A0189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64" y="259932"/>
            <a:ext cx="8577072" cy="9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Biomedical Data Science</a:t>
            </a:r>
            <a:r>
              <a:rPr kumimoji="0" lang="en-US" altLang="x-non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0" lang="en-US" alt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</a:t>
            </a:r>
            <a:r>
              <a:rPr kumimoji="0" lang="en-US" altLang="x-non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GersteinLab.org</a:t>
            </a:r>
            <a:r>
              <a:rPr kumimoji="0" lang="en-US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/courses/452)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Introduction</a:t>
            </a:r>
            <a:r>
              <a:rPr kumimoji="0" lang="en-US" altLang="x-non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0" lang="en-US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(26i1+26i2a)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1F2A44-489F-A451-BEA1-689BEA611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1" y="5613867"/>
            <a:ext cx="3352800" cy="112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2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Last edit in spring ’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26.</a:t>
            </a:r>
            <a:b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</a:b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Added in additional scaling slides &amp; trimmed </a:t>
            </a: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iPOP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 &amp; </a:t>
            </a: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Zimmerome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 sections relative to ’25.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dirty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</a:rPr>
              <a:t>55’ in total before website overview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 </a:t>
            </a:r>
            <a:b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</a:br>
            <a:endParaRPr kumimoji="0" lang="en-US" altLang="x-non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52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8"/>
    </mc:Choice>
    <mc:Fallback xmlns="">
      <p:transition spd="slow" advTm="320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423D030C-3EE2-3C6B-C398-8F958A0C2E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Biomed. Data science: </a:t>
            </a:r>
          </a:p>
        </p:txBody>
      </p:sp>
      <p:sp>
        <p:nvSpPr>
          <p:cNvPr id="20482" name="Subtitle 2">
            <a:extLst>
              <a:ext uri="{FF2B5EF4-FFF2-40B4-BE49-F238E27FC236}">
                <a16:creationId xmlns:a16="http://schemas.microsoft.com/office/drawing/2014/main" id="{65D6E101-2654-7758-DB43-08F37159BB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Scaling &amp; Integration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>
            <a:extLst>
              <a:ext uri="{FF2B5EF4-FFF2-40B4-BE49-F238E27FC236}">
                <a16:creationId xmlns:a16="http://schemas.microsoft.com/office/drawing/2014/main" id="{F4ACC411-1FE7-6901-F8A6-51B8A4B58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3094" r="6934" b="37177"/>
          <a:stretch>
            <a:fillRect/>
          </a:stretch>
        </p:blipFill>
        <p:spPr bwMode="auto">
          <a:xfrm>
            <a:off x="2363788" y="552450"/>
            <a:ext cx="64976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9">
            <a:extLst>
              <a:ext uri="{FF2B5EF4-FFF2-40B4-BE49-F238E27FC236}">
                <a16:creationId xmlns:a16="http://schemas.microsoft.com/office/drawing/2014/main" id="{AADD38E5-AC87-8364-6D06-39CDDDF2C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813" y="533400"/>
            <a:ext cx="2057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Drivers of Biomedical Data Science</a:t>
            </a:r>
          </a:p>
        </p:txBody>
      </p:sp>
      <p:sp>
        <p:nvSpPr>
          <p:cNvPr id="21507" name="Content Placeholder 10">
            <a:extLst>
              <a:ext uri="{FF2B5EF4-FFF2-40B4-BE49-F238E27FC236}">
                <a16:creationId xmlns:a16="http://schemas.microsoft.com/office/drawing/2014/main" id="{E0CFB1B7-651A-8C4D-B243-A7A12CA6B9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963" y="2057400"/>
            <a:ext cx="2103437" cy="4638675"/>
          </a:xfrm>
        </p:spPr>
        <p:txBody>
          <a:bodyPr/>
          <a:lstStyle/>
          <a:p>
            <a:r>
              <a:rPr lang="en-US" altLang="zh-CN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Integration</a:t>
            </a:r>
            <a:r>
              <a:rPr lang="en-US" altLang="zh-CN" dirty="0">
                <a:ea typeface="ＭＳ Ｐゴシック" panose="020B0600070205080204" pitchFamily="34" charset="-128"/>
              </a:rPr>
              <a:t> across data types</a:t>
            </a:r>
            <a:r>
              <a:rPr lang="zh-CN" altLang="en-US" dirty="0">
                <a:ea typeface="ＭＳ Ｐゴシック" panose="020B0600070205080204" pitchFamily="34" charset="-128"/>
              </a:rPr>
              <a:t> </a:t>
            </a:r>
            <a:endParaRPr lang="en-US" altLang="zh-CN" dirty="0">
              <a:ea typeface="ＭＳ Ｐゴシック" panose="020B0600070205080204" pitchFamily="34" charset="-128"/>
            </a:endParaRPr>
          </a:p>
          <a:p>
            <a:r>
              <a:rPr lang="en-US" altLang="zh-CN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Scaling</a:t>
            </a:r>
            <a:r>
              <a:rPr lang="en-US" altLang="zh-CN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br>
              <a:rPr lang="en-US" altLang="zh-CN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zh-CN" dirty="0">
                <a:ea typeface="ＭＳ Ｐゴシック" panose="020B0600070205080204" pitchFamily="34" charset="-128"/>
              </a:rPr>
              <a:t>of individual data types</a:t>
            </a:r>
          </a:p>
          <a:p>
            <a:r>
              <a:rPr lang="en-US" altLang="zh-CN" b="1" dirty="0">
                <a:solidFill>
                  <a:srgbClr val="7030A0"/>
                </a:solidFill>
                <a:ea typeface="ＭＳ Ｐゴシック" panose="020B0600070205080204" pitchFamily="34" charset="-128"/>
              </a:rPr>
              <a:t>Techniques</a:t>
            </a:r>
            <a:r>
              <a:rPr lang="en-US" altLang="zh-CN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zh-CN" dirty="0">
                <a:ea typeface="ＭＳ Ｐゴシック" panose="020B0600070205080204" pitchFamily="34" charset="-128"/>
              </a:rPr>
              <a:t>for Data Mining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5367A-7427-3302-C513-7F955EE3B7E7}"/>
              </a:ext>
            </a:extLst>
          </p:cNvPr>
          <p:cNvSpPr txBox="1"/>
          <p:nvPr/>
        </p:nvSpPr>
        <p:spPr>
          <a:xfrm>
            <a:off x="0" y="6581775"/>
            <a:ext cx="4572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[Navarro et al.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GenomeBiol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. (</a:t>
            </a:r>
            <a:r>
              <a:rPr lang="uk-UA" sz="1200" b="1" dirty="0">
                <a:solidFill>
                  <a:schemeClr val="bg1">
                    <a:lumMod val="50000"/>
                  </a:schemeClr>
                </a:solidFill>
              </a:rPr>
              <a:t>’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19, in press)]</a:t>
            </a:r>
          </a:p>
        </p:txBody>
      </p:sp>
    </p:spTree>
  </p:cSld>
  <p:clrMapOvr>
    <a:masterClrMapping/>
  </p:clrMapOvr>
  <p:transition advTm="59337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34">
            <a:extLst>
              <a:ext uri="{FF2B5EF4-FFF2-40B4-BE49-F238E27FC236}">
                <a16:creationId xmlns:a16="http://schemas.microsoft.com/office/drawing/2014/main" id="{0088BEDE-3B25-0280-AEBF-143CD7CFB260}"/>
              </a:ext>
            </a:extLst>
          </p:cNvPr>
          <p:cNvGrpSpPr>
            <a:grpSpLocks/>
          </p:cNvGrpSpPr>
          <p:nvPr/>
        </p:nvGrpSpPr>
        <p:grpSpPr bwMode="auto">
          <a:xfrm>
            <a:off x="933450" y="2066925"/>
            <a:ext cx="7096125" cy="2684463"/>
            <a:chOff x="1243728" y="2443396"/>
            <a:chExt cx="9461981" cy="3579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CB944A-2BB3-BDE1-05E1-AF7F26B52AEF}"/>
                </a:ext>
              </a:extLst>
            </p:cNvPr>
            <p:cNvSpPr/>
            <p:nvPr/>
          </p:nvSpPr>
          <p:spPr>
            <a:xfrm rot="5400000">
              <a:off x="2148654" y="4855311"/>
              <a:ext cx="258235" cy="2068089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363117-56F4-B780-3404-9D84E72F0629}"/>
                </a:ext>
              </a:extLst>
            </p:cNvPr>
            <p:cNvSpPr/>
            <p:nvPr/>
          </p:nvSpPr>
          <p:spPr>
            <a:xfrm rot="1742398">
              <a:off x="3332985" y="4930498"/>
              <a:ext cx="262480" cy="1092208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AE60755-F711-392C-EFE9-1508CFD33B5B}"/>
                </a:ext>
              </a:extLst>
            </p:cNvPr>
            <p:cNvSpPr/>
            <p:nvPr/>
          </p:nvSpPr>
          <p:spPr>
            <a:xfrm rot="5400000">
              <a:off x="4519441" y="4025572"/>
              <a:ext cx="256118" cy="2065972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F4927E7-CD80-C72F-4F2B-64D86C67E680}"/>
                </a:ext>
              </a:extLst>
            </p:cNvPr>
            <p:cNvSpPr/>
            <p:nvPr/>
          </p:nvSpPr>
          <p:spPr>
            <a:xfrm rot="1742398">
              <a:off x="5701655" y="4098641"/>
              <a:ext cx="264597" cy="1094325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5FC4116-53B7-1A41-4AC4-8813B721D4DB}"/>
                </a:ext>
              </a:extLst>
            </p:cNvPr>
            <p:cNvSpPr/>
            <p:nvPr/>
          </p:nvSpPr>
          <p:spPr>
            <a:xfrm rot="5400000">
              <a:off x="6888113" y="3195832"/>
              <a:ext cx="258235" cy="2068088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E63BC1F-FA97-56FA-DA2E-F658DE5B1FF9}"/>
                </a:ext>
              </a:extLst>
            </p:cNvPr>
            <p:cNvSpPr/>
            <p:nvPr/>
          </p:nvSpPr>
          <p:spPr>
            <a:xfrm rot="1742398">
              <a:off x="8072442" y="3268902"/>
              <a:ext cx="262480" cy="1094325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530D7B-E67E-4CD2-CF9C-51FFA4097068}"/>
                </a:ext>
              </a:extLst>
            </p:cNvPr>
            <p:cNvSpPr/>
            <p:nvPr/>
          </p:nvSpPr>
          <p:spPr>
            <a:xfrm rot="5400000">
              <a:off x="9255725" y="2369268"/>
              <a:ext cx="256118" cy="2068088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BA8C8C-DDBB-1825-410E-E42C64E982A0}"/>
                </a:ext>
              </a:extLst>
            </p:cNvPr>
            <p:cNvSpPr/>
            <p:nvPr/>
          </p:nvSpPr>
          <p:spPr>
            <a:xfrm rot="1742398">
              <a:off x="10443229" y="2443396"/>
              <a:ext cx="262480" cy="1092208"/>
            </a:xfrm>
            <a:prstGeom prst="rect">
              <a:avLst/>
            </a:prstGeom>
            <a:solidFill>
              <a:srgbClr val="7030A0"/>
            </a:solidFill>
            <a:ln w="66675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22530" name="Group 53">
            <a:extLst>
              <a:ext uri="{FF2B5EF4-FFF2-40B4-BE49-F238E27FC236}">
                <a16:creationId xmlns:a16="http://schemas.microsoft.com/office/drawing/2014/main" id="{B839BBC6-65F3-9EFE-FD41-C1235BB7E89B}"/>
              </a:ext>
            </a:extLst>
          </p:cNvPr>
          <p:cNvGrpSpPr>
            <a:grpSpLocks/>
          </p:cNvGrpSpPr>
          <p:nvPr/>
        </p:nvGrpSpPr>
        <p:grpSpPr bwMode="auto">
          <a:xfrm>
            <a:off x="1141413" y="2652713"/>
            <a:ext cx="1173162" cy="1503362"/>
            <a:chOff x="1382660" y="1986955"/>
            <a:chExt cx="1765726" cy="2379430"/>
          </a:xfrm>
        </p:grpSpPr>
        <p:pic>
          <p:nvPicPr>
            <p:cNvPr id="22552" name="Picture 49">
              <a:extLst>
                <a:ext uri="{FF2B5EF4-FFF2-40B4-BE49-F238E27FC236}">
                  <a16:creationId xmlns:a16="http://schemas.microsoft.com/office/drawing/2014/main" id="{0E17F999-0EB7-7AB9-2104-590139F40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3" t="10320" r="23888" b="17615"/>
            <a:stretch>
              <a:fillRect/>
            </a:stretch>
          </p:blipFill>
          <p:spPr bwMode="auto">
            <a:xfrm rot="10800000">
              <a:off x="1382660" y="1986955"/>
              <a:ext cx="1765726" cy="2379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3" name="Picture 35">
              <a:extLst>
                <a:ext uri="{FF2B5EF4-FFF2-40B4-BE49-F238E27FC236}">
                  <a16:creationId xmlns:a16="http://schemas.microsoft.com/office/drawing/2014/main" id="{6BABD7A5-652D-A7A1-2841-2B5FD3E3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737" y="2210575"/>
              <a:ext cx="1490952" cy="1487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TextBox 36">
            <a:extLst>
              <a:ext uri="{FF2B5EF4-FFF2-40B4-BE49-F238E27FC236}">
                <a16:creationId xmlns:a16="http://schemas.microsoft.com/office/drawing/2014/main" id="{0604DDF9-55A6-CF2E-9DEA-1C53844FA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4124325"/>
            <a:ext cx="1174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/>
              <a:t>1953</a:t>
            </a:r>
            <a:endParaRPr lang="en-US" altLang="en-US"/>
          </a:p>
        </p:txBody>
      </p:sp>
      <p:sp>
        <p:nvSpPr>
          <p:cNvPr id="22532" name="TextBox 37">
            <a:extLst>
              <a:ext uri="{FF2B5EF4-FFF2-40B4-BE49-F238E27FC236}">
                <a16:creationId xmlns:a16="http://schemas.microsoft.com/office/drawing/2014/main" id="{ADCC11C0-8931-968B-F715-7F0BD00BB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4784725"/>
            <a:ext cx="1549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2100"/>
              <a:t>Double</a:t>
            </a:r>
            <a:r>
              <a:rPr lang="zh-CN" altLang="en-US" sz="2100"/>
              <a:t> </a:t>
            </a:r>
            <a:r>
              <a:rPr lang="en-US" altLang="zh-CN" sz="2100"/>
              <a:t>Helix</a:t>
            </a:r>
            <a:endParaRPr lang="en-US" altLang="en-US" sz="2100"/>
          </a:p>
        </p:txBody>
      </p:sp>
      <p:sp>
        <p:nvSpPr>
          <p:cNvPr id="22533" name="TextBox 38">
            <a:extLst>
              <a:ext uri="{FF2B5EF4-FFF2-40B4-BE49-F238E27FC236}">
                <a16:creationId xmlns:a16="http://schemas.microsoft.com/office/drawing/2014/main" id="{C40248D1-75F4-0C43-E543-52B733DF4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38" y="4992688"/>
            <a:ext cx="1747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1800"/>
              <a:t>H. </a:t>
            </a:r>
            <a:br>
              <a:rPr lang="en-US" altLang="zh-CN" sz="1800"/>
            </a:br>
            <a:r>
              <a:rPr lang="en-US" altLang="zh-CN" sz="1800"/>
              <a:t>influenzae</a:t>
            </a:r>
            <a:endParaRPr lang="en-US" altLang="en-US" sz="1800"/>
          </a:p>
        </p:txBody>
      </p:sp>
      <p:pic>
        <p:nvPicPr>
          <p:cNvPr id="22534" name="Picture 52">
            <a:extLst>
              <a:ext uri="{FF2B5EF4-FFF2-40B4-BE49-F238E27FC236}">
                <a16:creationId xmlns:a16="http://schemas.microsoft.com/office/drawing/2014/main" id="{B43E7400-01D7-3A3B-F83A-3452B3C1C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10320" r="23888" b="17615"/>
          <a:stretch>
            <a:fillRect/>
          </a:stretch>
        </p:blipFill>
        <p:spPr bwMode="auto">
          <a:xfrm rot="10800000">
            <a:off x="2917825" y="1981200"/>
            <a:ext cx="11779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40">
            <a:extLst>
              <a:ext uri="{FF2B5EF4-FFF2-40B4-BE49-F238E27FC236}">
                <a16:creationId xmlns:a16="http://schemas.microsoft.com/office/drawing/2014/main" id="{6324562B-DEE4-21B5-D69D-DE4D9BE00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563" y="3475038"/>
            <a:ext cx="117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/>
              <a:t>1995</a:t>
            </a:r>
            <a:endParaRPr lang="en-US" altLang="en-US"/>
          </a:p>
        </p:txBody>
      </p:sp>
      <p:sp>
        <p:nvSpPr>
          <p:cNvPr id="22536" name="TextBox 41">
            <a:extLst>
              <a:ext uri="{FF2B5EF4-FFF2-40B4-BE49-F238E27FC236}">
                <a16:creationId xmlns:a16="http://schemas.microsoft.com/office/drawing/2014/main" id="{2A68EA4D-B36A-2780-7259-DE90B04DA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4171950"/>
            <a:ext cx="1549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2100"/>
              <a:t>Sequenced</a:t>
            </a:r>
            <a:r>
              <a:rPr lang="zh-CN" altLang="en-US" sz="2100"/>
              <a:t> </a:t>
            </a:r>
            <a:r>
              <a:rPr lang="en-US" altLang="zh-CN" sz="2100"/>
              <a:t>Genome</a:t>
            </a:r>
            <a:endParaRPr lang="en-US" altLang="en-US" sz="2100"/>
          </a:p>
        </p:txBody>
      </p:sp>
      <p:sp>
        <p:nvSpPr>
          <p:cNvPr id="22537" name="TextBox 42">
            <a:extLst>
              <a:ext uri="{FF2B5EF4-FFF2-40B4-BE49-F238E27FC236}">
                <a16:creationId xmlns:a16="http://schemas.microsoft.com/office/drawing/2014/main" id="{E8B1719A-A70E-DAF9-D74C-77BA6E31A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5638800"/>
            <a:ext cx="156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Watson </a:t>
            </a:r>
          </a:p>
          <a:p>
            <a:r>
              <a:rPr lang="en-US" altLang="en-US" sz="1800"/>
              <a:t>&amp; Crick</a:t>
            </a:r>
          </a:p>
        </p:txBody>
      </p:sp>
      <p:grpSp>
        <p:nvGrpSpPr>
          <p:cNvPr id="22538" name="Group 55">
            <a:extLst>
              <a:ext uri="{FF2B5EF4-FFF2-40B4-BE49-F238E27FC236}">
                <a16:creationId xmlns:a16="http://schemas.microsoft.com/office/drawing/2014/main" id="{303CB0EA-ED59-0611-4366-1BBB16CAE080}"/>
              </a:ext>
            </a:extLst>
          </p:cNvPr>
          <p:cNvGrpSpPr>
            <a:grpSpLocks/>
          </p:cNvGrpSpPr>
          <p:nvPr/>
        </p:nvGrpSpPr>
        <p:grpSpPr bwMode="auto">
          <a:xfrm>
            <a:off x="4714875" y="1295400"/>
            <a:ext cx="1174750" cy="1582738"/>
            <a:chOff x="6214274" y="466052"/>
            <a:chExt cx="1765726" cy="2379430"/>
          </a:xfrm>
        </p:grpSpPr>
        <p:pic>
          <p:nvPicPr>
            <p:cNvPr id="22550" name="Picture 51">
              <a:extLst>
                <a:ext uri="{FF2B5EF4-FFF2-40B4-BE49-F238E27FC236}">
                  <a16:creationId xmlns:a16="http://schemas.microsoft.com/office/drawing/2014/main" id="{BA308E92-ABC5-B2A7-A5A4-F495C783B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3" t="10320" r="23888" b="17615"/>
            <a:stretch>
              <a:fillRect/>
            </a:stretch>
          </p:blipFill>
          <p:spPr bwMode="auto">
            <a:xfrm rot="10800000">
              <a:off x="6214274" y="466052"/>
              <a:ext cx="1765726" cy="2379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1" name="Picture 43">
              <a:extLst>
                <a:ext uri="{FF2B5EF4-FFF2-40B4-BE49-F238E27FC236}">
                  <a16:creationId xmlns:a16="http://schemas.microsoft.com/office/drawing/2014/main" id="{A650C7D9-EB0E-4E6F-33DC-4E08DD123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4946" y="676072"/>
              <a:ext cx="1508025" cy="1489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9" name="TextBox 44">
            <a:extLst>
              <a:ext uri="{FF2B5EF4-FFF2-40B4-BE49-F238E27FC236}">
                <a16:creationId xmlns:a16="http://schemas.microsoft.com/office/drawing/2014/main" id="{E60F6B62-5459-8B98-76DD-708B8B5AB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2801938"/>
            <a:ext cx="117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/>
              <a:t>2008</a:t>
            </a:r>
            <a:endParaRPr lang="en-US" altLang="en-US"/>
          </a:p>
        </p:txBody>
      </p:sp>
      <p:sp>
        <p:nvSpPr>
          <p:cNvPr id="22540" name="TextBox 45">
            <a:extLst>
              <a:ext uri="{FF2B5EF4-FFF2-40B4-BE49-F238E27FC236}">
                <a16:creationId xmlns:a16="http://schemas.microsoft.com/office/drawing/2014/main" id="{A6E7735E-DA7E-9258-9E18-DD7084DB9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3529013"/>
            <a:ext cx="1549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zh-CN" sz="2100"/>
              <a:t>1000</a:t>
            </a:r>
            <a:br>
              <a:rPr lang="en-US" altLang="zh-CN" sz="2100"/>
            </a:br>
            <a:r>
              <a:rPr lang="en-US" altLang="zh-CN" sz="2100"/>
              <a:t>Genomes</a:t>
            </a:r>
            <a:endParaRPr lang="en-US" altLang="en-US" sz="2100"/>
          </a:p>
        </p:txBody>
      </p:sp>
      <p:sp>
        <p:nvSpPr>
          <p:cNvPr id="22541" name="TextBox 46">
            <a:extLst>
              <a:ext uri="{FF2B5EF4-FFF2-40B4-BE49-F238E27FC236}">
                <a16:creationId xmlns:a16="http://schemas.microsoft.com/office/drawing/2014/main" id="{7BCA5AED-3F00-CA4F-5CF2-B394114D3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4638675"/>
            <a:ext cx="1487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1800"/>
              <a:t>Catalogue</a:t>
            </a:r>
            <a:r>
              <a:rPr lang="zh-CN" altLang="en-US" sz="1800"/>
              <a:t> </a:t>
            </a:r>
            <a:br>
              <a:rPr lang="en-US" altLang="zh-CN" sz="1800"/>
            </a:br>
            <a:r>
              <a:rPr lang="en-US" altLang="zh-CN" sz="1800"/>
              <a:t>of</a:t>
            </a:r>
            <a:r>
              <a:rPr lang="zh-CN" altLang="en-US" sz="1800"/>
              <a:t> </a:t>
            </a:r>
            <a:r>
              <a:rPr lang="en-US" altLang="zh-CN" sz="1800"/>
              <a:t>human</a:t>
            </a:r>
            <a:r>
              <a:rPr lang="zh-CN" altLang="en-US" sz="1800"/>
              <a:t> </a:t>
            </a:r>
            <a:r>
              <a:rPr lang="en-US" altLang="zh-CN" sz="1800"/>
              <a:t>variation</a:t>
            </a:r>
            <a:endParaRPr lang="en-US" altLang="en-US" sz="180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DD5D3F58-79E2-0A4D-0AA2-36F0CBE7DBF6}"/>
              </a:ext>
            </a:extLst>
          </p:cNvPr>
          <p:cNvSpPr/>
          <p:nvPr/>
        </p:nvSpPr>
        <p:spPr>
          <a:xfrm rot="1659108">
            <a:off x="7902575" y="1749425"/>
            <a:ext cx="592138" cy="465138"/>
          </a:xfrm>
          <a:prstGeom prst="triangl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22543" name="Picture 57">
            <a:extLst>
              <a:ext uri="{FF2B5EF4-FFF2-40B4-BE49-F238E27FC236}">
                <a16:creationId xmlns:a16="http://schemas.microsoft.com/office/drawing/2014/main" id="{738704B5-5991-E7FE-D6BC-B38B81CE5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10320" r="23888" b="17615"/>
          <a:stretch>
            <a:fillRect/>
          </a:stretch>
        </p:blipFill>
        <p:spPr bwMode="auto">
          <a:xfrm rot="10800000">
            <a:off x="6530975" y="685800"/>
            <a:ext cx="11747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Box 59">
            <a:extLst>
              <a:ext uri="{FF2B5EF4-FFF2-40B4-BE49-F238E27FC236}">
                <a16:creationId xmlns:a16="http://schemas.microsoft.com/office/drawing/2014/main" id="{747DFF3C-2FE0-329F-C9A2-C2E2AE0D5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650" y="2198688"/>
            <a:ext cx="117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/>
              <a:t>2015</a:t>
            </a:r>
            <a:endParaRPr lang="en-US" altLang="en-US"/>
          </a:p>
        </p:txBody>
      </p:sp>
      <p:sp>
        <p:nvSpPr>
          <p:cNvPr id="22545" name="TextBox 61">
            <a:extLst>
              <a:ext uri="{FF2B5EF4-FFF2-40B4-BE49-F238E27FC236}">
                <a16:creationId xmlns:a16="http://schemas.microsoft.com/office/drawing/2014/main" id="{D6F4720A-0838-D6E4-39D4-C1456DBC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2900363"/>
            <a:ext cx="1549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zh-CN" sz="2100"/>
              <a:t>Integrated</a:t>
            </a:r>
            <a:r>
              <a:rPr lang="zh-CN" altLang="en-US" sz="2100"/>
              <a:t> </a:t>
            </a:r>
            <a:r>
              <a:rPr lang="en-US" altLang="zh-CN" sz="2100"/>
              <a:t>health</a:t>
            </a:r>
            <a:r>
              <a:rPr lang="zh-CN" altLang="en-US" sz="2100"/>
              <a:t> </a:t>
            </a:r>
            <a:r>
              <a:rPr lang="en-US" altLang="zh-CN" sz="2100"/>
              <a:t>data</a:t>
            </a:r>
            <a:endParaRPr lang="en-US" altLang="en-US" sz="2100"/>
          </a:p>
        </p:txBody>
      </p:sp>
      <p:sp>
        <p:nvSpPr>
          <p:cNvPr id="22546" name="TextBox 62">
            <a:extLst>
              <a:ext uri="{FF2B5EF4-FFF2-40B4-BE49-F238E27FC236}">
                <a16:creationId xmlns:a16="http://schemas.microsoft.com/office/drawing/2014/main" id="{916A00C4-A0DC-739E-A209-DD077551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3810000"/>
            <a:ext cx="1749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1800"/>
              <a:t>UKBB study</a:t>
            </a:r>
            <a:r>
              <a:rPr lang="zh-CN" altLang="en-US" sz="1800"/>
              <a:t> </a:t>
            </a:r>
            <a:r>
              <a:rPr lang="en-US" altLang="zh-CN" sz="1800"/>
              <a:t>with</a:t>
            </a:r>
            <a:r>
              <a:rPr lang="zh-CN" altLang="en-US" sz="1800"/>
              <a:t> </a:t>
            </a:r>
            <a:r>
              <a:rPr lang="en-US" altLang="zh-CN" sz="1800"/>
              <a:t>over</a:t>
            </a:r>
            <a:r>
              <a:rPr lang="zh-CN" altLang="en-US" sz="1800"/>
              <a:t> </a:t>
            </a:r>
            <a:r>
              <a:rPr lang="en-US" altLang="zh-CN" sz="1800"/>
              <a:t>500K participants, genotypes</a:t>
            </a:r>
            <a:r>
              <a:rPr lang="zh-CN" altLang="en-US" sz="1800"/>
              <a:t> </a:t>
            </a:r>
            <a:r>
              <a:rPr lang="en-US" altLang="zh-CN" sz="1800"/>
              <a:t>to</a:t>
            </a:r>
            <a:r>
              <a:rPr lang="zh-CN" altLang="en-US" sz="1800"/>
              <a:t> </a:t>
            </a:r>
            <a:r>
              <a:rPr lang="en-US" altLang="zh-CN" sz="1800"/>
              <a:t>phenotypic</a:t>
            </a:r>
            <a:r>
              <a:rPr lang="zh-CN" altLang="en-US" sz="1800"/>
              <a:t> </a:t>
            </a:r>
            <a:r>
              <a:rPr lang="en-US" altLang="zh-CN" sz="1800"/>
              <a:t>details</a:t>
            </a:r>
            <a:r>
              <a:rPr lang="zh-CN" altLang="en-US" sz="1800"/>
              <a:t> </a:t>
            </a:r>
            <a:r>
              <a:rPr lang="en-US" altLang="zh-CN" sz="1800"/>
              <a:t>&amp; clinical</a:t>
            </a:r>
            <a:r>
              <a:rPr lang="zh-CN" altLang="en-US" sz="1800"/>
              <a:t> </a:t>
            </a:r>
            <a:r>
              <a:rPr lang="en-US" altLang="zh-CN" sz="1800"/>
              <a:t>information</a:t>
            </a:r>
            <a:endParaRPr lang="en-US" altLang="en-US" sz="1800"/>
          </a:p>
        </p:txBody>
      </p:sp>
      <p:pic>
        <p:nvPicPr>
          <p:cNvPr id="22547" name="Picture 1">
            <a:extLst>
              <a:ext uri="{FF2B5EF4-FFF2-40B4-BE49-F238E27FC236}">
                <a16:creationId xmlns:a16="http://schemas.microsoft.com/office/drawing/2014/main" id="{AB28ED78-257F-FD58-108B-814F98B8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2133600"/>
            <a:ext cx="977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">
            <a:extLst>
              <a:ext uri="{FF2B5EF4-FFF2-40B4-BE49-F238E27FC236}">
                <a16:creationId xmlns:a16="http://schemas.microsoft.com/office/drawing/2014/main" id="{1CBFD8BB-0635-C6F2-1164-E5A4C5FFD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825500"/>
            <a:ext cx="1003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9" name="Title 3">
            <a:extLst>
              <a:ext uri="{FF2B5EF4-FFF2-40B4-BE49-F238E27FC236}">
                <a16:creationId xmlns:a16="http://schemas.microsoft.com/office/drawing/2014/main" id="{6FD47DFA-9995-0FF1-FB42-13D45F145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6238" y="296863"/>
            <a:ext cx="4800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Case Study: Amazing Progress in </a:t>
            </a:r>
            <a:r>
              <a:rPr lang="en-US" altLang="en-US">
                <a:solidFill>
                  <a:srgbClr val="00B050"/>
                </a:solidFill>
                <a:ea typeface="ＭＳ Ｐゴシック" panose="020B0600070205080204" pitchFamily="34" charset="-128"/>
              </a:rPr>
              <a:t>Scaling</a:t>
            </a:r>
            <a:r>
              <a:rPr lang="en-US" altLang="en-US">
                <a:ea typeface="ＭＳ Ｐゴシック" panose="020B0600070205080204" pitchFamily="34" charset="-128"/>
              </a:rPr>
              <a:t> &amp; </a:t>
            </a:r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Integration</a:t>
            </a:r>
            <a:r>
              <a:rPr lang="en-US" altLang="en-US">
                <a:ea typeface="ＭＳ Ｐゴシック" panose="020B0600070205080204" pitchFamily="34" charset="-128"/>
              </a:rPr>
              <a:t> with Genotype-Phenotype Relationships</a:t>
            </a:r>
          </a:p>
        </p:txBody>
      </p:sp>
    </p:spTree>
  </p:cSld>
  <p:clrMapOvr>
    <a:masterClrMapping/>
  </p:clrMapOvr>
  <p:transition advTm="46176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>
            <a:extLst>
              <a:ext uri="{FF2B5EF4-FFF2-40B4-BE49-F238E27FC236}">
                <a16:creationId xmlns:a16="http://schemas.microsoft.com/office/drawing/2014/main" id="{B2150086-64FE-D600-694B-BE52578F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0"/>
            <a:ext cx="4637087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1157A-D0D9-B5BB-77FE-F9F63F44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800"/>
            <a:ext cx="31242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 Success of 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Scale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Integration, </a:t>
            </a:r>
            <a:r>
              <a:rPr lang="en-US" dirty="0">
                <a:solidFill>
                  <a:srgbClr val="7030A0"/>
                </a:solidFill>
              </a:rPr>
              <a:t>Techniques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Many </a:t>
            </a:r>
            <a:r>
              <a:rPr lang="en-US" u="sng" dirty="0"/>
              <a:t>GWAS </a:t>
            </a:r>
            <a:r>
              <a:rPr lang="en-US" dirty="0"/>
              <a:t>variants found, most not in genes, but affecting regulatory </a:t>
            </a:r>
            <a:r>
              <a:rPr lang="en-US" u="sng" dirty="0"/>
              <a:t>network</a:t>
            </a:r>
          </a:p>
        </p:txBody>
      </p:sp>
      <p:sp>
        <p:nvSpPr>
          <p:cNvPr id="31747" name="Content Placeholder 1">
            <a:extLst>
              <a:ext uri="{FF2B5EF4-FFF2-40B4-BE49-F238E27FC236}">
                <a16:creationId xmlns:a16="http://schemas.microsoft.com/office/drawing/2014/main" id="{0BC909E3-09E7-7784-5A4B-DE8DDC865D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89450" y="4403725"/>
            <a:ext cx="4121150" cy="2133600"/>
          </a:xfrm>
        </p:spPr>
        <p:txBody>
          <a:bodyPr/>
          <a:lstStyle/>
          <a:p>
            <a:r>
              <a:rPr lang="en-US" altLang="en-US" sz="1800">
                <a:ea typeface="ＭＳ Ｐゴシック" panose="020B0600070205080204" pitchFamily="34" charset="-128"/>
              </a:rPr>
              <a:t>A 1st GWAS done at Yale, for AMD: 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(Klein et al. 05, Science)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Many since then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Most SNVs fall into non-coding regulatory regions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400">
                <a:ea typeface="ＭＳ Ｐゴシック" panose="020B0600070205080204" pitchFamily="34" charset="-128"/>
              </a:rPr>
              <a:t>(major contributions by Yale groups to this ENCODE annotation effort)</a:t>
            </a:r>
            <a:endParaRPr lang="en-US" altLang="en-US" sz="1800">
              <a:ea typeface="ＭＳ Ｐゴシック" panose="020B0600070205080204" pitchFamily="34" charset="-128"/>
            </a:endParaRPr>
          </a:p>
          <a:p>
            <a:endParaRPr lang="en-US" altLang="en-US" sz="1800">
              <a:ea typeface="ＭＳ Ｐゴシック" panose="020B0600070205080204" pitchFamily="34" charset="-128"/>
            </a:endParaRPr>
          </a:p>
        </p:txBody>
      </p:sp>
      <p:pic>
        <p:nvPicPr>
          <p:cNvPr id="31748" name="Picture 6">
            <a:extLst>
              <a:ext uri="{FF2B5EF4-FFF2-40B4-BE49-F238E27FC236}">
                <a16:creationId xmlns:a16="http://schemas.microsoft.com/office/drawing/2014/main" id="{5629C9F2-5F64-DCA6-0F76-F733DAF178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27425"/>
            <a:ext cx="441325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2">
            <a:extLst>
              <a:ext uri="{FF2B5EF4-FFF2-40B4-BE49-F238E27FC236}">
                <a16:creationId xmlns:a16="http://schemas.microsoft.com/office/drawing/2014/main" id="{F01907A7-C5F8-8199-0B38-685657297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3" y="6519863"/>
            <a:ext cx="1714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k-SK" altLang="en-US" sz="1600">
                <a:solidFill>
                  <a:srgbClr val="7F7F7F"/>
                </a:solidFill>
              </a:rPr>
              <a:t> [</a:t>
            </a:r>
            <a:r>
              <a:rPr lang="sk-SK" altLang="en-US" sz="1600" i="1">
                <a:solidFill>
                  <a:srgbClr val="7F7F7F"/>
                </a:solidFill>
              </a:rPr>
              <a:t>Nature</a:t>
            </a:r>
            <a:r>
              <a:rPr lang="sk-SK" altLang="en-US" sz="1600">
                <a:solidFill>
                  <a:srgbClr val="7F7F7F"/>
                </a:solidFill>
              </a:rPr>
              <a:t> 489: 91]</a:t>
            </a:r>
            <a:endParaRPr lang="en-US" altLang="en-US" sz="160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advTm="77339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>
            <a:extLst>
              <a:ext uri="{FF2B5EF4-FFF2-40B4-BE49-F238E27FC236}">
                <a16:creationId xmlns:a16="http://schemas.microsoft.com/office/drawing/2014/main" id="{8FF2996E-F6E9-0FDC-8270-F5F4B70F0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188" y="-103188"/>
            <a:ext cx="514350" cy="71215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200" b="1"/>
          </a:p>
        </p:txBody>
      </p:sp>
      <p:pic>
        <p:nvPicPr>
          <p:cNvPr id="43010" name="Picture 4">
            <a:extLst>
              <a:ext uri="{FF2B5EF4-FFF2-40B4-BE49-F238E27FC236}">
                <a16:creationId xmlns:a16="http://schemas.microsoft.com/office/drawing/2014/main" id="{6129FA2D-F85B-DE51-E4AC-2122595F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91440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C9130-F150-76AA-BCDA-75AEF7EF4AD5}"/>
              </a:ext>
            </a:extLst>
          </p:cNvPr>
          <p:cNvSpPr txBox="1"/>
          <p:nvPr/>
        </p:nvSpPr>
        <p:spPr>
          <a:xfrm>
            <a:off x="5867400" y="6477000"/>
            <a:ext cx="4572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[Navarro et al.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GenomeBiol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. (</a:t>
            </a:r>
            <a:r>
              <a:rPr lang="uk-UA" sz="1200" b="1" dirty="0">
                <a:solidFill>
                  <a:schemeClr val="bg1">
                    <a:lumMod val="50000"/>
                  </a:schemeClr>
                </a:solidFill>
              </a:rPr>
              <a:t>’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19, in press)]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D75BED00-8C1F-6A83-4B52-D658A9A8CD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2895600" cy="3733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Scaling </a:t>
            </a:r>
            <a:r>
              <a:rPr lang="en-US" altLang="en-US" dirty="0">
                <a:ea typeface="ＭＳ Ｐゴシック" panose="020B0600070205080204" pitchFamily="34" charset="-128"/>
              </a:rPr>
              <a:t>of Genomic Data Science: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Powered by exponential increases in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data &amp; computing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Moore’s Law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But Drug Development hasn’t followed this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</a:t>
            </a:r>
            <a:r>
              <a:rPr lang="en-US" altLang="en-US" dirty="0" err="1">
                <a:solidFill>
                  <a:srgbClr val="FFC000"/>
                </a:solidFill>
                <a:ea typeface="ＭＳ Ｐゴシック" panose="020B0600070205080204" pitchFamily="34" charset="-128"/>
              </a:rPr>
              <a:t>Eroom’s</a:t>
            </a:r>
            <a:r>
              <a:rPr lang="en-US" altLang="en-US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 Law</a:t>
            </a:r>
            <a:r>
              <a:rPr lang="en-US" altLang="en-US" dirty="0">
                <a:ea typeface="ＭＳ Ｐゴシック" panose="020B0600070205080204" pitchFamily="34" charset="-128"/>
              </a:rPr>
              <a:t>)….</a:t>
            </a:r>
          </a:p>
        </p:txBody>
      </p:sp>
      <p:pic>
        <p:nvPicPr>
          <p:cNvPr id="24578" name="Picture 7">
            <a:extLst>
              <a:ext uri="{FF2B5EF4-FFF2-40B4-BE49-F238E27FC236}">
                <a16:creationId xmlns:a16="http://schemas.microsoft.com/office/drawing/2014/main" id="{8393A015-C8D9-7844-6A6A-0C3E0AE0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-55563"/>
            <a:ext cx="478155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9" descr="http://www.nature.com/polopoly_fs/7.33896.1455023892%21/image/nature_NF_Moore-Law_11.02.2016-WEB.png_gen/derivatives/landscape_630/nature_NF_Moore-Law_11.02.2016-WEB.png">
            <a:extLst>
              <a:ext uri="{FF2B5EF4-FFF2-40B4-BE49-F238E27FC236}">
                <a16:creationId xmlns:a16="http://schemas.microsoft.com/office/drawing/2014/main" id="{8AF3F14A-7452-B1E9-641E-60DF96BB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4" b="46729"/>
          <a:stretch>
            <a:fillRect/>
          </a:stretch>
        </p:blipFill>
        <p:spPr bwMode="auto">
          <a:xfrm>
            <a:off x="4438650" y="3492500"/>
            <a:ext cx="47815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">
            <a:extLst>
              <a:ext uri="{FF2B5EF4-FFF2-40B4-BE49-F238E27FC236}">
                <a16:creationId xmlns:a16="http://schemas.microsoft.com/office/drawing/2014/main" id="{223EDAA2-C826-CE52-6294-8F000BFEF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6050"/>
            <a:ext cx="35258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-571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A6A6A6"/>
              </a:buClr>
              <a:buSzPct val="100000"/>
            </a:pPr>
            <a:r>
              <a:rPr lang="en-US" altLang="en-US" sz="1600">
                <a:solidFill>
                  <a:srgbClr val="A6A6A6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[NHGRI website + Waldrop (‘15) Nature]</a:t>
            </a:r>
          </a:p>
        </p:txBody>
      </p:sp>
    </p:spTree>
  </p:cSld>
  <p:clrMapOvr>
    <a:masterClrMapping/>
  </p:clrMapOvr>
  <p:transition advTm="46976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B849E-20B6-BC33-1938-01F9FF33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scaling of computation, sequencing data, energy &amp; drug development on the same graph</a:t>
            </a:r>
          </a:p>
        </p:txBody>
      </p:sp>
      <p:pic>
        <p:nvPicPr>
          <p:cNvPr id="60" name="Google Shape;60;g3249fb9507a_0_0"/>
          <p:cNvPicPr preferRelativeResize="0"/>
          <p:nvPr/>
        </p:nvPicPr>
        <p:blipFill>
          <a:blip r:embed="rId3"/>
          <a:srcRect b="2162"/>
          <a:stretch>
            <a:fillRect/>
          </a:stretch>
        </p:blipFill>
        <p:spPr>
          <a:xfrm>
            <a:off x="762000" y="1447800"/>
            <a:ext cx="7772400" cy="463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850B3-D03C-442A-899B-B0AC1216BFC2}"/>
              </a:ext>
            </a:extLst>
          </p:cNvPr>
          <p:cNvSpPr txBox="1"/>
          <p:nvPr/>
        </p:nvSpPr>
        <p:spPr>
          <a:xfrm>
            <a:off x="32084" y="6538191"/>
            <a:ext cx="4467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</a:rPr>
              <a:t>Rozowsky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 et al. (‘26). Cell Genomics (submitted)]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A13A531-E685-7885-6A9B-013BCC7BB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14758"/>
            <a:ext cx="533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Sequencing cost reductions have resulted in an explosion of data in many subfields</a:t>
            </a:r>
          </a:p>
        </p:txBody>
      </p:sp>
      <p:sp>
        <p:nvSpPr>
          <p:cNvPr id="26627" name="Rectangle 8">
            <a:extLst>
              <a:ext uri="{FF2B5EF4-FFF2-40B4-BE49-F238E27FC236}">
                <a16:creationId xmlns:a16="http://schemas.microsoft.com/office/drawing/2014/main" id="{F6B66EE0-48A9-9DCC-151E-88B50FA67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[</a:t>
            </a:r>
            <a:r>
              <a:rPr lang="en-US" altLang="ja-JP" sz="1200">
                <a:solidFill>
                  <a:srgbClr val="A6A6A6"/>
                </a:solidFill>
                <a:latin typeface="Calibri" panose="020F0502020204030204" pitchFamily="34" charset="0"/>
              </a:rPr>
              <a:t>Muir et al. (‘15) GenomeBiol.]</a:t>
            </a:r>
            <a:endParaRPr lang="en-US" altLang="en-US" sz="1200">
              <a:solidFill>
                <a:srgbClr val="A6A6A6"/>
              </a:solidFill>
              <a:latin typeface="Calibri" panose="020F0502020204030204" pitchFamily="34" charset="0"/>
            </a:endParaRPr>
          </a:p>
        </p:txBody>
      </p:sp>
      <p:pic>
        <p:nvPicPr>
          <p:cNvPr id="26628" name="Picture 7">
            <a:extLst>
              <a:ext uri="{FF2B5EF4-FFF2-40B4-BE49-F238E27FC236}">
                <a16:creationId xmlns:a16="http://schemas.microsoft.com/office/drawing/2014/main" id="{EF40C852-8EC3-B9CF-937F-97C997996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53008"/>
            <a:ext cx="6580163" cy="474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g3249fb9507a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75" y="1562099"/>
            <a:ext cx="825425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974EBD-58C4-F455-5303-31575C500823}"/>
              </a:ext>
            </a:extLst>
          </p:cNvPr>
          <p:cNvSpPr txBox="1">
            <a:spLocks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kern="0" dirty="0"/>
              <a:t>The scaling of the accumulation of different types of biological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E857CD-F149-2F21-0F89-3897EF228536}"/>
              </a:ext>
            </a:extLst>
          </p:cNvPr>
          <p:cNvSpPr txBox="1"/>
          <p:nvPr/>
        </p:nvSpPr>
        <p:spPr>
          <a:xfrm>
            <a:off x="32084" y="6538191"/>
            <a:ext cx="4467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</a:rPr>
              <a:t>Rozowsky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 et al. (‘26). Cell Genomics (submitted)] 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EAC2CEB-9901-6BA9-3C84-57A98E4CB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changing costs of a sequencing pipeline</a:t>
            </a:r>
          </a:p>
        </p:txBody>
      </p:sp>
      <p:sp>
        <p:nvSpPr>
          <p:cNvPr id="27650" name="TextBox 1">
            <a:extLst>
              <a:ext uri="{FF2B5EF4-FFF2-40B4-BE49-F238E27FC236}">
                <a16:creationId xmlns:a16="http://schemas.microsoft.com/office/drawing/2014/main" id="{600E4966-9D3A-C427-D77C-251736B73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7651" name="Rectangle 8">
            <a:extLst>
              <a:ext uri="{FF2B5EF4-FFF2-40B4-BE49-F238E27FC236}">
                <a16:creationId xmlns:a16="http://schemas.microsoft.com/office/drawing/2014/main" id="{DA321206-EB55-5D1A-4F6A-A217A0C15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A6A6A6"/>
                </a:solidFill>
                <a:latin typeface="Calibri" panose="020F0502020204030204" pitchFamily="34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panose="020F0502020204030204" pitchFamily="34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panose="020F0502020204030204" pitchFamily="34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panose="020F0502020204030204" pitchFamily="34" charset="0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C65B1B49-247F-ED50-D40D-8AF0C7AB5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1D9CE-CC0A-4931-ACE4-926D2201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F24D5-349B-212D-B524-0E83CC4B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Notes on the Course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B3014-D5B8-653B-1764-C4E0FCBE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791075"/>
          </a:xfrm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Surveys: Please make sure these are done quickly </a:t>
            </a:r>
            <a:br>
              <a:rPr lang="en-US" sz="2200" dirty="0"/>
            </a:br>
            <a:r>
              <a:rPr lang="en-US" sz="2200" dirty="0"/>
              <a:t>- Available from </a:t>
            </a:r>
            <a:br>
              <a:rPr lang="en-US" altLang="en-US" sz="3200" b="1" dirty="0"/>
            </a:br>
            <a:br>
              <a:rPr lang="en-US" altLang="en-US" sz="3200" b="1" dirty="0"/>
            </a:br>
            <a:r>
              <a:rPr lang="en-US" altLang="en-US" sz="3000" b="1" dirty="0" err="1"/>
              <a:t>gersteinlab.org</a:t>
            </a:r>
            <a:r>
              <a:rPr lang="en-US" altLang="en-US" sz="3000" b="1" dirty="0"/>
              <a:t>/courses/3520</a:t>
            </a:r>
            <a:endParaRPr lang="en-US" sz="2200" b="1" dirty="0"/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Sections: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Discussion section assignments will be sent out shortly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Will start next week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Register for Piazza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Lecture summaries have already started ! 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Homework is published on canvas </a:t>
            </a:r>
            <a:br>
              <a:rPr lang="en-US" sz="2200" dirty="0"/>
            </a:br>
            <a:r>
              <a:rPr lang="en-US" sz="2200" dirty="0"/>
              <a:t>(make a Q that AI can’t answer)</a:t>
            </a:r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For issues, please discuss with me &amp; TFs right after class </a:t>
            </a:r>
            <a:br>
              <a:rPr lang="en-US" sz="2200" dirty="0"/>
            </a:br>
            <a:r>
              <a:rPr lang="en-US" sz="2200" dirty="0"/>
              <a:t>or email </a:t>
            </a:r>
            <a:r>
              <a:rPr lang="en-US" sz="2200" dirty="0">
                <a:hlinkClick r:id="rId2"/>
              </a:rPr>
              <a:t>cbb752@gersteinlab.org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17936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7C5BF463-ED02-7523-A05F-A776321C0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changing costs of a sequencing pipeline</a:t>
            </a:r>
          </a:p>
        </p:txBody>
      </p:sp>
      <p:sp>
        <p:nvSpPr>
          <p:cNvPr id="28674" name="TextBox 1">
            <a:extLst>
              <a:ext uri="{FF2B5EF4-FFF2-40B4-BE49-F238E27FC236}">
                <a16:creationId xmlns:a16="http://schemas.microsoft.com/office/drawing/2014/main" id="{7DAF64D9-0737-C533-8DC1-D8FA5F09D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8675" name="Rectangle 8">
            <a:extLst>
              <a:ext uri="{FF2B5EF4-FFF2-40B4-BE49-F238E27FC236}">
                <a16:creationId xmlns:a16="http://schemas.microsoft.com/office/drawing/2014/main" id="{EC1DFAC7-39AF-5D56-C27D-178F935B0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A6A6A6"/>
                </a:solidFill>
                <a:latin typeface="Calibri" panose="020F0502020204030204" pitchFamily="34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panose="020F0502020204030204" pitchFamily="34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panose="020F0502020204030204" pitchFamily="34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panose="020F0502020204030204" pitchFamily="34" charset="0"/>
            </a:endParaRPr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3D767565-BF09-B7F6-0856-379949F66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17">
            <a:extLst>
              <a:ext uri="{FF2B5EF4-FFF2-40B4-BE49-F238E27FC236}">
                <a16:creationId xmlns:a16="http://schemas.microsoft.com/office/drawing/2014/main" id="{06A33D9F-8218-0182-3D64-411344E62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9393" r="17488" b="9251"/>
          <a:stretch>
            <a:fillRect/>
          </a:stretch>
        </p:blipFill>
        <p:spPr bwMode="auto">
          <a:xfrm>
            <a:off x="3390900" y="5091113"/>
            <a:ext cx="141763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6" name="Straight Arrow Connector 2">
            <a:extLst>
              <a:ext uri="{FF2B5EF4-FFF2-40B4-BE49-F238E27FC236}">
                <a16:creationId xmlns:a16="http://schemas.microsoft.com/office/drawing/2014/main" id="{59AD2584-850B-FDBD-1361-5861352CB33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13100" y="2706688"/>
            <a:ext cx="676275" cy="2384425"/>
          </a:xfrm>
          <a:prstGeom prst="straightConnector1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round/>
            <a:headEnd type="triangle" w="sm" len="sm"/>
            <a:tailEnd type="none" w="med" len="med"/>
          </a:ln>
        </p:spPr>
      </p:cxnSp>
      <p:pic>
        <p:nvPicPr>
          <p:cNvPr id="28679" name="Picture 1">
            <a:extLst>
              <a:ext uri="{FF2B5EF4-FFF2-40B4-BE49-F238E27FC236}">
                <a16:creationId xmlns:a16="http://schemas.microsoft.com/office/drawing/2014/main" id="{FB3B6A31-756F-AD73-D484-A777BC17D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-623" r="433" b="623"/>
          <a:stretch>
            <a:fillRect/>
          </a:stretch>
        </p:blipFill>
        <p:spPr bwMode="auto">
          <a:xfrm>
            <a:off x="103188" y="5419725"/>
            <a:ext cx="323056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E27E93DE-4589-9C72-1538-BDB549588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changing costs of a sequencing pipeline</a:t>
            </a:r>
          </a:p>
        </p:txBody>
      </p:sp>
      <p:pic>
        <p:nvPicPr>
          <p:cNvPr id="30722" name="Picture 3">
            <a:extLst>
              <a:ext uri="{FF2B5EF4-FFF2-40B4-BE49-F238E27FC236}">
                <a16:creationId xmlns:a16="http://schemas.microsoft.com/office/drawing/2014/main" id="{00D91505-1D46-D92C-C923-1A167D4A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8">
            <a:extLst>
              <a:ext uri="{FF2B5EF4-FFF2-40B4-BE49-F238E27FC236}">
                <a16:creationId xmlns:a16="http://schemas.microsoft.com/office/drawing/2014/main" id="{BD15238B-1CDD-3D69-83ED-E84052024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6581775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A6A6A6"/>
                </a:solidFill>
                <a:latin typeface="Calibri" panose="020F0502020204030204" pitchFamily="34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panose="020F0502020204030204" pitchFamily="34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panose="020F0502020204030204" pitchFamily="34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Box 1">
            <a:extLst>
              <a:ext uri="{FF2B5EF4-FFF2-40B4-BE49-F238E27FC236}">
                <a16:creationId xmlns:a16="http://schemas.microsoft.com/office/drawing/2014/main" id="{D139C99D-2465-33DA-45CB-807F2515A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4465638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cxnSp>
        <p:nvCxnSpPr>
          <p:cNvPr id="30725" name="Straight Arrow Connector 2">
            <a:extLst>
              <a:ext uri="{FF2B5EF4-FFF2-40B4-BE49-F238E27FC236}">
                <a16:creationId xmlns:a16="http://schemas.microsoft.com/office/drawing/2014/main" id="{87FD8DA6-5E79-1BD6-B27F-9B7C328598F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73525" y="3525838"/>
            <a:ext cx="1149350" cy="9525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6" name="Picture 2">
            <a:extLst>
              <a:ext uri="{FF2B5EF4-FFF2-40B4-BE49-F238E27FC236}">
                <a16:creationId xmlns:a16="http://schemas.microsoft.com/office/drawing/2014/main" id="{E157B7A3-7218-8436-8103-B0E4B2B0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562100"/>
            <a:ext cx="34925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70F09EAB-ABE9-2F03-F1A5-80553C3D0C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Biomed. Data science: </a:t>
            </a:r>
          </a:p>
        </p:txBody>
      </p:sp>
      <p:sp>
        <p:nvSpPr>
          <p:cNvPr id="34818" name="Subtitle 2">
            <a:extLst>
              <a:ext uri="{FF2B5EF4-FFF2-40B4-BE49-F238E27FC236}">
                <a16:creationId xmlns:a16="http://schemas.microsoft.com/office/drawing/2014/main" id="{723E3401-D048-B1E6-A79A-AB4A098144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Applications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3909CF9E-2A56-654B-878D-EB4D4D624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2054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Major Application I: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Designing Drugs from Structural Targets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872B02A6-540A-E546-9437-9B53AD5868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72654"/>
            <a:ext cx="7772400" cy="153828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Understanding how structures bind other molecules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Designing inhibitors using docking, structure modeling</a:t>
            </a:r>
          </a:p>
          <a:p>
            <a:r>
              <a:rPr lang="en-US" altLang="en-US" i="1">
                <a:ea typeface="ＭＳ Ｐゴシック" panose="020B0600070205080204" pitchFamily="34" charset="-128"/>
              </a:rPr>
              <a:t>In silico </a:t>
            </a:r>
            <a:r>
              <a:rPr lang="en-US" altLang="en-US">
                <a:ea typeface="ＭＳ Ｐゴシック" panose="020B0600070205080204" pitchFamily="34" charset="-128"/>
              </a:rPr>
              <a:t>screens of chemical and protein databases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75F361A-354F-2C4A-A19E-592775B60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5143" y="6532728"/>
            <a:ext cx="83169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2" charset="2"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(From left to right, figures adapted from Olsen Group Docking Page at Scripps, Zheng et al. Trends in Pharmacological Sciences 2013)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88068" name="Object 5">
            <a:extLst>
              <a:ext uri="{FF2B5EF4-FFF2-40B4-BE49-F238E27FC236}">
                <a16:creationId xmlns:a16="http://schemas.microsoft.com/office/drawing/2014/main" id="{25A428C0-82FB-B847-AC43-25408AF5EE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1388" y="3484042"/>
          <a:ext cx="3184525" cy="258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981200" imgH="1606550" progId="Photoshop.Image.4">
                  <p:embed/>
                </p:oleObj>
              </mc:Choice>
              <mc:Fallback>
                <p:oleObj name="Image" r:id="rId3" imgW="1981200" imgH="1606550" progId="Photoshop.Image.4">
                  <p:embed/>
                  <p:pic>
                    <p:nvPicPr>
                      <p:cNvPr id="88068" name="Object 5">
                        <a:extLst>
                          <a:ext uri="{FF2B5EF4-FFF2-40B4-BE49-F238E27FC236}">
                            <a16:creationId xmlns:a16="http://schemas.microsoft.com/office/drawing/2014/main" id="{25A428C0-82FB-B847-AC43-25408AF5EE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3484042"/>
                        <a:ext cx="3184525" cy="258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69" name="Picture 7">
            <a:extLst>
              <a:ext uri="{FF2B5EF4-FFF2-40B4-BE49-F238E27FC236}">
                <a16:creationId xmlns:a16="http://schemas.microsoft.com/office/drawing/2014/main" id="{66741645-F534-054C-8D89-901F8C5DA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902" r="9782" b="4900"/>
          <a:stretch>
            <a:fillRect/>
          </a:stretch>
        </p:blipFill>
        <p:spPr bwMode="auto">
          <a:xfrm>
            <a:off x="4306888" y="3042717"/>
            <a:ext cx="43243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03275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D87BE22D-622A-EC46-BA94-521A80AFC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Application II: Finding Homologs,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to Find Experimentally Tractable Gene Targets</a:t>
            </a:r>
          </a:p>
        </p:txBody>
      </p:sp>
      <p:graphicFrame>
        <p:nvGraphicFramePr>
          <p:cNvPr id="89090" name="Object 2">
            <a:extLst>
              <a:ext uri="{FF2B5EF4-FFF2-40B4-BE49-F238E27FC236}">
                <a16:creationId xmlns:a16="http://schemas.microsoft.com/office/drawing/2014/main" id="{2F8F8818-6601-0C44-B94D-B352DAFBEA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7075" y="838200"/>
          <a:ext cx="7689850" cy="598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397500" imgH="4203700" progId="Photoshop.Image.5">
                  <p:embed/>
                </p:oleObj>
              </mc:Choice>
              <mc:Fallback>
                <p:oleObj name="Image" r:id="rId2" imgW="5397500" imgH="4203700" progId="Photoshop.Image.5">
                  <p:embed/>
                  <p:pic>
                    <p:nvPicPr>
                      <p:cNvPr id="89090" name="Object 2">
                        <a:extLst>
                          <a:ext uri="{FF2B5EF4-FFF2-40B4-BE49-F238E27FC236}">
                            <a16:creationId xmlns:a16="http://schemas.microsoft.com/office/drawing/2014/main" id="{2F8F8818-6601-0C44-B94D-B352DAFBEA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75" y="838200"/>
                        <a:ext cx="7689850" cy="598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A5F9D7-6DC4-8944-B15B-9C45D3BAD46F}"/>
              </a:ext>
            </a:extLst>
          </p:cNvPr>
          <p:cNvSpPr txBox="1"/>
          <p:nvPr/>
        </p:nvSpPr>
        <p:spPr>
          <a:xfrm rot="16200000">
            <a:off x="-879475" y="5670550"/>
            <a:ext cx="20669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[Adapted from Sci. Am.]</a:t>
            </a:r>
          </a:p>
        </p:txBody>
      </p:sp>
    </p:spTree>
    <p:extLst>
      <p:ext uri="{BB962C8B-B14F-4D97-AF65-F5344CB8AC3E}">
        <p14:creationId xmlns:p14="http://schemas.microsoft.com/office/powerpoint/2010/main" val="302231290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58277846-3FE1-1A4B-A8F2-7B901A90A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3037" y="-81887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Major Application III: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Customizing treatment in oncology</a:t>
            </a:r>
          </a:p>
        </p:txBody>
      </p:sp>
      <p:sp>
        <p:nvSpPr>
          <p:cNvPr id="90114" name="Content Placeholder 2">
            <a:extLst>
              <a:ext uri="{FF2B5EF4-FFF2-40B4-BE49-F238E27FC236}">
                <a16:creationId xmlns:a16="http://schemas.microsoft.com/office/drawing/2014/main" id="{E14394CD-0D08-2D47-86CF-09FF802036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9447" y="1322327"/>
            <a:ext cx="7772400" cy="26257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Identifying disease causing mutations in individual patients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Designing targeted therapeutics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e.g. BCR-</a:t>
            </a:r>
            <a:r>
              <a:rPr lang="en-US" altLang="en-US" dirty="0" err="1">
                <a:ea typeface="ＭＳ Ｐゴシック" panose="020B0600070205080204" pitchFamily="34" charset="-128"/>
              </a:rPr>
              <a:t>abl</a:t>
            </a:r>
            <a:r>
              <a:rPr lang="en-US" altLang="en-US" dirty="0">
                <a:ea typeface="ＭＳ Ｐゴシック" panose="020B0600070205080204" pitchFamily="34" charset="-128"/>
              </a:rPr>
              <a:t> and Gleevec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Cancer immunotherapies targeting neoantigens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638E52D-815D-D543-8EFE-36902BDE6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4748" y="6405075"/>
            <a:ext cx="587692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2" charset="2"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(From left to right, figures adapted from </a:t>
            </a:r>
            <a:r>
              <a:rPr kumimoji="0" lang="en-US" alt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Druker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BJ. Blood 2008 and the Lim Lab at UCSF)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0116" name="Picture 9">
            <a:extLst>
              <a:ext uri="{FF2B5EF4-FFF2-40B4-BE49-F238E27FC236}">
                <a16:creationId xmlns:a16="http://schemas.microsoft.com/office/drawing/2014/main" id="{7481A9C9-624B-A647-AE2B-3F3A69188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97" y="3749412"/>
            <a:ext cx="18288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0">
            <a:extLst>
              <a:ext uri="{FF2B5EF4-FFF2-40B4-BE49-F238E27FC236}">
                <a16:creationId xmlns:a16="http://schemas.microsoft.com/office/drawing/2014/main" id="{EFD227D9-3F84-B346-9FA5-0FD6975D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85" y="3816266"/>
            <a:ext cx="2112962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11">
            <a:extLst>
              <a:ext uri="{FF2B5EF4-FFF2-40B4-BE49-F238E27FC236}">
                <a16:creationId xmlns:a16="http://schemas.microsoft.com/office/drawing/2014/main" id="{BEF4551B-7F41-B84B-83E0-743403538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7" y="3766516"/>
            <a:ext cx="3732213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10079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51AE-1E97-B141-A6BD-6BF4AB73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38" y="100013"/>
            <a:ext cx="8823325" cy="993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Major Application IV: </a:t>
            </a:r>
            <a:br>
              <a:rPr lang="en-US" dirty="0"/>
            </a:br>
            <a:r>
              <a:rPr lang="en-US" dirty="0"/>
              <a:t>Finding molecular mechanisms &amp; drug targets </a:t>
            </a:r>
            <a:br>
              <a:rPr lang="en-US" dirty="0"/>
            </a:br>
            <a:r>
              <a:rPr lang="en-US" dirty="0"/>
              <a:t>for diseases we know little about (Neuro-</a:t>
            </a:r>
            <a:r>
              <a:rPr lang="en-US" dirty="0" err="1"/>
              <a:t>psychiatic</a:t>
            </a:r>
            <a:r>
              <a:rPr lang="en-US" dirty="0"/>
              <a:t> Diseases)</a:t>
            </a:r>
          </a:p>
        </p:txBody>
      </p:sp>
      <p:grpSp>
        <p:nvGrpSpPr>
          <p:cNvPr id="91139" name="Group 188">
            <a:extLst>
              <a:ext uri="{FF2B5EF4-FFF2-40B4-BE49-F238E27FC236}">
                <a16:creationId xmlns:a16="http://schemas.microsoft.com/office/drawing/2014/main" id="{E4A51F78-8D4B-4641-855E-53840D6236EC}"/>
              </a:ext>
            </a:extLst>
          </p:cNvPr>
          <p:cNvGrpSpPr>
            <a:grpSpLocks/>
          </p:cNvGrpSpPr>
          <p:nvPr/>
        </p:nvGrpSpPr>
        <p:grpSpPr bwMode="auto">
          <a:xfrm>
            <a:off x="6037263" y="1498600"/>
            <a:ext cx="2478087" cy="2668591"/>
            <a:chOff x="2964494" y="1732666"/>
            <a:chExt cx="3304676" cy="3557662"/>
          </a:xfrm>
        </p:grpSpPr>
        <p:grpSp>
          <p:nvGrpSpPr>
            <p:cNvPr id="91186" name="Group 11">
              <a:extLst>
                <a:ext uri="{FF2B5EF4-FFF2-40B4-BE49-F238E27FC236}">
                  <a16:creationId xmlns:a16="http://schemas.microsoft.com/office/drawing/2014/main" id="{F39940C1-9F1A-D143-A9CA-CCB03DE869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3857" y="1732666"/>
              <a:ext cx="3135313" cy="3557662"/>
              <a:chOff x="5303592" y="958078"/>
              <a:chExt cx="3135313" cy="3557662"/>
            </a:xfrm>
          </p:grpSpPr>
          <p:sp>
            <p:nvSpPr>
              <p:cNvPr id="22" name="Double Bracket 21">
                <a:extLst>
                  <a:ext uri="{FF2B5EF4-FFF2-40B4-BE49-F238E27FC236}">
                    <a16:creationId xmlns:a16="http://schemas.microsoft.com/office/drawing/2014/main" id="{EFD891AC-50D1-414C-97A6-F07A2C37231B}"/>
                  </a:ext>
                </a:extLst>
              </p:cNvPr>
              <p:cNvSpPr/>
              <p:nvPr/>
            </p:nvSpPr>
            <p:spPr>
              <a:xfrm>
                <a:off x="5303592" y="2875531"/>
                <a:ext cx="2578536" cy="1333328"/>
              </a:xfrm>
              <a:prstGeom prst="bracketPair">
                <a:avLst>
                  <a:gd name="adj" fmla="val 4834"/>
                </a:avLst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Triangle 27">
                <a:extLst>
                  <a:ext uri="{FF2B5EF4-FFF2-40B4-BE49-F238E27FC236}">
                    <a16:creationId xmlns:a16="http://schemas.microsoft.com/office/drawing/2014/main" id="{954D5FFE-8796-2E40-8D53-09E53C7EE881}"/>
                  </a:ext>
                </a:extLst>
              </p:cNvPr>
              <p:cNvSpPr/>
              <p:nvPr/>
            </p:nvSpPr>
            <p:spPr>
              <a:xfrm>
                <a:off x="6931583" y="3430026"/>
                <a:ext cx="167246" cy="165079"/>
              </a:xfrm>
              <a:prstGeom prst="triangl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D81E2E3-839F-184B-A04E-2A129591B379}"/>
                  </a:ext>
                </a:extLst>
              </p:cNvPr>
              <p:cNvSpPr/>
              <p:nvPr/>
            </p:nvSpPr>
            <p:spPr>
              <a:xfrm>
                <a:off x="6681774" y="3434259"/>
                <a:ext cx="165128" cy="167196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30889C9C-BACF-0040-B38B-373437078452}"/>
                  </a:ext>
                </a:extLst>
              </p:cNvPr>
              <p:cNvSpPr/>
              <p:nvPr/>
            </p:nvSpPr>
            <p:spPr>
              <a:xfrm>
                <a:off x="7448137" y="3423678"/>
                <a:ext cx="167246" cy="167194"/>
              </a:xfrm>
              <a:prstGeom prst="triangl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CF8DE42-EABD-B249-8BE6-04C9502EA074}"/>
                  </a:ext>
                </a:extLst>
              </p:cNvPr>
              <p:cNvSpPr/>
              <p:nvPr/>
            </p:nvSpPr>
            <p:spPr>
              <a:xfrm>
                <a:off x="7185626" y="3427911"/>
                <a:ext cx="167246" cy="167194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B274613-CF2C-1642-BD5F-19A6A5152983}"/>
                  </a:ext>
                </a:extLst>
              </p:cNvPr>
              <p:cNvCxnSpPr/>
              <p:nvPr/>
            </p:nvCxnSpPr>
            <p:spPr>
              <a:xfrm flipV="1">
                <a:off x="5449666" y="3334789"/>
                <a:ext cx="2531962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F1E1BBA-5A75-D042-95AE-E8400E2DD3D4}"/>
                  </a:ext>
                </a:extLst>
              </p:cNvPr>
              <p:cNvCxnSpPr/>
              <p:nvPr/>
            </p:nvCxnSpPr>
            <p:spPr>
              <a:xfrm flipV="1">
                <a:off x="5445432" y="3766534"/>
                <a:ext cx="2531962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3B2606A-D0F5-9543-9E47-C508B752F155}"/>
                  </a:ext>
                </a:extLst>
              </p:cNvPr>
              <p:cNvSpPr/>
              <p:nvPr/>
            </p:nvSpPr>
            <p:spPr>
              <a:xfrm>
                <a:off x="6154636" y="3908331"/>
                <a:ext cx="184181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3C0EDC1-A19A-BC40-92A0-4096AEB7D8B1}"/>
                  </a:ext>
                </a:extLst>
              </p:cNvPr>
              <p:cNvSpPr/>
              <p:nvPr/>
            </p:nvSpPr>
            <p:spPr>
              <a:xfrm>
                <a:off x="6868072" y="3910449"/>
                <a:ext cx="184182" cy="18412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7FEDCA5-0453-4E4F-8087-CEC5E33F94E5}"/>
                  </a:ext>
                </a:extLst>
              </p:cNvPr>
              <p:cNvSpPr/>
              <p:nvPr/>
            </p:nvSpPr>
            <p:spPr>
              <a:xfrm>
                <a:off x="6520880" y="3908331"/>
                <a:ext cx="184182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7CA671C-E397-ED4F-BC7B-04D729D43692}"/>
                  </a:ext>
                </a:extLst>
              </p:cNvPr>
              <p:cNvSpPr/>
              <p:nvPr/>
            </p:nvSpPr>
            <p:spPr>
              <a:xfrm>
                <a:off x="5786273" y="3899866"/>
                <a:ext cx="186298" cy="182010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99" name="TextBox 37">
                <a:extLst>
                  <a:ext uri="{FF2B5EF4-FFF2-40B4-BE49-F238E27FC236}">
                    <a16:creationId xmlns:a16="http://schemas.microsoft.com/office/drawing/2014/main" id="{3E398662-6E3F-7D41-824F-D8573DB407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91643" y="4249000"/>
                <a:ext cx="885728" cy="26674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pitchFamily="2" charset="0"/>
                    <a:ea typeface="ＭＳ Ｐゴシック" panose="020B0600070205080204" pitchFamily="34" charset="-128"/>
                    <a:cs typeface="+mn-cs"/>
                  </a:rPr>
                  <a:t>Genotype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9578CB8-2A8E-4242-98D2-FAA0ACD54913}"/>
                  </a:ext>
                </a:extLst>
              </p:cNvPr>
              <p:cNvSpPr/>
              <p:nvPr/>
            </p:nvSpPr>
            <p:spPr>
              <a:xfrm>
                <a:off x="5966220" y="1942202"/>
                <a:ext cx="184182" cy="18412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1984759-E693-9646-AFA0-CE7B072BC9FA}"/>
                  </a:ext>
                </a:extLst>
              </p:cNvPr>
              <p:cNvSpPr/>
              <p:nvPr/>
            </p:nvSpPr>
            <p:spPr>
              <a:xfrm>
                <a:off x="6408679" y="1349612"/>
                <a:ext cx="186298" cy="18412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2DF708C-CAF1-D44E-B6EE-FEF08D241C58}"/>
                  </a:ext>
                </a:extLst>
              </p:cNvPr>
              <p:cNvSpPr/>
              <p:nvPr/>
            </p:nvSpPr>
            <p:spPr>
              <a:xfrm>
                <a:off x="6681774" y="1351727"/>
                <a:ext cx="184182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F998DBA-977E-3447-8B2C-5A128CF6EEEF}"/>
                  </a:ext>
                </a:extLst>
              </p:cNvPr>
              <p:cNvSpPr/>
              <p:nvPr/>
            </p:nvSpPr>
            <p:spPr>
              <a:xfrm>
                <a:off x="6681774" y="1379241"/>
                <a:ext cx="319671" cy="17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AGE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B5E3016-19E8-274C-90FC-53EF5514D0A6}"/>
                  </a:ext>
                </a:extLst>
              </p:cNvPr>
              <p:cNvSpPr/>
              <p:nvPr/>
            </p:nvSpPr>
            <p:spPr>
              <a:xfrm>
                <a:off x="6402327" y="1375008"/>
                <a:ext cx="321788" cy="175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BPD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BC90FC3-E801-0F49-85B4-0422312DDFC3}"/>
                  </a:ext>
                </a:extLst>
              </p:cNvPr>
              <p:cNvSpPr/>
              <p:nvPr/>
            </p:nvSpPr>
            <p:spPr>
              <a:xfrm>
                <a:off x="6781275" y="2456485"/>
                <a:ext cx="184181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F2CDDA5-E6F5-554C-B85F-EF3921EA59C7}"/>
                  </a:ext>
                </a:extLst>
              </p:cNvPr>
              <p:cNvSpPr/>
              <p:nvPr/>
            </p:nvSpPr>
            <p:spPr>
              <a:xfrm>
                <a:off x="5851900" y="2454369"/>
                <a:ext cx="184182" cy="18412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0F02170-BCD5-7849-B67A-41E9C133D931}"/>
                  </a:ext>
                </a:extLst>
              </p:cNvPr>
              <p:cNvSpPr/>
              <p:nvPr/>
            </p:nvSpPr>
            <p:spPr>
              <a:xfrm>
                <a:off x="6489126" y="2458602"/>
                <a:ext cx="186298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D8E1E50-9493-824D-BA66-B91C12364A40}"/>
                  </a:ext>
                </a:extLst>
              </p:cNvPr>
              <p:cNvSpPr/>
              <p:nvPr/>
            </p:nvSpPr>
            <p:spPr>
              <a:xfrm>
                <a:off x="6933701" y="1948550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5208018-D631-B040-B4A5-352EBACC2F5A}"/>
                  </a:ext>
                </a:extLst>
              </p:cNvPr>
              <p:cNvSpPr/>
              <p:nvPr/>
            </p:nvSpPr>
            <p:spPr>
              <a:xfrm>
                <a:off x="6601327" y="1950668"/>
                <a:ext cx="184182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AA2BA21-D976-DC44-A742-BBCE3A67DE93}"/>
                  </a:ext>
                </a:extLst>
              </p:cNvPr>
              <p:cNvSpPr/>
              <p:nvPr/>
            </p:nvSpPr>
            <p:spPr>
              <a:xfrm>
                <a:off x="6283774" y="1950668"/>
                <a:ext cx="184182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BD02A49-8F8C-3949-BF78-A931D3A82DA6}"/>
                  </a:ext>
                </a:extLst>
              </p:cNvPr>
              <p:cNvSpPr/>
              <p:nvPr/>
            </p:nvSpPr>
            <p:spPr>
              <a:xfrm>
                <a:off x="6175806" y="2462835"/>
                <a:ext cx="184181" cy="18412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6F8C0F3-586B-EC4A-94B7-EC8DFDDD167B}"/>
                  </a:ext>
                </a:extLst>
              </p:cNvPr>
              <p:cNvSpPr/>
              <p:nvPr/>
            </p:nvSpPr>
            <p:spPr>
              <a:xfrm>
                <a:off x="7086127" y="2452252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D9A8713-CE49-0441-BDC3-85CF8CFE177B}"/>
                  </a:ext>
                </a:extLst>
              </p:cNvPr>
              <p:cNvSpPr/>
              <p:nvPr/>
            </p:nvSpPr>
            <p:spPr>
              <a:xfrm>
                <a:off x="6118646" y="1345379"/>
                <a:ext cx="184182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B946614-12E5-704B-BD34-F7B7EE903C19}"/>
                  </a:ext>
                </a:extLst>
              </p:cNvPr>
              <p:cNvSpPr/>
              <p:nvPr/>
            </p:nvSpPr>
            <p:spPr>
              <a:xfrm>
                <a:off x="6112295" y="1379241"/>
                <a:ext cx="311202" cy="175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SCZ</a:t>
                </a:r>
              </a:p>
            </p:txBody>
          </p:sp>
          <p:sp>
            <p:nvSpPr>
              <p:cNvPr id="91215" name="TextBox 53">
                <a:extLst>
                  <a:ext uri="{FF2B5EF4-FFF2-40B4-BE49-F238E27FC236}">
                    <a16:creationId xmlns:a16="http://schemas.microsoft.com/office/drawing/2014/main" id="{026CD42D-6526-B341-8BDD-E5E734681C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3744" y="958078"/>
                <a:ext cx="950865" cy="26674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pitchFamily="2" charset="0"/>
                    <a:ea typeface="ＭＳ Ｐゴシック" panose="020B0600070205080204" pitchFamily="34" charset="-128"/>
                    <a:cs typeface="+mn-cs"/>
                  </a:rPr>
                  <a:t>Phenotype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276E33C-4045-2F42-84AA-F9ACBF95B0BD}"/>
                  </a:ext>
                </a:extLst>
              </p:cNvPr>
              <p:cNvSpPr/>
              <p:nvPr/>
            </p:nvSpPr>
            <p:spPr>
              <a:xfrm>
                <a:off x="6031848" y="1262839"/>
                <a:ext cx="1234225" cy="328042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B816010-EB11-C34E-BFA0-796B8B5F5073}"/>
                  </a:ext>
                </a:extLst>
              </p:cNvPr>
              <p:cNvSpPr/>
              <p:nvPr/>
            </p:nvSpPr>
            <p:spPr>
              <a:xfrm>
                <a:off x="5451783" y="3432143"/>
                <a:ext cx="296383" cy="18201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66C8A4D-A144-3F41-8FD8-E483B6B5B4D9}"/>
                  </a:ext>
                </a:extLst>
              </p:cNvPr>
              <p:cNvSpPr/>
              <p:nvPr/>
            </p:nvSpPr>
            <p:spPr>
              <a:xfrm>
                <a:off x="5803210" y="3434259"/>
                <a:ext cx="296383" cy="18412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2EA184A-F42D-0D40-9431-FBFDE3993AFC}"/>
                  </a:ext>
                </a:extLst>
              </p:cNvPr>
              <p:cNvSpPr/>
              <p:nvPr/>
            </p:nvSpPr>
            <p:spPr>
              <a:xfrm>
                <a:off x="6158870" y="3430026"/>
                <a:ext cx="296383" cy="18412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2F0B986-9BA2-6244-90BB-F2450E974E4D}"/>
                  </a:ext>
                </a:extLst>
              </p:cNvPr>
              <p:cNvSpPr txBox="1"/>
              <p:nvPr/>
            </p:nvSpPr>
            <p:spPr>
              <a:xfrm>
                <a:off x="7196212" y="3470239"/>
                <a:ext cx="1096619" cy="2920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Genes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33572B4-542A-4140-A572-607CE0F2EB2F}"/>
                  </a:ext>
                </a:extLst>
              </p:cNvPr>
              <p:cNvSpPr/>
              <p:nvPr/>
            </p:nvSpPr>
            <p:spPr>
              <a:xfrm>
                <a:off x="5377687" y="2924209"/>
                <a:ext cx="1185534" cy="285713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8B3D3CA-FD1B-C24C-9F3A-50195C403A44}"/>
                  </a:ext>
                </a:extLst>
              </p:cNvPr>
              <p:cNvSpPr/>
              <p:nvPr/>
            </p:nvSpPr>
            <p:spPr>
              <a:xfrm>
                <a:off x="5420027" y="2964420"/>
                <a:ext cx="184182" cy="18412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C8278A1-20EA-2E40-A065-D9B50B21DFA5}"/>
                  </a:ext>
                </a:extLst>
              </p:cNvPr>
              <p:cNvSpPr/>
              <p:nvPr/>
            </p:nvSpPr>
            <p:spPr>
              <a:xfrm>
                <a:off x="5710060" y="2968652"/>
                <a:ext cx="186298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C985714-5163-8745-8DAA-5EA25D4712B1}"/>
                  </a:ext>
                </a:extLst>
              </p:cNvPr>
              <p:cNvSpPr/>
              <p:nvPr/>
            </p:nvSpPr>
            <p:spPr>
              <a:xfrm>
                <a:off x="6019146" y="2964420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A5D07FB-BA5A-7B4C-A7EE-E58CAB599342}"/>
                  </a:ext>
                </a:extLst>
              </p:cNvPr>
              <p:cNvSpPr/>
              <p:nvPr/>
            </p:nvSpPr>
            <p:spPr>
              <a:xfrm>
                <a:off x="6940051" y="2958071"/>
                <a:ext cx="184182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207C782-4EA6-EA48-A5DB-DB19F88997E6}"/>
                  </a:ext>
                </a:extLst>
              </p:cNvPr>
              <p:cNvSpPr/>
              <p:nvPr/>
            </p:nvSpPr>
            <p:spPr>
              <a:xfrm>
                <a:off x="6683892" y="2958071"/>
                <a:ext cx="186298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5E77286-D74A-DC4C-9738-0C14AF861466}"/>
                  </a:ext>
                </a:extLst>
              </p:cNvPr>
              <p:cNvSpPr/>
              <p:nvPr/>
            </p:nvSpPr>
            <p:spPr>
              <a:xfrm>
                <a:off x="7194094" y="2966537"/>
                <a:ext cx="184182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04CB5F9-3B95-6140-8DB6-5545BE03DC77}"/>
                  </a:ext>
                </a:extLst>
              </p:cNvPr>
              <p:cNvSpPr/>
              <p:nvPr/>
            </p:nvSpPr>
            <p:spPr>
              <a:xfrm>
                <a:off x="6594977" y="2924209"/>
                <a:ext cx="1217289" cy="292062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1B18FFF-6B90-3A46-9121-C3FBE74D8848}"/>
                  </a:ext>
                </a:extLst>
              </p:cNvPr>
              <p:cNvSpPr/>
              <p:nvPr/>
            </p:nvSpPr>
            <p:spPr>
              <a:xfrm>
                <a:off x="7450255" y="2958071"/>
                <a:ext cx="186298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230" name="TextBox 68">
                <a:extLst>
                  <a:ext uri="{FF2B5EF4-FFF2-40B4-BE49-F238E27FC236}">
                    <a16:creationId xmlns:a16="http://schemas.microsoft.com/office/drawing/2014/main" id="{A97AE4D5-B74D-FC45-82DC-FAA0B77DA5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84228" y="3005618"/>
                <a:ext cx="799100" cy="266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pitchFamily="2" charset="0"/>
                    <a:ea typeface="ＭＳ Ｐゴシック" panose="020B0600070205080204" pitchFamily="34" charset="-128"/>
                    <a:cs typeface="+mn-cs"/>
                  </a:rPr>
                  <a:t>Modules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419FB00-731E-6C4E-BC3A-E63459697944}"/>
                  </a:ext>
                </a:extLst>
              </p:cNvPr>
              <p:cNvSpPr txBox="1"/>
              <p:nvPr/>
            </p:nvSpPr>
            <p:spPr>
              <a:xfrm>
                <a:off x="7363456" y="2077651"/>
                <a:ext cx="1075449" cy="4613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pathways, circuits</a:t>
                </a:r>
              </a:p>
            </p:txBody>
          </p:sp>
          <p:sp>
            <p:nvSpPr>
              <p:cNvPr id="71" name="Right Brace 70">
                <a:extLst>
                  <a:ext uri="{FF2B5EF4-FFF2-40B4-BE49-F238E27FC236}">
                    <a16:creationId xmlns:a16="http://schemas.microsoft.com/office/drawing/2014/main" id="{2FB90BD0-870A-5D4B-84DF-42D4BEFEFD8D}"/>
                  </a:ext>
                </a:extLst>
              </p:cNvPr>
              <p:cNvSpPr/>
              <p:nvPr/>
            </p:nvSpPr>
            <p:spPr>
              <a:xfrm>
                <a:off x="7323234" y="1918921"/>
                <a:ext cx="122787" cy="755553"/>
              </a:xfrm>
              <a:prstGeom prst="rightBrac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1A6043A-63FC-0845-8A71-A20955AE17D7}"/>
                  </a:ext>
                </a:extLst>
              </p:cNvPr>
              <p:cNvCxnSpPr/>
              <p:nvPr/>
            </p:nvCxnSpPr>
            <p:spPr>
              <a:xfrm flipV="1">
                <a:off x="5445432" y="1688235"/>
                <a:ext cx="2529846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60AF2113-1231-E949-9DD8-B457D8C75B3D}"/>
                  </a:ext>
                </a:extLst>
              </p:cNvPr>
              <p:cNvCxnSpPr/>
              <p:nvPr/>
            </p:nvCxnSpPr>
            <p:spPr>
              <a:xfrm flipV="1">
                <a:off x="5439081" y="2812039"/>
                <a:ext cx="2531962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07657B6-C847-D54D-A62E-4FA7371CB898}"/>
                  </a:ext>
                </a:extLst>
              </p:cNvPr>
              <p:cNvCxnSpPr/>
              <p:nvPr/>
            </p:nvCxnSpPr>
            <p:spPr>
              <a:xfrm flipV="1">
                <a:off x="5464486" y="2287174"/>
                <a:ext cx="2529844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EA718BE5-A32A-3C47-8E15-096DA47AE4FC}"/>
                  </a:ext>
                </a:extLst>
              </p:cNvPr>
              <p:cNvSpPr/>
              <p:nvPr/>
            </p:nvSpPr>
            <p:spPr>
              <a:xfrm>
                <a:off x="6328232" y="2964420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A67B817-79C9-F349-9820-EDD71A3F6070}"/>
                  </a:ext>
                </a:extLst>
              </p:cNvPr>
              <p:cNvSpPr txBox="1"/>
              <p:nvPr/>
            </p:nvSpPr>
            <p:spPr>
              <a:xfrm>
                <a:off x="5386155" y="2919976"/>
                <a:ext cx="1102971" cy="2920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Cell types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B447398-2A3E-1D43-9017-21D7F68FBED4}"/>
                  </a:ext>
                </a:extLst>
              </p:cNvPr>
              <p:cNvSpPr/>
              <p:nvPr/>
            </p:nvSpPr>
            <p:spPr>
              <a:xfrm>
                <a:off x="6910413" y="1391939"/>
                <a:ext cx="279447" cy="175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mr-IN" sz="26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…</a:t>
                </a:r>
                <a:endParaRPr kumimoji="0" lang="en-US" sz="26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2B9F0C3-2219-214D-8605-1983E15FB099}"/>
                  </a:ext>
                </a:extLst>
              </p:cNvPr>
              <p:cNvSpPr/>
              <p:nvPr/>
            </p:nvSpPr>
            <p:spPr>
              <a:xfrm>
                <a:off x="5686773" y="3849072"/>
                <a:ext cx="1776185" cy="321692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538836E-0249-C14C-9951-27F29B6942BF}"/>
                  </a:ext>
                </a:extLst>
              </p:cNvPr>
              <p:cNvSpPr/>
              <p:nvPr/>
            </p:nvSpPr>
            <p:spPr>
              <a:xfrm>
                <a:off x="5426379" y="3394048"/>
                <a:ext cx="1145310" cy="281480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CECB613A-1B53-3B46-A500-D7A8FF507789}"/>
                  </a:ext>
                </a:extLst>
              </p:cNvPr>
              <p:cNvSpPr/>
              <p:nvPr/>
            </p:nvSpPr>
            <p:spPr>
              <a:xfrm>
                <a:off x="6603445" y="3387699"/>
                <a:ext cx="1147428" cy="29417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1242" name="Group 165">
                <a:extLst>
                  <a:ext uri="{FF2B5EF4-FFF2-40B4-BE49-F238E27FC236}">
                    <a16:creationId xmlns:a16="http://schemas.microsoft.com/office/drawing/2014/main" id="{5A550696-A152-D04E-82E6-15010B95DF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0011" y="2203411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67" name="Straight Arrow Connector 166">
                  <a:extLst>
                    <a:ext uri="{FF2B5EF4-FFF2-40B4-BE49-F238E27FC236}">
                      <a16:creationId xmlns:a16="http://schemas.microsoft.com/office/drawing/2014/main" id="{A23D0D08-7E96-4F4F-8D28-EE8A3BF17585}"/>
                    </a:ext>
                  </a:extLst>
                </p:cNvPr>
                <p:cNvCxnSpPr/>
                <p:nvPr/>
              </p:nvCxnSpPr>
              <p:spPr>
                <a:xfrm flipH="1" flipV="1">
                  <a:off x="4197568" y="895129"/>
                  <a:ext cx="856629" cy="433409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4D44B45E-A481-2647-B72B-7FE255F53329}"/>
                    </a:ext>
                  </a:extLst>
                </p:cNvPr>
                <p:cNvCxnSpPr/>
                <p:nvPr/>
              </p:nvCxnSpPr>
              <p:spPr>
                <a:xfrm flipV="1">
                  <a:off x="4192343" y="905573"/>
                  <a:ext cx="814842" cy="38641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Arrow Connector 168">
                  <a:extLst>
                    <a:ext uri="{FF2B5EF4-FFF2-40B4-BE49-F238E27FC236}">
                      <a16:creationId xmlns:a16="http://schemas.microsoft.com/office/drawing/2014/main" id="{93876EB1-F7F8-5040-8EE7-0B7EE9C20DE6}"/>
                    </a:ext>
                  </a:extLst>
                </p:cNvPr>
                <p:cNvCxnSpPr/>
                <p:nvPr/>
              </p:nvCxnSpPr>
              <p:spPr>
                <a:xfrm flipV="1">
                  <a:off x="4599764" y="947347"/>
                  <a:ext cx="15672" cy="360304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3" name="Group 169">
                <a:extLst>
                  <a:ext uri="{FF2B5EF4-FFF2-40B4-BE49-F238E27FC236}">
                    <a16:creationId xmlns:a16="http://schemas.microsoft.com/office/drawing/2014/main" id="{5E34CBFC-D84E-3243-A87F-B2ADFBEBD3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1097" y="2729824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71" name="Straight Arrow Connector 170">
                  <a:extLst>
                    <a:ext uri="{FF2B5EF4-FFF2-40B4-BE49-F238E27FC236}">
                      <a16:creationId xmlns:a16="http://schemas.microsoft.com/office/drawing/2014/main" id="{DC67F49A-F72F-5B41-94B3-A598CB16B833}"/>
                    </a:ext>
                  </a:extLst>
                </p:cNvPr>
                <p:cNvCxnSpPr/>
                <p:nvPr/>
              </p:nvCxnSpPr>
              <p:spPr>
                <a:xfrm flipH="1" flipV="1">
                  <a:off x="4200112" y="896534"/>
                  <a:ext cx="856629" cy="433406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Arrow Connector 171">
                  <a:extLst>
                    <a:ext uri="{FF2B5EF4-FFF2-40B4-BE49-F238E27FC236}">
                      <a16:creationId xmlns:a16="http://schemas.microsoft.com/office/drawing/2014/main" id="{5FEC0ACF-8548-384B-9FE4-A79ED5AEAE4B}"/>
                    </a:ext>
                  </a:extLst>
                </p:cNvPr>
                <p:cNvCxnSpPr/>
                <p:nvPr/>
              </p:nvCxnSpPr>
              <p:spPr>
                <a:xfrm flipV="1">
                  <a:off x="4194890" y="906977"/>
                  <a:ext cx="814842" cy="38641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Arrow Connector 172">
                  <a:extLst>
                    <a:ext uri="{FF2B5EF4-FFF2-40B4-BE49-F238E27FC236}">
                      <a16:creationId xmlns:a16="http://schemas.microsoft.com/office/drawing/2014/main" id="{8251DD24-CF7B-9C47-B2C8-B73A5650D30C}"/>
                    </a:ext>
                  </a:extLst>
                </p:cNvPr>
                <p:cNvCxnSpPr/>
                <p:nvPr/>
              </p:nvCxnSpPr>
              <p:spPr>
                <a:xfrm flipV="1">
                  <a:off x="4602311" y="948751"/>
                  <a:ext cx="15668" cy="36030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4" name="Group 173">
                <a:extLst>
                  <a:ext uri="{FF2B5EF4-FFF2-40B4-BE49-F238E27FC236}">
                    <a16:creationId xmlns:a16="http://schemas.microsoft.com/office/drawing/2014/main" id="{58FE015B-9216-CA48-8CF2-5B218D65BC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3728" y="3254487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75" name="Straight Arrow Connector 174">
                  <a:extLst>
                    <a:ext uri="{FF2B5EF4-FFF2-40B4-BE49-F238E27FC236}">
                      <a16:creationId xmlns:a16="http://schemas.microsoft.com/office/drawing/2014/main" id="{17998F71-EF09-2641-9C2E-9752DADF7DDB}"/>
                    </a:ext>
                  </a:extLst>
                </p:cNvPr>
                <p:cNvCxnSpPr/>
                <p:nvPr/>
              </p:nvCxnSpPr>
              <p:spPr>
                <a:xfrm flipH="1" flipV="1">
                  <a:off x="8286657" y="452965"/>
                  <a:ext cx="924533" cy="43432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Arrow Connector 175">
                  <a:extLst>
                    <a:ext uri="{FF2B5EF4-FFF2-40B4-BE49-F238E27FC236}">
                      <a16:creationId xmlns:a16="http://schemas.microsoft.com/office/drawing/2014/main" id="{814053DD-7341-8A4B-B5BA-80A9F958B92E}"/>
                    </a:ext>
                  </a:extLst>
                </p:cNvPr>
                <p:cNvCxnSpPr/>
                <p:nvPr/>
              </p:nvCxnSpPr>
              <p:spPr>
                <a:xfrm flipV="1">
                  <a:off x="8694077" y="509263"/>
                  <a:ext cx="15672" cy="35389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5" name="Group 177">
                <a:extLst>
                  <a:ext uri="{FF2B5EF4-FFF2-40B4-BE49-F238E27FC236}">
                    <a16:creationId xmlns:a16="http://schemas.microsoft.com/office/drawing/2014/main" id="{2723561B-B3F6-1F42-BAB0-7F54A315E4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11996" y="3714466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79" name="Straight Arrow Connector 178">
                  <a:extLst>
                    <a:ext uri="{FF2B5EF4-FFF2-40B4-BE49-F238E27FC236}">
                      <a16:creationId xmlns:a16="http://schemas.microsoft.com/office/drawing/2014/main" id="{E21F2555-08F8-B142-9641-10347578470A}"/>
                    </a:ext>
                  </a:extLst>
                </p:cNvPr>
                <p:cNvCxnSpPr/>
                <p:nvPr/>
              </p:nvCxnSpPr>
              <p:spPr>
                <a:xfrm flipH="1" flipV="1">
                  <a:off x="8289486" y="450219"/>
                  <a:ext cx="856628" cy="43432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ABCA9EC2-7570-9D48-9C61-62C578F93CE8}"/>
                    </a:ext>
                  </a:extLst>
                </p:cNvPr>
                <p:cNvCxnSpPr/>
                <p:nvPr/>
              </p:nvCxnSpPr>
              <p:spPr>
                <a:xfrm flipV="1">
                  <a:off x="8696907" y="506522"/>
                  <a:ext cx="10447" cy="35389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6" name="Group 182">
                <a:extLst>
                  <a:ext uri="{FF2B5EF4-FFF2-40B4-BE49-F238E27FC236}">
                    <a16:creationId xmlns:a16="http://schemas.microsoft.com/office/drawing/2014/main" id="{877E0200-0A6E-994D-879A-0C701BA1F7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15181" y="1615166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84" name="Straight Arrow Connector 183">
                  <a:extLst>
                    <a:ext uri="{FF2B5EF4-FFF2-40B4-BE49-F238E27FC236}">
                      <a16:creationId xmlns:a16="http://schemas.microsoft.com/office/drawing/2014/main" id="{3D2842F4-45F6-1D4F-B92B-3BBD12D47722}"/>
                    </a:ext>
                  </a:extLst>
                </p:cNvPr>
                <p:cNvCxnSpPr/>
                <p:nvPr/>
              </p:nvCxnSpPr>
              <p:spPr>
                <a:xfrm flipH="1" flipV="1">
                  <a:off x="4199039" y="894853"/>
                  <a:ext cx="856629" cy="433409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Arrow Connector 184">
                  <a:extLst>
                    <a:ext uri="{FF2B5EF4-FFF2-40B4-BE49-F238E27FC236}">
                      <a16:creationId xmlns:a16="http://schemas.microsoft.com/office/drawing/2014/main" id="{B03D6B29-57F6-D94B-AAFD-17E8E7326866}"/>
                    </a:ext>
                  </a:extLst>
                </p:cNvPr>
                <p:cNvCxnSpPr/>
                <p:nvPr/>
              </p:nvCxnSpPr>
              <p:spPr>
                <a:xfrm flipV="1">
                  <a:off x="4193814" y="905296"/>
                  <a:ext cx="814842" cy="38641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>
                  <a:extLst>
                    <a:ext uri="{FF2B5EF4-FFF2-40B4-BE49-F238E27FC236}">
                      <a16:creationId xmlns:a16="http://schemas.microsoft.com/office/drawing/2014/main" id="{D5D5CB36-8068-874F-A4FE-52D8118FC6A7}"/>
                    </a:ext>
                  </a:extLst>
                </p:cNvPr>
                <p:cNvCxnSpPr/>
                <p:nvPr/>
              </p:nvCxnSpPr>
              <p:spPr>
                <a:xfrm flipV="1">
                  <a:off x="4601235" y="947071"/>
                  <a:ext cx="15672" cy="360304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D4414E8-2315-304D-A64E-4E6CE1D29A24}"/>
                </a:ext>
              </a:extLst>
            </p:cNvPr>
            <p:cNvSpPr txBox="1"/>
            <p:nvPr/>
          </p:nvSpPr>
          <p:spPr>
            <a:xfrm>
              <a:off x="2964494" y="4100912"/>
              <a:ext cx="1367598" cy="4465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Regulatory elements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D62D8FE-F03C-054C-BD15-665D879326C5}"/>
              </a:ext>
            </a:extLst>
          </p:cNvPr>
          <p:cNvSpPr/>
          <p:nvPr/>
        </p:nvSpPr>
        <p:spPr>
          <a:xfrm rot="16200000">
            <a:off x="7172325" y="2212976"/>
            <a:ext cx="3627437" cy="252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*https://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www.snpedia.com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index.php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/Heritability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A00D44-E1E4-494D-BA43-3CC4EC8018CC}"/>
              </a:ext>
            </a:extLst>
          </p:cNvPr>
          <p:cNvGraphicFramePr>
            <a:graphicFrameLocks noGrp="1"/>
          </p:cNvGraphicFramePr>
          <p:nvPr/>
        </p:nvGraphicFramePr>
        <p:xfrm>
          <a:off x="674688" y="1352550"/>
          <a:ext cx="4476750" cy="2801940"/>
        </p:xfrm>
        <a:graphic>
          <a:graphicData uri="http://schemas.openxmlformats.org/drawingml/2006/table">
            <a:tbl>
              <a:tblPr/>
              <a:tblGrid>
                <a:gridCol w="1490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6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Disease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Heritability*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Molecular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Mechanisms</a:t>
                      </a: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Schizophrenia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81%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Bipolar disorder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70%</a:t>
                      </a: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1919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Alzheimer's disease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58 - 79%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Apolipoprotein E (APOE), Tau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424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60C99C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Hypertension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30%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Renin–angiotensin–aldosterone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60C99C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Heart disease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34-53%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Atherosclerosis, VCAM-1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825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Stroke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32%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Reactive oxygen species (ROS), Ischemia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Type-2 diabetes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26%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Insulin resistance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7413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Breast Cancer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25-56%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BRCA, PTEN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4F53B0-02EE-174B-8DC6-60B49DCE8A53}"/>
              </a:ext>
            </a:extLst>
          </p:cNvPr>
          <p:cNvCxnSpPr>
            <a:cxnSpLocks/>
            <a:endCxn id="91215" idx="1"/>
          </p:cNvCxnSpPr>
          <p:nvPr/>
        </p:nvCxnSpPr>
        <p:spPr>
          <a:xfrm>
            <a:off x="4902200" y="1498600"/>
            <a:ext cx="1914525" cy="100013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4D86B75-ABC5-3049-8F7E-7DB2BF70143A}"/>
              </a:ext>
            </a:extLst>
          </p:cNvPr>
          <p:cNvCxnSpPr>
            <a:cxnSpLocks/>
          </p:cNvCxnSpPr>
          <p:nvPr/>
        </p:nvCxnSpPr>
        <p:spPr>
          <a:xfrm>
            <a:off x="4902200" y="1498600"/>
            <a:ext cx="1143000" cy="2481263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316D7647-D25E-0B47-B2CA-EDE74F5A7F1A}"/>
              </a:ext>
            </a:extLst>
          </p:cNvPr>
          <p:cNvSpPr/>
          <p:nvPr/>
        </p:nvSpPr>
        <p:spPr>
          <a:xfrm>
            <a:off x="198438" y="4267200"/>
            <a:ext cx="6799262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Many psychiatric conditions are highly heritable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Schizophrenia: up to 80%</a:t>
            </a:r>
          </a:p>
          <a:p>
            <a:pPr marL="412750" marR="0" lvl="0" indent="-3984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But we don’t understand basic molecular mechanisms underpinning this association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(in contrast to many other diseases such as cancer &amp; heart disease)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Moreover, current models substantially underestimate heritability using genetic data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Schizophrenia : ~25%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Thus, interested in developing predictive models of psychiatric traits which: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Use observations at intermediate (molecular levels) levels to inform latent structure.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Use the predictive features of these “molecular endo phenotypes” to begin to suggest actors involved in mechanism</a:t>
            </a:r>
          </a:p>
        </p:txBody>
      </p:sp>
    </p:spTree>
    <p:extLst>
      <p:ext uri="{BB962C8B-B14F-4D97-AF65-F5344CB8AC3E}">
        <p14:creationId xmlns:p14="http://schemas.microsoft.com/office/powerpoint/2010/main" val="288694078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52195708-4175-4542-A5BA-7E3E2A949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9413" y="381000"/>
            <a:ext cx="42672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Application V: Holistic Personal Genome Characterization,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in Normal Individuals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71627F1F-5351-2644-8168-5468A7520F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1413" y="0"/>
            <a:ext cx="4192587" cy="4157663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Mental disease &amp; cancer are two extremes with respect to genomics (CEN, </a:t>
            </a:r>
            <a:r>
              <a:rPr lang="de-DE" altLang="en-US" sz="2000">
                <a:ea typeface="ＭＳ Ｐゴシック" panose="020B0600070205080204" pitchFamily="34" charset="-128"/>
              </a:rPr>
              <a:t>92: 26)</a:t>
            </a:r>
          </a:p>
          <a:p>
            <a:pPr lvl="1"/>
            <a:r>
              <a:rPr lang="de-DE" altLang="en-US" sz="2000">
                <a:ea typeface="ＭＳ Ｐゴシック" panose="020B0600070205080204" pitchFamily="34" charset="-128"/>
              </a:rPr>
              <a:t>Many other conditions in between, often involving interaction with the environment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Pers. Genome Characterization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Identify mutations in personal genomes (SNPs, SVs, &amp;c)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Estimate phenotypic (deleterious or protective) impact of variants.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Compare one person to wider population.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Track changes over time &amp; consider interaction w/ environment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Transcriptome studies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Longitudinal health studies 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(e.g. 100K wellness project, 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Framingham Heart Study)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3E7023BD-071C-1442-BC81-5823E1D40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6580188"/>
            <a:ext cx="3317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(Figure from Institute for Systems Biology)</a:t>
            </a:r>
          </a:p>
        </p:txBody>
      </p:sp>
      <p:pic>
        <p:nvPicPr>
          <p:cNvPr id="95236" name="Picture 1">
            <a:extLst>
              <a:ext uri="{FF2B5EF4-FFF2-40B4-BE49-F238E27FC236}">
                <a16:creationId xmlns:a16="http://schemas.microsoft.com/office/drawing/2014/main" id="{E5C1B5D8-7A73-6146-A1C4-D4D3E5128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2293" r="4875" b="3648"/>
          <a:stretch>
            <a:fillRect/>
          </a:stretch>
        </p:blipFill>
        <p:spPr bwMode="auto">
          <a:xfrm>
            <a:off x="74613" y="2030413"/>
            <a:ext cx="4876800" cy="434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8323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3810000" cy="1143000"/>
          </a:xfrm>
        </p:spPr>
        <p:txBody>
          <a:bodyPr/>
          <a:lstStyle/>
          <a:p>
            <a:r>
              <a:rPr lang="en-US" dirty="0"/>
              <a:t>Expanding personalized medicine beyond the genome - </a:t>
            </a:r>
            <a:r>
              <a:rPr lang="en-US" dirty="0" err="1"/>
              <a:t>iPOP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109" y="1436664"/>
            <a:ext cx="4004991" cy="4638675"/>
          </a:xfrm>
        </p:spPr>
        <p:txBody>
          <a:bodyPr/>
          <a:lstStyle/>
          <a:p>
            <a:r>
              <a:rPr lang="en-US" sz="1800" dirty="0"/>
              <a:t>An integrated personal omics profile (iPOP) is an example of a more comprehensive version of personalized medicine.</a:t>
            </a:r>
          </a:p>
          <a:p>
            <a:r>
              <a:rPr lang="en-US" sz="1800" dirty="0"/>
              <a:t>Michael Snyder had his genome sequenced and collected many other large-scale datasets over an extended period of time. </a:t>
            </a:r>
          </a:p>
          <a:p>
            <a:r>
              <a:rPr lang="en-US" sz="1800" dirty="0"/>
              <a:t>Numerous types of data were collected, primarily from blood samples. The datasets include:</a:t>
            </a:r>
            <a:br>
              <a:rPr lang="en-US" sz="1800" dirty="0"/>
            </a:br>
            <a:r>
              <a:rPr lang="en-US" sz="1400" dirty="0"/>
              <a:t>Transcriptomic</a:t>
            </a:r>
            <a:br>
              <a:rPr lang="en-US" sz="1400" dirty="0"/>
            </a:br>
            <a:r>
              <a:rPr lang="en-US" sz="1400" dirty="0"/>
              <a:t>Proteomic</a:t>
            </a:r>
            <a:br>
              <a:rPr lang="en-US" sz="1400" dirty="0"/>
            </a:br>
            <a:r>
              <a:rPr lang="en-US" sz="1400" dirty="0"/>
              <a:t>Metabolomic</a:t>
            </a:r>
            <a:br>
              <a:rPr lang="en-US" sz="1400" dirty="0"/>
            </a:br>
            <a:r>
              <a:rPr lang="en-US" sz="1400" dirty="0"/>
              <a:t>Cytokine profiling</a:t>
            </a:r>
            <a:br>
              <a:rPr lang="en-US" sz="1400" dirty="0"/>
            </a:br>
            <a:r>
              <a:rPr lang="en-US" sz="1400" dirty="0"/>
              <a:t>Autoantibody profiling</a:t>
            </a:r>
            <a:br>
              <a:rPr lang="en-US" sz="1400" dirty="0"/>
            </a:br>
            <a:r>
              <a:rPr lang="en-US" sz="1400" dirty="0"/>
              <a:t>Medical exams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837" r="24535"/>
          <a:stretch/>
        </p:blipFill>
        <p:spPr>
          <a:xfrm>
            <a:off x="5545593" y="144000"/>
            <a:ext cx="2735525" cy="35340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2669A5-FE7A-9742-178F-71A3810DAD0F}"/>
              </a:ext>
            </a:extLst>
          </p:cNvPr>
          <p:cNvGrpSpPr/>
          <p:nvPr/>
        </p:nvGrpSpPr>
        <p:grpSpPr>
          <a:xfrm>
            <a:off x="5200881" y="3728903"/>
            <a:ext cx="3277372" cy="2934386"/>
            <a:chOff x="4405784" y="1881203"/>
            <a:chExt cx="4539343" cy="4125499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5BD4A617-4C85-38A8-4DB4-CA1809911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05784" y="1881203"/>
              <a:ext cx="4539343" cy="412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867AB1-DBA2-5AC7-9578-C15F3E71C04F}"/>
                </a:ext>
              </a:extLst>
            </p:cNvPr>
            <p:cNvSpPr/>
            <p:nvPr/>
          </p:nvSpPr>
          <p:spPr bwMode="auto">
            <a:xfrm>
              <a:off x="4462732" y="1881203"/>
              <a:ext cx="184030" cy="2696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-83127" y="6535579"/>
            <a:ext cx="65789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med.stanford.edu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/news/all-news/2017/01/wearable-sensors-can-tell-when-you-are-getting-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sick.html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3F9E8-0D47-B9EE-64AB-553538CEAEAB}"/>
              </a:ext>
            </a:extLst>
          </p:cNvPr>
          <p:cNvSpPr txBox="1"/>
          <p:nvPr/>
        </p:nvSpPr>
        <p:spPr>
          <a:xfrm>
            <a:off x="-83127" y="6283335"/>
            <a:ext cx="566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Chen et al. Cell 2012. -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www.cell.com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/cell/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fulltext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/S0092-8674(12)00166-3</a:t>
            </a:r>
          </a:p>
        </p:txBody>
      </p:sp>
    </p:spTree>
    <p:extLst>
      <p:ext uri="{BB962C8B-B14F-4D97-AF65-F5344CB8AC3E}">
        <p14:creationId xmlns:p14="http://schemas.microsoft.com/office/powerpoint/2010/main" val="134497422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90">
            <a:extLst>
              <a:ext uri="{FF2B5EF4-FFF2-40B4-BE49-F238E27FC236}">
                <a16:creationId xmlns:a16="http://schemas.microsoft.com/office/drawing/2014/main" id="{35602EBE-29AD-3711-B1E3-A44F36CA7C8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962400"/>
            <a:ext cx="841375" cy="2503488"/>
            <a:chOff x="4343400" y="3962400"/>
            <a:chExt cx="841248" cy="2502932"/>
          </a:xfrm>
        </p:grpSpPr>
        <p:pic>
          <p:nvPicPr>
            <p:cNvPr id="35858" name="Picture 4" descr="C:\Users\JM\Desktop\Untitled-2.png">
              <a:extLst>
                <a:ext uri="{FF2B5EF4-FFF2-40B4-BE49-F238E27FC236}">
                  <a16:creationId xmlns:a16="http://schemas.microsoft.com/office/drawing/2014/main" id="{0035D20E-08AB-722B-A046-4B6E98FC1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183" b="-33333"/>
            <a:stretch>
              <a:fillRect/>
            </a:stretch>
          </p:blipFill>
          <p:spPr bwMode="auto">
            <a:xfrm>
              <a:off x="4343400" y="5486400"/>
              <a:ext cx="838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59" name="Picture 7" descr="C:\Users\JM\Desktop\Untitled-3.png">
              <a:extLst>
                <a:ext uri="{FF2B5EF4-FFF2-40B4-BE49-F238E27FC236}">
                  <a16:creationId xmlns:a16="http://schemas.microsoft.com/office/drawing/2014/main" id="{4B4E6B39-5E05-69F3-971D-13A47DAEC58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46" t="-14285" r="-8304" b="-57143"/>
            <a:stretch>
              <a:fillRect/>
            </a:stretch>
          </p:blipFill>
          <p:spPr bwMode="auto">
            <a:xfrm>
              <a:off x="4343400" y="3962400"/>
              <a:ext cx="841248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60" name="TextBox 33">
              <a:extLst>
                <a:ext uri="{FF2B5EF4-FFF2-40B4-BE49-F238E27FC236}">
                  <a16:creationId xmlns:a16="http://schemas.microsoft.com/office/drawing/2014/main" id="{35611926-8FD3-FA06-60B7-DB1244CA2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6095526"/>
              <a:ext cx="838073" cy="36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no Pro" charset="0"/>
                </a:rPr>
                <a:t>tumor</a:t>
              </a:r>
            </a:p>
          </p:txBody>
        </p:sp>
        <p:sp>
          <p:nvSpPr>
            <p:cNvPr id="35861" name="TextBox 80">
              <a:extLst>
                <a:ext uri="{FF2B5EF4-FFF2-40B4-BE49-F238E27FC236}">
                  <a16:creationId xmlns:a16="http://schemas.microsoft.com/office/drawing/2014/main" id="{578E0CCF-05FA-3E4C-C520-B6F8498B3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4571865"/>
              <a:ext cx="838073" cy="33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no Pro" charset="0"/>
                </a:rPr>
                <a:t>normal</a:t>
              </a:r>
            </a:p>
          </p:txBody>
        </p:sp>
      </p:grpSp>
      <p:pic>
        <p:nvPicPr>
          <p:cNvPr id="35842" name="Picture 3" descr="C:\Users\JM\Desktop\adult-male-body-no-descriptors-hi.png">
            <a:extLst>
              <a:ext uri="{FF2B5EF4-FFF2-40B4-BE49-F238E27FC236}">
                <a16:creationId xmlns:a16="http://schemas.microsoft.com/office/drawing/2014/main" id="{9EC4529C-05E4-87FF-581A-0795708B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3" name="Group 85">
            <a:extLst>
              <a:ext uri="{FF2B5EF4-FFF2-40B4-BE49-F238E27FC236}">
                <a16:creationId xmlns:a16="http://schemas.microsoft.com/office/drawing/2014/main" id="{07795471-82F3-53F4-929C-7F2D14B0BE56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895600"/>
            <a:ext cx="1295400" cy="3733800"/>
            <a:chOff x="4800600" y="2895600"/>
            <a:chExt cx="1295400" cy="373380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E4D527-FBDF-2B68-6B35-2338FD535DEF}"/>
                </a:ext>
              </a:extLst>
            </p:cNvPr>
            <p:cNvCxnSpPr/>
            <p:nvPr/>
          </p:nvCxnSpPr>
          <p:spPr>
            <a:xfrm flipV="1">
              <a:off x="4800600" y="4800600"/>
              <a:ext cx="129540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53E6810-640D-4D19-C97E-93B8ACB06942}"/>
                </a:ext>
              </a:extLst>
            </p:cNvPr>
            <p:cNvCxnSpPr/>
            <p:nvPr/>
          </p:nvCxnSpPr>
          <p:spPr>
            <a:xfrm>
              <a:off x="4800600" y="5638800"/>
              <a:ext cx="1295400" cy="990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35F95AB-6822-312D-755F-BF39DB3C5E86}"/>
                </a:ext>
              </a:extLst>
            </p:cNvPr>
            <p:cNvCxnSpPr/>
            <p:nvPr/>
          </p:nvCxnSpPr>
          <p:spPr>
            <a:xfrm flipV="1">
              <a:off x="4876800" y="2895600"/>
              <a:ext cx="1219200" cy="129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0B7C794-9505-A46A-D1A8-DA6D122E0189}"/>
                </a:ext>
              </a:extLst>
            </p:cNvPr>
            <p:cNvCxnSpPr/>
            <p:nvPr/>
          </p:nvCxnSpPr>
          <p:spPr>
            <a:xfrm>
              <a:off x="4876800" y="4191000"/>
              <a:ext cx="12192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44" name="Group 91">
            <a:extLst>
              <a:ext uri="{FF2B5EF4-FFF2-40B4-BE49-F238E27FC236}">
                <a16:creationId xmlns:a16="http://schemas.microsoft.com/office/drawing/2014/main" id="{AA3E21AC-7D67-3CFC-F2A5-CEFB98C142FD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3962400"/>
            <a:ext cx="1828800" cy="2743200"/>
            <a:chOff x="2514600" y="3962400"/>
            <a:chExt cx="1828800" cy="2743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5A2B7F5-D442-7CEB-2E0D-13B0F74F7E99}"/>
                </a:ext>
              </a:extLst>
            </p:cNvPr>
            <p:cNvCxnSpPr/>
            <p:nvPr/>
          </p:nvCxnSpPr>
          <p:spPr>
            <a:xfrm flipV="1">
              <a:off x="2514600" y="5486400"/>
              <a:ext cx="1828800" cy="1219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C70A37-20DA-EFC2-A1AE-EEA8B1585925}"/>
                </a:ext>
              </a:extLst>
            </p:cNvPr>
            <p:cNvCxnSpPr/>
            <p:nvPr/>
          </p:nvCxnSpPr>
          <p:spPr>
            <a:xfrm flipV="1">
              <a:off x="2514600" y="6400800"/>
              <a:ext cx="1828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F050969-EB82-384D-9DDC-24D4AF631744}"/>
                </a:ext>
              </a:extLst>
            </p:cNvPr>
            <p:cNvCxnSpPr/>
            <p:nvPr/>
          </p:nvCxnSpPr>
          <p:spPr>
            <a:xfrm flipV="1">
              <a:off x="2514600" y="3962400"/>
              <a:ext cx="1828800" cy="274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E998BDE-BAFF-3940-38BD-FF5A9D9C9712}"/>
                </a:ext>
              </a:extLst>
            </p:cNvPr>
            <p:cNvCxnSpPr/>
            <p:nvPr/>
          </p:nvCxnSpPr>
          <p:spPr>
            <a:xfrm flipV="1">
              <a:off x="2514600" y="4876800"/>
              <a:ext cx="182880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45" name="Group 84">
            <a:extLst>
              <a:ext uri="{FF2B5EF4-FFF2-40B4-BE49-F238E27FC236}">
                <a16:creationId xmlns:a16="http://schemas.microsoft.com/office/drawing/2014/main" id="{F65CEF2F-54F3-1F18-8D1D-E94C41FD1682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95600"/>
            <a:ext cx="2133600" cy="3771900"/>
            <a:chOff x="6096000" y="2895600"/>
            <a:chExt cx="2133600" cy="3771900"/>
          </a:xfrm>
        </p:grpSpPr>
        <p:pic>
          <p:nvPicPr>
            <p:cNvPr id="35848" name="Picture 6" descr="C:\Users\JM\Desktop\karyograms670.jpg">
              <a:extLst>
                <a:ext uri="{FF2B5EF4-FFF2-40B4-BE49-F238E27FC236}">
                  <a16:creationId xmlns:a16="http://schemas.microsoft.com/office/drawing/2014/main" id="{6EB8B16E-6388-8788-0F44-B28CF632E6B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6" descr="C:\Users\JM\Desktop\karyograms670.jpg">
              <a:extLst>
                <a:ext uri="{FF2B5EF4-FFF2-40B4-BE49-F238E27FC236}">
                  <a16:creationId xmlns:a16="http://schemas.microsoft.com/office/drawing/2014/main" id="{E00874B2-83ED-F695-97EC-E79807F80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6" name="TextBox 1">
            <a:extLst>
              <a:ext uri="{FF2B5EF4-FFF2-40B4-BE49-F238E27FC236}">
                <a16:creationId xmlns:a16="http://schemas.microsoft.com/office/drawing/2014/main" id="{231F781C-AD4C-BBCE-673E-05DE2F969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93838"/>
            <a:ext cx="8597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Calibri" panose="020F0502020204030204" pitchFamily="34" charset="0"/>
              </a:rPr>
              <a:t>Personal genomes soon will become a commonplace part of medical research &amp; eventually treatment (esp. for cancer). They will provide a primary connection for biological science to the general public.</a:t>
            </a:r>
            <a:endParaRPr lang="en-US" altLang="en-US" sz="1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92C00131-5075-B423-3A6E-FE0F35EF7EF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Our field as future Gateway –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Personal Genomics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as a Gateway into Biology</a:t>
            </a:r>
          </a:p>
        </p:txBody>
      </p:sp>
    </p:spTree>
  </p:cSld>
  <p:clrMapOvr>
    <a:masterClrMapping/>
  </p:clrMapOvr>
  <p:transition advTm="4056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6A3B642C-486E-B66A-3D24-49D04E4C17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Overview: what is </a:t>
            </a:r>
            <a:b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Biomed. Data science? </a:t>
            </a:r>
          </a:p>
        </p:txBody>
      </p:sp>
      <p:sp>
        <p:nvSpPr>
          <p:cNvPr id="11266" name="Subtitle 2">
            <a:extLst>
              <a:ext uri="{FF2B5EF4-FFF2-40B4-BE49-F238E27FC236}">
                <a16:creationId xmlns:a16="http://schemas.microsoft.com/office/drawing/2014/main" id="{E39CB568-72EB-3724-2F5D-BAA028E5564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(in the context of Data Science, in general)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C:\Users\JM\Desktop\Untitled-4.png">
            <a:extLst>
              <a:ext uri="{FF2B5EF4-FFF2-40B4-BE49-F238E27FC236}">
                <a16:creationId xmlns:a16="http://schemas.microsoft.com/office/drawing/2014/main" id="{E006F377-6398-2DFF-485D-BC3D1A55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1"/>
          <a:stretch>
            <a:fillRect/>
          </a:stretch>
        </p:blipFill>
        <p:spPr bwMode="auto">
          <a:xfrm>
            <a:off x="228600" y="152400"/>
            <a:ext cx="861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 descr="C:\Users\JM\Desktop\adult-male-body-no-descriptors-hi.png">
            <a:extLst>
              <a:ext uri="{FF2B5EF4-FFF2-40B4-BE49-F238E27FC236}">
                <a16:creationId xmlns:a16="http://schemas.microsoft.com/office/drawing/2014/main" id="{70558618-FE62-EDC1-3350-2559F7FA8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7" name="Group 16">
            <a:extLst>
              <a:ext uri="{FF2B5EF4-FFF2-40B4-BE49-F238E27FC236}">
                <a16:creationId xmlns:a16="http://schemas.microsoft.com/office/drawing/2014/main" id="{72EB7CBA-D5FB-1DEA-AEA5-7B0B95C1EEC1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228600"/>
            <a:ext cx="390525" cy="722313"/>
            <a:chOff x="5562600" y="267946"/>
            <a:chExt cx="390462" cy="722654"/>
          </a:xfrm>
        </p:grpSpPr>
        <p:pic>
          <p:nvPicPr>
            <p:cNvPr id="36905" name="Picture 6" descr="C:\Users\JM\Desktop\karyograms670.jpg">
              <a:extLst>
                <a:ext uri="{FF2B5EF4-FFF2-40B4-BE49-F238E27FC236}">
                  <a16:creationId xmlns:a16="http://schemas.microsoft.com/office/drawing/2014/main" id="{E2FB417E-5CC4-4C43-7C69-9836510AD1F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5626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6" name="Picture 6" descr="C:\Users\JM\Desktop\karyograms670.jpg">
              <a:extLst>
                <a:ext uri="{FF2B5EF4-FFF2-40B4-BE49-F238E27FC236}">
                  <a16:creationId xmlns:a16="http://schemas.microsoft.com/office/drawing/2014/main" id="{A4CCF51F-AABE-470A-14B6-74232FA75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5626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68" name="Group 15">
            <a:extLst>
              <a:ext uri="{FF2B5EF4-FFF2-40B4-BE49-F238E27FC236}">
                <a16:creationId xmlns:a16="http://schemas.microsoft.com/office/drawing/2014/main" id="{6884B12E-1618-DC86-103D-B88A8793C843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28600"/>
            <a:ext cx="390525" cy="722313"/>
            <a:chOff x="533400" y="228600"/>
            <a:chExt cx="390462" cy="722654"/>
          </a:xfrm>
        </p:grpSpPr>
        <p:pic>
          <p:nvPicPr>
            <p:cNvPr id="36903" name="Picture 6" descr="C:\Users\JM\Desktop\karyograms670.jpg">
              <a:extLst>
                <a:ext uri="{FF2B5EF4-FFF2-40B4-BE49-F238E27FC236}">
                  <a16:creationId xmlns:a16="http://schemas.microsoft.com/office/drawing/2014/main" id="{88424D7E-3183-818F-473E-01F962EE7A3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33400" y="228600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4" name="Picture 6" descr="C:\Users\JM\Desktop\karyograms670.jpg">
              <a:extLst>
                <a:ext uri="{FF2B5EF4-FFF2-40B4-BE49-F238E27FC236}">
                  <a16:creationId xmlns:a16="http://schemas.microsoft.com/office/drawing/2014/main" id="{AB6D682A-F135-88D5-544E-416BAC30C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33400" y="609600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69" name="Group 19">
            <a:extLst>
              <a:ext uri="{FF2B5EF4-FFF2-40B4-BE49-F238E27FC236}">
                <a16:creationId xmlns:a16="http://schemas.microsoft.com/office/drawing/2014/main" id="{3CA69E3A-4F6F-E6F7-C56D-43CE0DCBA98E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228600"/>
            <a:ext cx="390525" cy="722313"/>
            <a:chOff x="7924800" y="267946"/>
            <a:chExt cx="390462" cy="722654"/>
          </a:xfrm>
        </p:grpSpPr>
        <p:pic>
          <p:nvPicPr>
            <p:cNvPr id="36901" name="Picture 6" descr="C:\Users\JM\Desktop\karyograms670.jpg">
              <a:extLst>
                <a:ext uri="{FF2B5EF4-FFF2-40B4-BE49-F238E27FC236}">
                  <a16:creationId xmlns:a16="http://schemas.microsoft.com/office/drawing/2014/main" id="{DE4FDAA3-A435-E91A-1AEE-ADD8AE1BF42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9248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2" name="Picture 6" descr="C:\Users\JM\Desktop\karyograms670.jpg">
              <a:extLst>
                <a:ext uri="{FF2B5EF4-FFF2-40B4-BE49-F238E27FC236}">
                  <a16:creationId xmlns:a16="http://schemas.microsoft.com/office/drawing/2014/main" id="{E8680CFA-DC28-EE8E-25C3-4DFAD229A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9248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0" name="Group 20">
            <a:extLst>
              <a:ext uri="{FF2B5EF4-FFF2-40B4-BE49-F238E27FC236}">
                <a16:creationId xmlns:a16="http://schemas.microsoft.com/office/drawing/2014/main" id="{CA028061-7F80-5444-4D74-7CFCC712D07D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1828800"/>
            <a:ext cx="390525" cy="722313"/>
            <a:chOff x="7162800" y="1868146"/>
            <a:chExt cx="390462" cy="722654"/>
          </a:xfrm>
        </p:grpSpPr>
        <p:pic>
          <p:nvPicPr>
            <p:cNvPr id="36899" name="Picture 6" descr="C:\Users\JM\Desktop\karyograms670.jpg">
              <a:extLst>
                <a:ext uri="{FF2B5EF4-FFF2-40B4-BE49-F238E27FC236}">
                  <a16:creationId xmlns:a16="http://schemas.microsoft.com/office/drawing/2014/main" id="{47DEBCD9-38E1-5C11-D636-6947811E699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0" name="Picture 6" descr="C:\Users\JM\Desktop\karyograms670.jpg">
              <a:extLst>
                <a:ext uri="{FF2B5EF4-FFF2-40B4-BE49-F238E27FC236}">
                  <a16:creationId xmlns:a16="http://schemas.microsoft.com/office/drawing/2014/main" id="{AF819918-D17E-4406-1449-85F5F54BA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1" name="Group 25">
            <a:extLst>
              <a:ext uri="{FF2B5EF4-FFF2-40B4-BE49-F238E27FC236}">
                <a16:creationId xmlns:a16="http://schemas.microsoft.com/office/drawing/2014/main" id="{21740DDA-F72F-E31A-E0EE-5D7638306FF4}"/>
              </a:ext>
            </a:extLst>
          </p:cNvPr>
          <p:cNvGrpSpPr>
            <a:grpSpLocks/>
          </p:cNvGrpSpPr>
          <p:nvPr/>
        </p:nvGrpSpPr>
        <p:grpSpPr bwMode="auto">
          <a:xfrm>
            <a:off x="8001000" y="1828800"/>
            <a:ext cx="390525" cy="722313"/>
            <a:chOff x="8001000" y="1868146"/>
            <a:chExt cx="390462" cy="722654"/>
          </a:xfrm>
        </p:grpSpPr>
        <p:pic>
          <p:nvPicPr>
            <p:cNvPr id="36897" name="Picture 6" descr="C:\Users\JM\Desktop\karyograms670.jpg">
              <a:extLst>
                <a:ext uri="{FF2B5EF4-FFF2-40B4-BE49-F238E27FC236}">
                  <a16:creationId xmlns:a16="http://schemas.microsoft.com/office/drawing/2014/main" id="{C98C8D0A-628F-63FB-4FFA-922AF2199BD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80010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8" name="Picture 6" descr="C:\Users\JM\Desktop\karyograms670.jpg">
              <a:extLst>
                <a:ext uri="{FF2B5EF4-FFF2-40B4-BE49-F238E27FC236}">
                  <a16:creationId xmlns:a16="http://schemas.microsoft.com/office/drawing/2014/main" id="{9F8026CA-69EA-FE78-6324-ABDEC3AB4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80010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2" name="Group 88">
            <a:extLst>
              <a:ext uri="{FF2B5EF4-FFF2-40B4-BE49-F238E27FC236}">
                <a16:creationId xmlns:a16="http://schemas.microsoft.com/office/drawing/2014/main" id="{15C10BB5-786C-428B-983A-DC2E2E2A75E1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679700"/>
            <a:ext cx="2133600" cy="3771900"/>
            <a:chOff x="6096000" y="2895600"/>
            <a:chExt cx="2133600" cy="3771900"/>
          </a:xfrm>
        </p:grpSpPr>
        <p:pic>
          <p:nvPicPr>
            <p:cNvPr id="36895" name="Picture 6" descr="C:\Users\JM\Desktop\karyograms670.jpg">
              <a:extLst>
                <a:ext uri="{FF2B5EF4-FFF2-40B4-BE49-F238E27FC236}">
                  <a16:creationId xmlns:a16="http://schemas.microsoft.com/office/drawing/2014/main" id="{72E0C76F-0ACA-9F9F-261F-07BB4C5885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6" name="Picture 6" descr="C:\Users\JM\Desktop\karyograms670.jpg">
              <a:extLst>
                <a:ext uri="{FF2B5EF4-FFF2-40B4-BE49-F238E27FC236}">
                  <a16:creationId xmlns:a16="http://schemas.microsoft.com/office/drawing/2014/main" id="{09F678AB-371C-C963-5638-20B676875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3" name="Picture 6" descr="C:\Users\JM\Desktop\karyograms670.jpg">
            <a:extLst>
              <a:ext uri="{FF2B5EF4-FFF2-40B4-BE49-F238E27FC236}">
                <a16:creationId xmlns:a16="http://schemas.microsoft.com/office/drawing/2014/main" id="{204A2CF6-D44F-3852-6088-75AFFB152C8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2096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6" descr="C:\Users\JM\Desktop\karyograms670.jpg">
            <a:extLst>
              <a:ext uri="{FF2B5EF4-FFF2-40B4-BE49-F238E27FC236}">
                <a16:creationId xmlns:a16="http://schemas.microsoft.com/office/drawing/2014/main" id="{3725C568-AB7F-21A0-CFE4-E2C6D2A0B00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9716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6" descr="C:\Users\JM\Desktop\karyograms670.jpg">
            <a:extLst>
              <a:ext uri="{FF2B5EF4-FFF2-40B4-BE49-F238E27FC236}">
                <a16:creationId xmlns:a16="http://schemas.microsoft.com/office/drawing/2014/main" id="{CD09C401-2E14-312F-6301-B1C4A444175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6574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6" descr="C:\Users\JM\Desktop\karyograms670.jpg">
            <a:extLst>
              <a:ext uri="{FF2B5EF4-FFF2-40B4-BE49-F238E27FC236}">
                <a16:creationId xmlns:a16="http://schemas.microsoft.com/office/drawing/2014/main" id="{61B3FD69-1BFD-0F1C-C965-8322E59C325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3432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6" descr="C:\Users\JM\Desktop\karyograms670.jpg">
            <a:extLst>
              <a:ext uri="{FF2B5EF4-FFF2-40B4-BE49-F238E27FC236}">
                <a16:creationId xmlns:a16="http://schemas.microsoft.com/office/drawing/2014/main" id="{AEF11CEA-6E5F-0E99-0F7C-B144CC3E73A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6" descr="C:\Users\JM\Desktop\karyograms670.jpg">
            <a:extLst>
              <a:ext uri="{FF2B5EF4-FFF2-40B4-BE49-F238E27FC236}">
                <a16:creationId xmlns:a16="http://schemas.microsoft.com/office/drawing/2014/main" id="{297314AF-E04E-5B4E-A835-39BAB021D44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0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6" descr="C:\Users\JM\Desktop\karyograms670.jpg">
            <a:extLst>
              <a:ext uri="{FF2B5EF4-FFF2-40B4-BE49-F238E27FC236}">
                <a16:creationId xmlns:a16="http://schemas.microsoft.com/office/drawing/2014/main" id="{C67A2CFC-818C-A8DD-0996-BE792A10556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0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6" descr="C:\Users\JM\Desktop\karyograms670.jpg">
            <a:extLst>
              <a:ext uri="{FF2B5EF4-FFF2-40B4-BE49-F238E27FC236}">
                <a16:creationId xmlns:a16="http://schemas.microsoft.com/office/drawing/2014/main" id="{4EE26335-A491-F65B-5B49-220ADAC084B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077075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6" descr="C:\Users\JM\Desktop\karyograms670.jpg">
            <a:extLst>
              <a:ext uri="{FF2B5EF4-FFF2-40B4-BE49-F238E27FC236}">
                <a16:creationId xmlns:a16="http://schemas.microsoft.com/office/drawing/2014/main" id="{268058F3-E80E-25A7-ECBE-740E535AEF9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86800" y="228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6" descr="C:\Users\JM\Desktop\karyograms670.jpg">
            <a:extLst>
              <a:ext uri="{FF2B5EF4-FFF2-40B4-BE49-F238E27FC236}">
                <a16:creationId xmlns:a16="http://schemas.microsoft.com/office/drawing/2014/main" id="{B70A7BE8-28A0-6AB5-25A2-C1C7C227731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77275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6" descr="C:\Users\JM\Desktop\karyograms670.jpg">
            <a:extLst>
              <a:ext uri="{FF2B5EF4-FFF2-40B4-BE49-F238E27FC236}">
                <a16:creationId xmlns:a16="http://schemas.microsoft.com/office/drawing/2014/main" id="{BBA47624-0A89-9FDA-8C12-285E8AAE62D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0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6" descr="C:\Users\JM\Desktop\karyograms670.jpg">
            <a:extLst>
              <a:ext uri="{FF2B5EF4-FFF2-40B4-BE49-F238E27FC236}">
                <a16:creationId xmlns:a16="http://schemas.microsoft.com/office/drawing/2014/main" id="{E0FBDC4D-150D-8769-05CA-10A0933F209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476875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6" descr="C:\Users\JM\Desktop\karyograms670.jpg">
            <a:extLst>
              <a:ext uri="{FF2B5EF4-FFF2-40B4-BE49-F238E27FC236}">
                <a16:creationId xmlns:a16="http://schemas.microsoft.com/office/drawing/2014/main" id="{B5D6B6A5-B4DE-2E89-5AE0-4BD791CC705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0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6" descr="C:\Users\JM\Desktop\karyograms670.jpg">
            <a:extLst>
              <a:ext uri="{FF2B5EF4-FFF2-40B4-BE49-F238E27FC236}">
                <a16:creationId xmlns:a16="http://schemas.microsoft.com/office/drawing/2014/main" id="{EB301F89-4E43-BC73-847B-EA8EC4544F0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5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6" descr="C:\Users\JM\Desktop\karyograms670.jpg">
            <a:extLst>
              <a:ext uri="{FF2B5EF4-FFF2-40B4-BE49-F238E27FC236}">
                <a16:creationId xmlns:a16="http://schemas.microsoft.com/office/drawing/2014/main" id="{59EE4BD3-7267-5F0F-21F1-B2604424BE7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428875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6" descr="C:\Users\JM\Desktop\karyograms670.jpg">
            <a:extLst>
              <a:ext uri="{FF2B5EF4-FFF2-40B4-BE49-F238E27FC236}">
                <a16:creationId xmlns:a16="http://schemas.microsoft.com/office/drawing/2014/main" id="{ED9533B9-237A-777C-21CA-E85A318E28E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600200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6" descr="C:\Users\JM\Desktop\karyograms670.jpg">
            <a:extLst>
              <a:ext uri="{FF2B5EF4-FFF2-40B4-BE49-F238E27FC236}">
                <a16:creationId xmlns:a16="http://schemas.microsoft.com/office/drawing/2014/main" id="{FA1390F5-4CF2-318B-4E45-79EEA801DD8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38200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0" name="Picture 6" descr="C:\Users\JM\Desktop\karyograms670.jpg">
            <a:extLst>
              <a:ext uri="{FF2B5EF4-FFF2-40B4-BE49-F238E27FC236}">
                <a16:creationId xmlns:a16="http://schemas.microsoft.com/office/drawing/2014/main" id="{F471A206-4C9B-4333-B22E-49E2C5EDF0E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6200" y="21336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91" name="Group 20">
            <a:extLst>
              <a:ext uri="{FF2B5EF4-FFF2-40B4-BE49-F238E27FC236}">
                <a16:creationId xmlns:a16="http://schemas.microsoft.com/office/drawing/2014/main" id="{965393B7-7DC8-7FE6-0D77-EEE5356F8F52}"/>
              </a:ext>
            </a:extLst>
          </p:cNvPr>
          <p:cNvGrpSpPr>
            <a:grpSpLocks/>
          </p:cNvGrpSpPr>
          <p:nvPr/>
        </p:nvGrpSpPr>
        <p:grpSpPr bwMode="auto">
          <a:xfrm>
            <a:off x="3267075" y="1828800"/>
            <a:ext cx="390525" cy="722313"/>
            <a:chOff x="7162800" y="1868146"/>
            <a:chExt cx="390462" cy="722654"/>
          </a:xfrm>
        </p:grpSpPr>
        <p:pic>
          <p:nvPicPr>
            <p:cNvPr id="36893" name="Picture 6" descr="C:\Users\JM\Desktop\karyograms670.jpg">
              <a:extLst>
                <a:ext uri="{FF2B5EF4-FFF2-40B4-BE49-F238E27FC236}">
                  <a16:creationId xmlns:a16="http://schemas.microsoft.com/office/drawing/2014/main" id="{09935726-B71C-1CE3-C2B1-96F88065366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4" name="Picture 6" descr="C:\Users\JM\Desktop\karyograms670.jpg">
              <a:extLst>
                <a:ext uri="{FF2B5EF4-FFF2-40B4-BE49-F238E27FC236}">
                  <a16:creationId xmlns:a16="http://schemas.microsoft.com/office/drawing/2014/main" id="{27450810-AEA7-2B08-4C46-AF173C989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92" name="TextBox 1">
            <a:extLst>
              <a:ext uri="{FF2B5EF4-FFF2-40B4-BE49-F238E27FC236}">
                <a16:creationId xmlns:a16="http://schemas.microsoft.com/office/drawing/2014/main" id="{CABCFF89-3158-5981-C04F-B0FF43A2B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938" y="3327400"/>
            <a:ext cx="204946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00"/>
                </a:solidFill>
              </a:rPr>
              <a:t>Placing the individual into the context of the population </a:t>
            </a:r>
          </a:p>
          <a:p>
            <a:pPr eaLnBrk="1" hangingPunct="1"/>
            <a:r>
              <a:rPr lang="en-US" altLang="en-US" sz="2000" b="1">
                <a:solidFill>
                  <a:srgbClr val="000000"/>
                </a:solidFill>
              </a:rPr>
              <a:t>&amp;</a:t>
            </a:r>
          </a:p>
          <a:p>
            <a:pPr eaLnBrk="1" hangingPunct="1"/>
            <a:r>
              <a:rPr lang="en-US" altLang="en-US" sz="2000" b="1">
                <a:solidFill>
                  <a:srgbClr val="000000"/>
                </a:solidFill>
              </a:rPr>
              <a:t>using the population to build a interpretative model</a:t>
            </a:r>
          </a:p>
        </p:txBody>
      </p:sp>
    </p:spTree>
  </p:cSld>
  <p:clrMapOvr>
    <a:masterClrMapping/>
  </p:clrMapOvr>
  <p:transition advTm="28837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F2B5FF6-1D36-23E6-3065-8281348ADA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Biomed. Data science: </a:t>
            </a:r>
          </a:p>
        </p:txBody>
      </p:sp>
      <p:sp>
        <p:nvSpPr>
          <p:cNvPr id="44034" name="Subtitle 2">
            <a:extLst>
              <a:ext uri="{FF2B5EF4-FFF2-40B4-BE49-F238E27FC236}">
                <a16:creationId xmlns:a16="http://schemas.microsoft.com/office/drawing/2014/main" id="{01CAE026-A174-43D6-7736-67FD85C3D08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Topics from the Field </a:t>
            </a:r>
            <a:b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&amp; the Course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3">
            <a:extLst>
              <a:ext uri="{FF2B5EF4-FFF2-40B4-BE49-F238E27FC236}">
                <a16:creationId xmlns:a16="http://schemas.microsoft.com/office/drawing/2014/main" id="{9A4C9634-313D-B3F6-D854-1E4BCEFB5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050" y="323850"/>
            <a:ext cx="3657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Defining the field – by crowd-sourced judgement</a:t>
            </a:r>
          </a:p>
        </p:txBody>
      </p:sp>
      <p:sp>
        <p:nvSpPr>
          <p:cNvPr id="45058" name="Content Placeholder 1">
            <a:extLst>
              <a:ext uri="{FF2B5EF4-FFF2-40B4-BE49-F238E27FC236}">
                <a16:creationId xmlns:a16="http://schemas.microsoft.com/office/drawing/2014/main" id="{036787E1-E88A-D919-E6A4-02D3DC2C199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81000" y="1600200"/>
            <a:ext cx="3429000" cy="4343400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Bioinformatics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Related terms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Biological Data Science 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Bioinformatics &amp; / or / vs Computational Biology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Bio-computing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Systems Biology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“</a:t>
            </a:r>
            <a:r>
              <a:rPr lang="en-US" altLang="en-US" dirty="0" err="1">
                <a:ea typeface="ＭＳ Ｐゴシック" panose="020B0600070205080204" pitchFamily="34" charset="-128"/>
              </a:rPr>
              <a:t>Qbio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What are its boundaries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Determining the "Support Vectors”</a:t>
            </a:r>
          </a:p>
        </p:txBody>
      </p:sp>
      <p:pic>
        <p:nvPicPr>
          <p:cNvPr id="45059" name="image01.png">
            <a:extLst>
              <a:ext uri="{FF2B5EF4-FFF2-40B4-BE49-F238E27FC236}">
                <a16:creationId xmlns:a16="http://schemas.microsoft.com/office/drawing/2014/main" id="{6E564F32-BB49-AB3C-2532-DA2518759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7200"/>
            <a:ext cx="501173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59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93A6252E-F7B1-3D67-2E67-D348D52D1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is Bioinformatics?</a:t>
            </a:r>
          </a:p>
        </p:txBody>
      </p:sp>
      <p:sp>
        <p:nvSpPr>
          <p:cNvPr id="47106" name="Rectangle 4">
            <a:extLst>
              <a:ext uri="{FF2B5EF4-FFF2-40B4-BE49-F238E27FC236}">
                <a16:creationId xmlns:a16="http://schemas.microsoft.com/office/drawing/2014/main" id="{7CA6E9BA-2256-7EDE-5522-DAB817578D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638675"/>
          </a:xfrm>
        </p:spPr>
        <p:txBody>
          <a:bodyPr/>
          <a:lstStyle/>
          <a:p>
            <a:pPr eaLnBrk="1" hangingPunct="1"/>
            <a:r>
              <a:rPr lang="en-US" altLang="en-US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(Molecular)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ea typeface="ＭＳ Ｐゴシック" panose="020B0600070205080204" pitchFamily="34" charset="-128"/>
              </a:rPr>
              <a:t>Bio</a:t>
            </a:r>
            <a:r>
              <a:rPr lang="en-US" altLang="en-US">
                <a:ea typeface="ＭＳ Ｐゴシック" panose="020B0600070205080204" pitchFamily="34" charset="-128"/>
              </a:rPr>
              <a:t> - </a:t>
            </a:r>
            <a:r>
              <a:rPr lang="en-US" altLang="en-US" b="1" u="sng">
                <a:latin typeface="Courier New" panose="02070309020205020404" pitchFamily="49" charset="0"/>
                <a:ea typeface="ＭＳ Ｐゴシック" panose="020B0600070205080204" pitchFamily="34" charset="-128"/>
              </a:rPr>
              <a:t>informatics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One idea for a definition?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Bioinformatics is conceptualizing </a:t>
            </a:r>
            <a:r>
              <a:rPr lang="en-US" altLang="en-US" b="1" u="sng">
                <a:ea typeface="ＭＳ Ｐゴシック" panose="020B0600070205080204" pitchFamily="34" charset="-128"/>
              </a:rPr>
              <a:t>biology in terms of molecules</a:t>
            </a:r>
            <a:r>
              <a:rPr lang="en-US" altLang="en-US">
                <a:ea typeface="ＭＳ Ｐゴシック" panose="020B0600070205080204" pitchFamily="34" charset="-128"/>
              </a:rPr>
              <a:t> (in the sense of physical-chemistry) and then applying </a:t>
            </a:r>
            <a:r>
              <a:rPr lang="ja-JP" altLang="en-US" b="1" u="sng">
                <a:ea typeface="ＭＳ Ｐゴシック" panose="020B0600070205080204" pitchFamily="34" charset="-128"/>
              </a:rPr>
              <a:t>“</a:t>
            </a:r>
            <a:r>
              <a:rPr lang="en-US" altLang="ja-JP" b="1" u="sng">
                <a:ea typeface="ＭＳ Ｐゴシック" panose="020B0600070205080204" pitchFamily="34" charset="-128"/>
              </a:rPr>
              <a:t>informatics</a:t>
            </a:r>
            <a:r>
              <a:rPr lang="ja-JP" altLang="en-US" b="1" u="sng">
                <a:ea typeface="ＭＳ Ｐゴシック" panose="020B0600070205080204" pitchFamily="34" charset="-128"/>
              </a:rPr>
              <a:t>”</a:t>
            </a:r>
            <a:r>
              <a:rPr lang="en-US" altLang="ja-JP" b="1" u="sng">
                <a:ea typeface="ＭＳ Ｐゴシック" panose="020B0600070205080204" pitchFamily="34" charset="-128"/>
              </a:rPr>
              <a:t> </a:t>
            </a:r>
            <a:r>
              <a:rPr lang="en-US" altLang="ja-JP" b="1" u="sng">
                <a:solidFill>
                  <a:srgbClr val="FF0000"/>
                </a:solidFill>
                <a:ea typeface="ＭＳ Ｐゴシック" panose="020B0600070205080204" pitchFamily="34" charset="-128"/>
              </a:rPr>
              <a:t>techniques</a:t>
            </a:r>
            <a:r>
              <a:rPr lang="en-US" altLang="ja-JP">
                <a:ea typeface="ＭＳ Ｐゴシック" panose="020B0600070205080204" pitchFamily="34" charset="-128"/>
              </a:rPr>
              <a:t> (derived from disciplines such as applied math, CS, and statistics) to </a:t>
            </a:r>
            <a:r>
              <a:rPr lang="en-US" altLang="ja-JP" b="1" u="sng">
                <a:solidFill>
                  <a:srgbClr val="33CC33"/>
                </a:solidFill>
                <a:ea typeface="ＭＳ Ｐゴシック" panose="020B0600070205080204" pitchFamily="34" charset="-128"/>
              </a:rPr>
              <a:t>organize, mine, model &amp; understand</a:t>
            </a:r>
            <a:r>
              <a:rPr lang="en-US" altLang="ja-JP" b="1" u="sng">
                <a:ea typeface="ＭＳ Ｐゴシック" panose="020B0600070205080204" pitchFamily="34" charset="-128"/>
              </a:rPr>
              <a:t> the </a:t>
            </a:r>
            <a:r>
              <a:rPr lang="en-US" altLang="ja-JP" b="1" u="sng">
                <a:solidFill>
                  <a:schemeClr val="accent2"/>
                </a:solidFill>
                <a:ea typeface="ＭＳ Ｐゴシック" panose="020B0600070205080204" pitchFamily="34" charset="-128"/>
              </a:rPr>
              <a:t>information</a:t>
            </a:r>
            <a:r>
              <a:rPr lang="en-US" altLang="ja-JP" b="1" u="sng">
                <a:ea typeface="ＭＳ Ｐゴシック" panose="020B0600070205080204" pitchFamily="34" charset="-128"/>
              </a:rPr>
              <a:t> associated</a:t>
            </a:r>
            <a:r>
              <a:rPr lang="en-US" altLang="ja-JP">
                <a:ea typeface="ＭＳ Ｐゴシック" panose="020B0600070205080204" pitchFamily="34" charset="-128"/>
              </a:rPr>
              <a:t> with these molecules,  </a:t>
            </a:r>
            <a:r>
              <a:rPr lang="en-US" altLang="ja-JP" b="1" u="sng">
                <a:ea typeface="ＭＳ Ｐゴシック" panose="020B0600070205080204" pitchFamily="34" charset="-128"/>
              </a:rPr>
              <a:t>on a </a:t>
            </a:r>
            <a:r>
              <a:rPr lang="en-US" altLang="ja-JP" b="1" u="sng">
                <a:solidFill>
                  <a:srgbClr val="FF66FF"/>
                </a:solidFill>
                <a:ea typeface="ＭＳ Ｐゴシック" panose="020B0600070205080204" pitchFamily="34" charset="-128"/>
              </a:rPr>
              <a:t>large-scale.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Bioinformatics is a practical discipline with many </a:t>
            </a:r>
            <a:r>
              <a:rPr lang="en-US" altLang="en-US" b="1" u="sng">
                <a:solidFill>
                  <a:srgbClr val="CC9900"/>
                </a:solidFill>
                <a:ea typeface="ＭＳ Ｐゴシック" panose="020B0600070205080204" pitchFamily="34" charset="-128"/>
              </a:rPr>
              <a:t>applications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47107" name="TextBox 3">
            <a:extLst>
              <a:ext uri="{FF2B5EF4-FFF2-40B4-BE49-F238E27FC236}">
                <a16:creationId xmlns:a16="http://schemas.microsoft.com/office/drawing/2014/main" id="{1506E7A3-C613-EB8E-98F7-8D4FE7EB0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48847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A6A6A6"/>
                </a:solidFill>
              </a:rPr>
              <a:t>[Luscombe et al. ('01). </a:t>
            </a:r>
            <a:r>
              <a:rPr lang="en-US" altLang="en-US" sz="1600" b="1" i="1">
                <a:solidFill>
                  <a:srgbClr val="A6A6A6"/>
                </a:solidFill>
              </a:rPr>
              <a:t>Methods Inf Med</a:t>
            </a:r>
            <a:r>
              <a:rPr lang="en-US" altLang="en-US" sz="1600" b="1">
                <a:solidFill>
                  <a:srgbClr val="A6A6A6"/>
                </a:solidFill>
              </a:rPr>
              <a:t> 40: 346 ]</a:t>
            </a:r>
          </a:p>
        </p:txBody>
      </p:sp>
    </p:spTree>
  </p:cSld>
  <p:clrMapOvr>
    <a:masterClrMapping/>
  </p:clrMapOvr>
  <p:transition advTm="159472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336D-A007-977C-3EA5-0284E57C7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8600"/>
            <a:ext cx="6858000" cy="92979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Overview of Topics </a:t>
            </a:r>
            <a:r>
              <a:rPr lang="en-US" sz="2800" u="sng" dirty="0">
                <a:solidFill>
                  <a:schemeClr val="tx1"/>
                </a:solidFill>
                <a:latin typeface="Helvetica" pitchFamily="2" charset="0"/>
              </a:rPr>
              <a:t>Surveyed</a:t>
            </a:r>
            <a:endParaRPr lang="en-US" sz="16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A95C2-8030-9D1C-CF2F-D1D97F3836B2}"/>
              </a:ext>
            </a:extLst>
          </p:cNvPr>
          <p:cNvSpPr txBox="1"/>
          <p:nvPr/>
        </p:nvSpPr>
        <p:spPr>
          <a:xfrm>
            <a:off x="835573" y="1411014"/>
            <a:ext cx="34920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Introduction </a:t>
            </a:r>
            <a:b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&amp; Overview of the Basic Data</a:t>
            </a:r>
            <a:r>
              <a:rPr lang="en-US" sz="1800" b="1" dirty="0">
                <a:solidFill>
                  <a:srgbClr val="22228B"/>
                </a:solidFill>
                <a:latin typeface="Helvetica" pitchFamily="2" charset="0"/>
              </a:rPr>
              <a:t> 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Genomics &amp; Sequencing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Proteomics &amp; Structure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Databases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r>
              <a:rPr lang="en-US" sz="1800" b="1" dirty="0">
                <a:solidFill>
                  <a:srgbClr val="22228B"/>
                </a:solidFill>
                <a:latin typeface="Helvetica" pitchFamily="2" charset="0"/>
              </a:rPr>
              <a:t>Data Mining &amp; Machine Learning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”Classic” Supervised &amp; Unsupervised Approaches</a:t>
            </a:r>
          </a:p>
          <a:p>
            <a:pPr marL="671513" lvl="1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Decision Tree &amp; SVMs</a:t>
            </a:r>
          </a:p>
          <a:p>
            <a:pPr marL="671513" lvl="1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Clustering &amp; SVD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Deep Learning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Application to ’Omics Data</a:t>
            </a:r>
          </a:p>
          <a:p>
            <a:pPr marL="557213" lvl="1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Comparing sequences</a:t>
            </a:r>
          </a:p>
          <a:p>
            <a:pPr marL="557213" lvl="1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Processing single cell &amp; epigenomic data</a:t>
            </a: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B19FE-284B-38A0-3286-531E22E78068}"/>
              </a:ext>
            </a:extLst>
          </p:cNvPr>
          <p:cNvSpPr txBox="1"/>
          <p:nvPr/>
        </p:nvSpPr>
        <p:spPr>
          <a:xfrm>
            <a:off x="4776951" y="1411014"/>
            <a:ext cx="34920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22228B"/>
                </a:solidFill>
                <a:latin typeface="Helvetica" pitchFamily="2" charset="0"/>
              </a:rPr>
              <a:t>Network Analysis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Topology &amp; Connectivity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Gene Networks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r>
              <a:rPr lang="en-US" sz="1800" b="1" dirty="0">
                <a:solidFill>
                  <a:srgbClr val="7030A0"/>
                </a:solidFill>
                <a:latin typeface="Helvetica" pitchFamily="2" charset="0"/>
              </a:rPr>
              <a:t>Additional Topics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Privacy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Personal Genome Analysis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Image Analysis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Biosensor Analysis</a:t>
            </a:r>
          </a:p>
          <a:p>
            <a:endParaRPr lang="en-US" sz="1800" b="1" dirty="0">
              <a:solidFill>
                <a:srgbClr val="00B050"/>
              </a:solidFill>
              <a:latin typeface="Helvetica" pitchFamily="2" charset="0"/>
            </a:endParaRPr>
          </a:p>
          <a:p>
            <a:r>
              <a:rPr lang="en-US" sz="1800" b="1" dirty="0">
                <a:solidFill>
                  <a:srgbClr val="00B050"/>
                </a:solidFill>
                <a:latin typeface="Helvetica" pitchFamily="2" charset="0"/>
              </a:rPr>
              <a:t>Physical Modeling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Macromolecular Simulation 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Helvetica" pitchFamily="2" charset="0"/>
              </a:rPr>
              <a:t>Molecular Packing</a:t>
            </a:r>
          </a:p>
          <a:p>
            <a:pPr marL="214313" indent="-214313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  <a:p>
            <a:endParaRPr lang="en-US" sz="1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3235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A300A4-F88D-85FB-36CF-47493702C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the Class</a:t>
            </a:r>
            <a:br>
              <a:rPr lang="en-US" dirty="0"/>
            </a:br>
            <a:br>
              <a:rPr lang="en-US" altLang="en-US" sz="1050" b="0" dirty="0">
                <a:ea typeface="ＭＳ Ｐゴシック" panose="020B0600070205080204" pitchFamily="34" charset="-128"/>
              </a:rPr>
            </a:br>
            <a:r>
              <a:rPr lang="en-US" altLang="en-US" dirty="0" err="1"/>
              <a:t>GersteinLab.org</a:t>
            </a:r>
            <a:r>
              <a:rPr lang="en-US" altLang="en-US" dirty="0"/>
              <a:t>/courses/452</a:t>
            </a:r>
            <a:br>
              <a:rPr lang="en-US" altLang="en-US" dirty="0"/>
            </a:br>
            <a:r>
              <a:rPr lang="en-US" altLang="en-US" dirty="0"/>
              <a:t>(Class Web Page)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598A8A-F0CD-ED17-715B-6AF028BBF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638675"/>
          </a:xfrm>
        </p:spPr>
        <p:txBody>
          <a:bodyPr/>
          <a:lstStyle/>
          <a:p>
            <a:r>
              <a:rPr lang="en-US" dirty="0"/>
              <a:t>Broad overview with a few deep dives</a:t>
            </a:r>
          </a:p>
          <a:p>
            <a:pPr lvl="1"/>
            <a:r>
              <a:rPr lang="en-US" dirty="0"/>
              <a:t>Fundamentally interdisciplinary field</a:t>
            </a:r>
          </a:p>
          <a:p>
            <a:pPr lvl="1"/>
            <a:r>
              <a:rPr lang="en-US" dirty="0"/>
              <a:t>Here, focusing on molecular bioinformatics</a:t>
            </a:r>
          </a:p>
          <a:p>
            <a:pPr lvl="1"/>
            <a:r>
              <a:rPr lang="en-US" dirty="0"/>
              <a:t>Some deep dives into sequence comparison, Bayesian approaches, low-dimensional representations</a:t>
            </a:r>
          </a:p>
          <a:p>
            <a:pPr lvl="1"/>
            <a:r>
              <a:rPr lang="en-US" dirty="0"/>
              <a:t>Steering away from material in related Yale classes</a:t>
            </a:r>
          </a:p>
          <a:p>
            <a:r>
              <a:rPr lang="en-US" dirty="0"/>
              <a:t>Goal is good intuition on approaches &amp; the application area </a:t>
            </a:r>
          </a:p>
          <a:p>
            <a:pPr lvl="1"/>
            <a:r>
              <a:rPr lang="en-US" dirty="0"/>
              <a:t>Apply to related problems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4FF910-47C6-F48B-7424-5FBECCAC1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1" y="1676400"/>
            <a:ext cx="3810000" cy="4638675"/>
          </a:xfrm>
        </p:spPr>
        <p:txBody>
          <a:bodyPr/>
          <a:lstStyle/>
          <a:p>
            <a:r>
              <a:rPr lang="en-US" dirty="0"/>
              <a:t>Lectures provide structure of knowledge to be assimilated</a:t>
            </a:r>
          </a:p>
          <a:p>
            <a:pPr lvl="1"/>
            <a:r>
              <a:rPr lang="en-US" dirty="0"/>
              <a:t>Varied backgrounds</a:t>
            </a:r>
          </a:p>
          <a:p>
            <a:pPr lvl="1"/>
            <a:r>
              <a:rPr lang="en-US" dirty="0"/>
              <a:t>Variety of learning approaches</a:t>
            </a:r>
          </a:p>
          <a:p>
            <a:r>
              <a:rPr lang="en-US" dirty="0"/>
              <a:t>Sections for interaction &amp; more hands-on treatment</a:t>
            </a:r>
          </a:p>
          <a:p>
            <a:r>
              <a:rPr lang="en-US" dirty="0"/>
              <a:t>Quizzes &amp; homework for individual command of basic knowledge</a:t>
            </a:r>
          </a:p>
          <a:p>
            <a:r>
              <a:rPr lang="en-US" dirty="0"/>
              <a:t>Final Project for teamwork</a:t>
            </a:r>
          </a:p>
          <a:p>
            <a:r>
              <a:rPr lang="en-US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cbb752@gersteinlab.org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for issues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0383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F6FEF-C68C-0472-600B-21EB4EA4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(&amp; Readings) 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183AA9-82CE-0764-2CF2-F4696B22C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71600"/>
            <a:ext cx="3886199" cy="5226696"/>
          </a:xfrm>
        </p:spPr>
        <p:txBody>
          <a:bodyPr/>
          <a:lstStyle/>
          <a:p>
            <a:r>
              <a:rPr lang="en-US" dirty="0"/>
              <a:t>Lectures form the backbone of what you need to know</a:t>
            </a:r>
          </a:p>
          <a:p>
            <a:pPr lvl="1"/>
            <a:r>
              <a:rPr lang="en-US" dirty="0"/>
              <a:t>We will post final pptx &amp; pdf </a:t>
            </a:r>
            <a:r>
              <a:rPr lang="en-US" u="sng" dirty="0"/>
              <a:t>AFTER</a:t>
            </a:r>
            <a:r>
              <a:rPr lang="en-US" dirty="0"/>
              <a:t> the lecture</a:t>
            </a:r>
          </a:p>
          <a:p>
            <a:pPr lvl="1"/>
            <a:r>
              <a:rPr lang="en-US" dirty="0"/>
              <a:t>Also, will have current, lecture-hall recorded videos put up quickly on canvas</a:t>
            </a:r>
          </a:p>
          <a:p>
            <a:pPr lvl="1"/>
            <a:r>
              <a:rPr lang="en-US" dirty="0"/>
              <a:t>Class-produced lecture summaries about a week after each lecture </a:t>
            </a:r>
            <a:br>
              <a:rPr lang="en-US" dirty="0"/>
            </a:br>
            <a:r>
              <a:rPr lang="en-US" dirty="0"/>
              <a:t>(see course website)</a:t>
            </a:r>
          </a:p>
          <a:p>
            <a:r>
              <a:rPr lang="en-US" dirty="0"/>
              <a:t>No book </a:t>
            </a:r>
          </a:p>
          <a:p>
            <a:pPr lvl="1"/>
            <a:r>
              <a:rPr lang="en-US" dirty="0"/>
              <a:t>Key readings for each lecture listed in the slides</a:t>
            </a:r>
          </a:p>
          <a:p>
            <a:pPr lvl="1"/>
            <a:r>
              <a:rPr lang="en-US" dirty="0"/>
              <a:t>ISLR as close as we can </a:t>
            </a:r>
            <a:br>
              <a:rPr lang="en-US" dirty="0"/>
            </a:br>
            <a:r>
              <a:rPr lang="en-US" dirty="0"/>
              <a:t>get to a text</a:t>
            </a:r>
          </a:p>
          <a:p>
            <a:pPr lvl="1"/>
            <a:r>
              <a:rPr lang="en-US" dirty="0"/>
              <a:t>Section papers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2A71B5-AD6A-875E-8D6E-23A87F76F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6199" y="1375988"/>
            <a:ext cx="2971799" cy="5226695"/>
          </a:xfrm>
        </p:spPr>
        <p:txBody>
          <a:bodyPr/>
          <a:lstStyle/>
          <a:p>
            <a:r>
              <a:rPr lang="en-US" dirty="0"/>
              <a:t>Past Year’s As a Guide </a:t>
            </a:r>
          </a:p>
          <a:p>
            <a:pPr lvl="1"/>
            <a:r>
              <a:rPr lang="en-US" dirty="0"/>
              <a:t>Convention for numbering lectures: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YY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r>
              <a:rPr lang="en-US" dirty="0"/>
              <a:t> = (</a:t>
            </a:r>
            <a:r>
              <a:rPr lang="en-US" b="1" dirty="0">
                <a:solidFill>
                  <a:srgbClr val="FF0000"/>
                </a:solidFill>
              </a:rPr>
              <a:t>Y</a:t>
            </a:r>
            <a:r>
              <a:rPr lang="en-US" dirty="0"/>
              <a:t>)ear, (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dirty="0"/>
              <a:t>)</a:t>
            </a:r>
            <a:r>
              <a:rPr lang="en-US" dirty="0" err="1"/>
              <a:t>odule</a:t>
            </a:r>
            <a:r>
              <a:rPr lang="en-US" dirty="0"/>
              <a:t>, (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r>
              <a:rPr lang="en-US" dirty="0"/>
              <a:t>)umber</a:t>
            </a:r>
            <a:br>
              <a:rPr lang="en-US" dirty="0"/>
            </a:br>
            <a:r>
              <a:rPr lang="en-US" dirty="0"/>
              <a:t>e.g. </a:t>
            </a:r>
            <a:r>
              <a:rPr lang="en-US" dirty="0">
                <a:solidFill>
                  <a:srgbClr val="FF0000"/>
                </a:solidFill>
              </a:rPr>
              <a:t>23</a:t>
            </a:r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22</a:t>
            </a:r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en-US" dirty="0"/>
              <a:t>, </a:t>
            </a:r>
            <a:r>
              <a:rPr lang="en-US" sz="1400" dirty="0"/>
              <a:t>(21)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>
                <a:solidFill>
                  <a:srgbClr val="002060"/>
                </a:solidFill>
              </a:rPr>
              <a:t>3</a:t>
            </a:r>
            <a:endParaRPr lang="en-US" dirty="0"/>
          </a:p>
          <a:p>
            <a:pPr lvl="1"/>
            <a:r>
              <a:rPr lang="en-US" dirty="0"/>
              <a:t>If you want to look ahead, we will mostly follow the flow in 2021-2023 </a:t>
            </a:r>
            <a:r>
              <a:rPr lang="en-US" sz="1100" dirty="0"/>
              <a:t>(See the notations at the top of each slide pack for key differences.)</a:t>
            </a:r>
            <a:endParaRPr lang="en-US" dirty="0"/>
          </a:p>
          <a:p>
            <a:pPr lvl="1"/>
            <a:r>
              <a:rPr lang="en-US" dirty="0"/>
              <a:t>Mostly 2021 has well-produced videos, with a few from following years</a:t>
            </a:r>
          </a:p>
          <a:p>
            <a:pPr lvl="1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AC8074-0FFF-3D1F-925D-1224BF19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2040731" cy="343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7759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E556BB-50B4-7E62-3712-35DDFB6E0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Key References for i1+i2a</a:t>
            </a:r>
            <a:br>
              <a:rPr lang="en-US" dirty="0"/>
            </a:br>
            <a:r>
              <a:rPr lang="en-US" sz="1400" b="0" dirty="0">
                <a:solidFill>
                  <a:schemeClr val="tx1"/>
                </a:solidFill>
              </a:rPr>
              <a:t>(ranked from most #1 to least important)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27C06-4162-A718-DE76-8072969C6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638675"/>
          </a:xfrm>
        </p:spPr>
        <p:txBody>
          <a:bodyPr/>
          <a:lstStyle/>
          <a:p>
            <a:pPr marL="342900" indent="-342900">
              <a:spcBef>
                <a:spcPts val="2400"/>
              </a:spcBef>
              <a:buFont typeface="+mj-lt"/>
              <a:buAutoNum type="arabicPeriod"/>
            </a:pPr>
            <a:r>
              <a:rPr lang="en-US" sz="1800" dirty="0"/>
              <a:t>Navarro et al (2019) Genome Biology </a:t>
            </a:r>
            <a:br>
              <a:rPr lang="en-US" sz="1800" dirty="0"/>
            </a:br>
            <a:r>
              <a:rPr lang="en-US" sz="1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https://genomebiology.biomedcentral.com/articles/10.1186/s13059-019-1724-1</a:t>
            </a:r>
            <a:br>
              <a:rPr lang="en-US" sz="1800" dirty="0"/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(Read Abstract &amp; Introduction)</a:t>
            </a:r>
          </a:p>
          <a:p>
            <a:pPr marL="342900" indent="-342900">
              <a:spcBef>
                <a:spcPts val="2400"/>
              </a:spcBef>
              <a:buFont typeface="+mj-lt"/>
              <a:buAutoNum type="arabicPeriod"/>
            </a:pPr>
            <a:r>
              <a:rPr lang="en-US" sz="1800" dirty="0"/>
              <a:t>Muir et al (2016) Genome Biology </a:t>
            </a:r>
            <a:br>
              <a:rPr lang="en-US" sz="1800" dirty="0"/>
            </a:br>
            <a:r>
              <a:rPr lang="en-US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https://genomebiology.biomedcentral.com/articles/10.1186/s13059-016-0917-0</a:t>
            </a:r>
            <a:br>
              <a:rPr lang="en-US" sz="1800" dirty="0"/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(Read first 3 sections)</a:t>
            </a:r>
          </a:p>
          <a:p>
            <a:pPr marL="342900" indent="-342900">
              <a:spcBef>
                <a:spcPts val="2400"/>
              </a:spcBef>
              <a:buFont typeface="+mj-lt"/>
              <a:buAutoNum type="arabicPeriod"/>
            </a:pPr>
            <a:r>
              <a:rPr lang="en-US" sz="1800" dirty="0"/>
              <a:t>Zimmer  (2023). STAT</a:t>
            </a:r>
            <a:br>
              <a:rPr lang="en-US" sz="1200" dirty="0"/>
            </a:br>
            <a:r>
              <a:rPr lang="en-US" sz="1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https://www.statnews.com/feature/game-of-genomes/season-one</a:t>
            </a:r>
            <a:br>
              <a:rPr lang="en-US" sz="1200" dirty="0"/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(Just look at the first season &amp; read more if you want.)</a:t>
            </a:r>
          </a:p>
          <a:p>
            <a:pPr marL="342900" indent="-342900">
              <a:spcBef>
                <a:spcPts val="2400"/>
              </a:spcBef>
              <a:buFont typeface="+mj-lt"/>
              <a:buAutoNum type="arabicPeriod"/>
            </a:pPr>
            <a:r>
              <a:rPr lang="en-US" sz="1800" dirty="0"/>
              <a:t>Luscombe et al (2001) Methods Inform Med</a:t>
            </a:r>
            <a:br>
              <a:rPr lang="en-US" sz="1800" dirty="0"/>
            </a:br>
            <a:r>
              <a:rPr lang="en-US" sz="12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http://archive.gersteinlab.org/papers/e-print/whatis-mim/text.pdf</a:t>
            </a:r>
            <a:br>
              <a:rPr lang="en-US" sz="1800" dirty="0"/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(Read Introduction)</a:t>
            </a:r>
          </a:p>
          <a:p>
            <a:pPr marL="342900" indent="-342900">
              <a:spcBef>
                <a:spcPts val="2400"/>
              </a:spcBef>
              <a:buFont typeface="+mj-lt"/>
              <a:buAutoNum type="arabicPeriod"/>
            </a:pPr>
            <a:r>
              <a:rPr lang="en-US" sz="1800" dirty="0"/>
              <a:t>Babu et al. (2023). Annual Review of Medicine</a:t>
            </a:r>
            <a:br>
              <a:rPr lang="en-US" sz="1800" dirty="0"/>
            </a:br>
            <a:r>
              <a:rPr lang="en-US" sz="12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https://doi.org/10.1146/annurev-med-052422-020437</a:t>
            </a:r>
            <a:br>
              <a:rPr lang="en-US" sz="1200" dirty="0"/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(Just Skim)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203870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F2B5FF6-1D36-23E6-3065-8281348ADA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Biomed. Data science: </a:t>
            </a:r>
          </a:p>
        </p:txBody>
      </p:sp>
      <p:sp>
        <p:nvSpPr>
          <p:cNvPr id="44034" name="Subtitle 2">
            <a:extLst>
              <a:ext uri="{FF2B5EF4-FFF2-40B4-BE49-F238E27FC236}">
                <a16:creationId xmlns:a16="http://schemas.microsoft.com/office/drawing/2014/main" id="{01CAE026-A174-43D6-7736-67FD85C3D08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The Final Project</a:t>
            </a:r>
          </a:p>
        </p:txBody>
      </p:sp>
    </p:spTree>
    <p:extLst>
      <p:ext uri="{BB962C8B-B14F-4D97-AF65-F5344CB8AC3E}">
        <p14:creationId xmlns:p14="http://schemas.microsoft.com/office/powerpoint/2010/main" val="185680295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altLang="zh-CN">
                <a:ea typeface="ＭＳ Ｐゴシック" charset="-128"/>
              </a:rPr>
              <a:t>Analyzing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Carl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Zimmer’s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genome</a:t>
            </a:r>
            <a:endParaRPr lang="en-US" altLang="en-US">
              <a:ea typeface="ＭＳ Ｐゴシック" charset="-128"/>
            </a:endParaRP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5"/>
          <p:cNvGrpSpPr>
            <a:grpSpLocks/>
          </p:cNvGrpSpPr>
          <p:nvPr/>
        </p:nvGrpSpPr>
        <p:grpSpPr bwMode="auto">
          <a:xfrm>
            <a:off x="560388" y="3576638"/>
            <a:ext cx="4697412" cy="2671762"/>
            <a:chOff x="107809" y="3581400"/>
            <a:chExt cx="4235591" cy="2362200"/>
          </a:xfrm>
        </p:grpSpPr>
        <p:pic>
          <p:nvPicPr>
            <p:cNvPr id="10261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09" y="3581400"/>
              <a:ext cx="419946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2" name="Rectangle 4"/>
            <p:cNvSpPr>
              <a:spLocks noChangeArrowheads="1"/>
            </p:cNvSpPr>
            <p:nvPr/>
          </p:nvSpPr>
          <p:spPr bwMode="auto">
            <a:xfrm>
              <a:off x="2514600" y="3581400"/>
              <a:ext cx="1828800" cy="2362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endParaRPr>
            </a:p>
          </p:txBody>
        </p:sp>
      </p:grpSp>
      <p:sp>
        <p:nvSpPr>
          <p:cNvPr id="10244" name="TextBox 9"/>
          <p:cNvSpPr txBox="1">
            <a:spLocks noChangeArrowheads="1"/>
          </p:cNvSpPr>
          <p:nvPr/>
        </p:nvSpPr>
        <p:spPr bwMode="auto">
          <a:xfrm>
            <a:off x="4810125" y="35004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SNV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"/>
            </a:endParaRP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5800725" y="3500438"/>
            <a:ext cx="1285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GCT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 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"/>
            </a:endParaRPr>
          </a:p>
        </p:txBody>
      </p:sp>
      <p:sp>
        <p:nvSpPr>
          <p:cNvPr id="10246" name="TextBox 11"/>
          <p:cNvSpPr txBox="1">
            <a:spLocks noChangeArrowheads="1"/>
          </p:cNvSpPr>
          <p:nvPr/>
        </p:nvSpPr>
        <p:spPr bwMode="auto">
          <a:xfrm>
            <a:off x="7323138" y="3500438"/>
            <a:ext cx="1287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C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GCT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 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AB7942"/>
              </a:solidFill>
              <a:effectLst/>
              <a:uLnTx/>
              <a:uFillTx/>
              <a:latin typeface="Arial" charset="0"/>
              <a:ea typeface="ＭＳ Ｐゴシック" charset="-128"/>
              <a:cs typeface=""/>
            </a:endParaRPr>
          </a:p>
        </p:txBody>
      </p:sp>
      <p:cxnSp>
        <p:nvCxnSpPr>
          <p:cNvPr id="10247" name="Straight Arrow Connector 13"/>
          <p:cNvCxnSpPr>
            <a:cxnSpLocks noChangeShapeType="1"/>
          </p:cNvCxnSpPr>
          <p:nvPr/>
        </p:nvCxnSpPr>
        <p:spPr bwMode="auto">
          <a:xfrm>
            <a:off x="7019925" y="3732213"/>
            <a:ext cx="27305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8" name="TextBox 14"/>
          <p:cNvSpPr txBox="1">
            <a:spLocks noChangeArrowheads="1"/>
          </p:cNvSpPr>
          <p:nvPr/>
        </p:nvSpPr>
        <p:spPr bwMode="auto">
          <a:xfrm>
            <a:off x="4657725" y="4473575"/>
            <a:ext cx="1252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Protein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Structure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"/>
            </a:endParaRPr>
          </a:p>
        </p:txBody>
      </p:sp>
      <p:pic>
        <p:nvPicPr>
          <p:cNvPr id="1024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038600"/>
            <a:ext cx="20288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16"/>
          <p:cNvSpPr txBox="1">
            <a:spLocks noChangeArrowheads="1"/>
          </p:cNvSpPr>
          <p:nvPr/>
        </p:nvSpPr>
        <p:spPr bwMode="auto">
          <a:xfrm>
            <a:off x="4648200" y="5695950"/>
            <a:ext cx="138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"/>
              </a:rPr>
              <a:t>Ancestry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"/>
            </a:endParaRPr>
          </a:p>
        </p:txBody>
      </p:sp>
      <p:pic>
        <p:nvPicPr>
          <p:cNvPr id="10251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5562600"/>
            <a:ext cx="18288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2" name="Group 26"/>
          <p:cNvGrpSpPr>
            <a:grpSpLocks/>
          </p:cNvGrpSpPr>
          <p:nvPr/>
        </p:nvGrpSpPr>
        <p:grpSpPr bwMode="auto">
          <a:xfrm>
            <a:off x="3227388" y="3886200"/>
            <a:ext cx="2468562" cy="182563"/>
            <a:chOff x="2871216" y="3886200"/>
            <a:chExt cx="2996184" cy="182880"/>
          </a:xfrm>
        </p:grpSpPr>
        <p:cxnSp>
          <p:nvCxnSpPr>
            <p:cNvPr id="10259" name="Straight Connector 23"/>
            <p:cNvCxnSpPr>
              <a:cxnSpLocks noChangeShapeType="1"/>
            </p:cNvCxnSpPr>
            <p:nvPr/>
          </p:nvCxnSpPr>
          <p:spPr bwMode="auto">
            <a:xfrm flipV="1">
              <a:off x="2871216" y="3886200"/>
              <a:ext cx="182880" cy="1828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60" name="Straight Connector 25"/>
            <p:cNvCxnSpPr>
              <a:cxnSpLocks noChangeShapeType="1"/>
            </p:cNvCxnSpPr>
            <p:nvPr/>
          </p:nvCxnSpPr>
          <p:spPr bwMode="auto">
            <a:xfrm>
              <a:off x="3056465" y="3886201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53" name="Group 31"/>
          <p:cNvGrpSpPr>
            <a:grpSpLocks/>
          </p:cNvGrpSpPr>
          <p:nvPr/>
        </p:nvGrpSpPr>
        <p:grpSpPr bwMode="auto">
          <a:xfrm>
            <a:off x="3227388" y="4953000"/>
            <a:ext cx="2468562" cy="173038"/>
            <a:chOff x="2871216" y="4876800"/>
            <a:chExt cx="2987719" cy="173736"/>
          </a:xfrm>
        </p:grpSpPr>
        <p:cxnSp>
          <p:nvCxnSpPr>
            <p:cNvPr id="10257" name="Straight Connector 27"/>
            <p:cNvCxnSpPr>
              <a:cxnSpLocks noChangeShapeType="1"/>
            </p:cNvCxnSpPr>
            <p:nvPr/>
          </p:nvCxnSpPr>
          <p:spPr bwMode="auto">
            <a:xfrm>
              <a:off x="2871216" y="4876800"/>
              <a:ext cx="176784" cy="1737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8" name="Straight Connector 30"/>
            <p:cNvCxnSpPr>
              <a:cxnSpLocks noChangeShapeType="1"/>
            </p:cNvCxnSpPr>
            <p:nvPr/>
          </p:nvCxnSpPr>
          <p:spPr bwMode="auto">
            <a:xfrm>
              <a:off x="3048000" y="5044440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54" name="Group 32"/>
          <p:cNvGrpSpPr>
            <a:grpSpLocks/>
          </p:cNvGrpSpPr>
          <p:nvPr/>
        </p:nvGrpSpPr>
        <p:grpSpPr bwMode="auto">
          <a:xfrm>
            <a:off x="3227388" y="5867400"/>
            <a:ext cx="2468562" cy="173038"/>
            <a:chOff x="2871216" y="4876800"/>
            <a:chExt cx="2987719" cy="173736"/>
          </a:xfrm>
        </p:grpSpPr>
        <p:cxnSp>
          <p:nvCxnSpPr>
            <p:cNvPr id="10255" name="Straight Connector 33"/>
            <p:cNvCxnSpPr>
              <a:cxnSpLocks noChangeShapeType="1"/>
            </p:cNvCxnSpPr>
            <p:nvPr/>
          </p:nvCxnSpPr>
          <p:spPr bwMode="auto">
            <a:xfrm>
              <a:off x="2871216" y="4876800"/>
              <a:ext cx="176784" cy="1737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6" name="Straight Connector 34"/>
            <p:cNvCxnSpPr>
              <a:cxnSpLocks noChangeShapeType="1"/>
            </p:cNvCxnSpPr>
            <p:nvPr/>
          </p:nvCxnSpPr>
          <p:spPr bwMode="auto">
            <a:xfrm>
              <a:off x="3048000" y="5044440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5862432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DD12E64D-732B-30A9-3771-5ADAC5833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34950"/>
            <a:ext cx="7772400" cy="11430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Jim Gray’s 4</a:t>
            </a:r>
            <a:r>
              <a:rPr lang="en-US" altLang="en-US" sz="3200" baseline="30000">
                <a:ea typeface="ＭＳ Ｐゴシック" panose="020B0600070205080204" pitchFamily="34" charset="-128"/>
              </a:rPr>
              <a:t>th</a:t>
            </a:r>
            <a:r>
              <a:rPr lang="en-US" altLang="en-US" sz="3200">
                <a:ea typeface="ＭＳ Ｐゴシック" panose="020B0600070205080204" pitchFamily="34" charset="-128"/>
              </a:rPr>
              <a:t> Paradigm</a:t>
            </a:r>
          </a:p>
        </p:txBody>
      </p:sp>
      <p:pic>
        <p:nvPicPr>
          <p:cNvPr id="12290" name="Picture 4" descr="fpcover-full.jpg">
            <a:extLst>
              <a:ext uri="{FF2B5EF4-FFF2-40B4-BE49-F238E27FC236}">
                <a16:creationId xmlns:a16="http://schemas.microsoft.com/office/drawing/2014/main" id="{1B99D63A-82C2-D398-3482-B53A34217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781175"/>
            <a:ext cx="2493963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>
            <a:extLst>
              <a:ext uri="{FF2B5EF4-FFF2-40B4-BE49-F238E27FC236}">
                <a16:creationId xmlns:a16="http://schemas.microsoft.com/office/drawing/2014/main" id="{011B6D3F-8A98-2B75-7289-863CEEE65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1476375"/>
            <a:ext cx="5830888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BE68-DB41-8F59-B8A9-CE133E6F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44B8B-69A5-DC2B-88FC-51457D6FA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295" y="1054464"/>
            <a:ext cx="1563150" cy="4556247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Each group had a power point presentation and a write-up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Started analyzing Carl’s gene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chromosome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by chromosome </a:t>
            </a:r>
          </a:p>
          <a:p>
            <a:pPr marL="460375" lvl="1" indent="-212725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Part 1: Prioritization of 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10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genes </a:t>
            </a:r>
          </a:p>
          <a:p>
            <a:pPr marL="460375" lvl="1" indent="-212725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Part 2: In-depth Analysis of prioritized genes: </a:t>
            </a:r>
          </a:p>
          <a:p>
            <a:pPr marL="746125" lvl="2" indent="-211138">
              <a:lnSpc>
                <a:spcPct val="14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Gene expression analysis</a:t>
            </a:r>
          </a:p>
          <a:p>
            <a:pPr marL="746125" lvl="2" indent="-211138">
              <a:lnSpc>
                <a:spcPct val="14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Network analysis </a:t>
            </a:r>
          </a:p>
          <a:p>
            <a:pPr marL="746125" lvl="2" indent="-211138">
              <a:lnSpc>
                <a:spcPct val="14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Protein structure analysis </a:t>
            </a:r>
          </a:p>
          <a:p>
            <a:pPr marL="746125" lvl="2" indent="-211138">
              <a:lnSpc>
                <a:spcPct val="14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Text mining analysis  </a:t>
            </a:r>
          </a:p>
          <a:p>
            <a:pPr>
              <a:lnSpc>
                <a:spcPct val="140000"/>
              </a:lnSpc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12F4C5-1461-4AAC-8B46-1D7CAC26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03391" y="1129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2228B"/>
                </a:solidFill>
                <a:latin typeface="Helvetica" pitchFamily="2" charset="0"/>
              </a:rPr>
              <a:t>2019 – </a:t>
            </a:r>
            <a:br>
              <a:rPr lang="en-US" dirty="0">
                <a:solidFill>
                  <a:srgbClr val="22228B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22228B"/>
                </a:solidFill>
                <a:latin typeface="Helvetica" pitchFamily="2" charset="0"/>
              </a:rPr>
              <a:t>2023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58B8D5-64F1-46DD-BE56-521B8E4FAAC0}"/>
              </a:ext>
            </a:extLst>
          </p:cNvPr>
          <p:cNvSpPr txBox="1"/>
          <p:nvPr/>
        </p:nvSpPr>
        <p:spPr>
          <a:xfrm>
            <a:off x="7295657" y="3257722"/>
            <a:ext cx="1773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History of Analyzing the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Zimmerome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” in Class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2BA5E7-BCAD-D9FB-1FCF-76F0E48F9446}"/>
              </a:ext>
            </a:extLst>
          </p:cNvPr>
          <p:cNvSpPr txBox="1">
            <a:spLocks/>
          </p:cNvSpPr>
          <p:nvPr/>
        </p:nvSpPr>
        <p:spPr bwMode="auto">
          <a:xfrm>
            <a:off x="3482099" y="4748477"/>
            <a:ext cx="2179801" cy="60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sz="1200" kern="0" dirty="0">
                <a:latin typeface="Helvetica" pitchFamily="2" charset="0"/>
              </a:rPr>
              <a:t>Genes prioritized </a:t>
            </a:r>
            <a:endParaRPr lang="en-US" sz="1200" kern="0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69762A6-F29E-DF5D-3B8D-A4A494672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4508" r="25890"/>
          <a:stretch/>
        </p:blipFill>
        <p:spPr>
          <a:xfrm>
            <a:off x="1687575" y="76200"/>
            <a:ext cx="5573931" cy="258018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85D10E5-6721-0C42-835F-ABDEB034E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6081" t="35050" b="-1"/>
          <a:stretch/>
        </p:blipFill>
        <p:spPr>
          <a:xfrm>
            <a:off x="7370886" y="1019662"/>
            <a:ext cx="1773114" cy="1580519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B082A07A-7AE0-D9A6-BD22-22C6104EAC5C}"/>
              </a:ext>
            </a:extLst>
          </p:cNvPr>
          <p:cNvSpPr/>
          <p:nvPr/>
        </p:nvSpPr>
        <p:spPr>
          <a:xfrm rot="5400000">
            <a:off x="2331211" y="2044962"/>
            <a:ext cx="174838" cy="1411140"/>
          </a:xfrm>
          <a:prstGeom prst="rightBrace">
            <a:avLst>
              <a:gd name="adj1" fmla="val 8333"/>
              <a:gd name="adj2" fmla="val 50603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 w="0">
                <a:solidFill>
                  <a:sysClr val="windowText" lastClr="000000"/>
                </a:solidFill>
              </a:ln>
              <a:solidFill>
                <a:srgbClr val="00CC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4B91C299-0442-702B-238F-D55323E6831D}"/>
              </a:ext>
            </a:extLst>
          </p:cNvPr>
          <p:cNvSpPr/>
          <p:nvPr/>
        </p:nvSpPr>
        <p:spPr>
          <a:xfrm rot="5400000">
            <a:off x="4087997" y="1820547"/>
            <a:ext cx="181566" cy="1853240"/>
          </a:xfrm>
          <a:prstGeom prst="rightBrace">
            <a:avLst>
              <a:gd name="adj1" fmla="val 8333"/>
              <a:gd name="adj2" fmla="val 50603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 w="0">
                <a:solidFill>
                  <a:sysClr val="windowText" lastClr="000000"/>
                </a:solidFill>
              </a:ln>
              <a:solidFill>
                <a:srgbClr val="00CC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CB88BE7-65EF-0EA7-DD55-914823F31395}"/>
              </a:ext>
            </a:extLst>
          </p:cNvPr>
          <p:cNvSpPr/>
          <p:nvPr/>
        </p:nvSpPr>
        <p:spPr>
          <a:xfrm rot="5400000">
            <a:off x="7085565" y="2677118"/>
            <a:ext cx="186194" cy="146824"/>
          </a:xfrm>
          <a:prstGeom prst="rightBrace">
            <a:avLst>
              <a:gd name="adj1" fmla="val 8333"/>
              <a:gd name="adj2" fmla="val 50603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 w="0">
                <a:solidFill>
                  <a:sysClr val="windowText" lastClr="000000"/>
                </a:solidFill>
              </a:ln>
              <a:solidFill>
                <a:srgbClr val="00CC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810619A-D154-FFC1-6CC9-C00E2F643761}"/>
              </a:ext>
            </a:extLst>
          </p:cNvPr>
          <p:cNvSpPr/>
          <p:nvPr/>
        </p:nvSpPr>
        <p:spPr>
          <a:xfrm rot="5400000">
            <a:off x="5977751" y="1875276"/>
            <a:ext cx="174838" cy="1750509"/>
          </a:xfrm>
          <a:prstGeom prst="rightBrace">
            <a:avLst>
              <a:gd name="adj1" fmla="val 8333"/>
              <a:gd name="adj2" fmla="val 50603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 w="0">
                <a:solidFill>
                  <a:sysClr val="windowText" lastClr="000000"/>
                </a:solidFill>
              </a:ln>
              <a:solidFill>
                <a:srgbClr val="00CC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0A90E158-B179-8C6C-BAFA-E0BEE2129EF7}"/>
              </a:ext>
            </a:extLst>
          </p:cNvPr>
          <p:cNvSpPr/>
          <p:nvPr/>
        </p:nvSpPr>
        <p:spPr>
          <a:xfrm rot="5400000">
            <a:off x="7662563" y="2380164"/>
            <a:ext cx="174839" cy="740732"/>
          </a:xfrm>
          <a:prstGeom prst="rightBrace">
            <a:avLst>
              <a:gd name="adj1" fmla="val 8333"/>
              <a:gd name="adj2" fmla="val 50603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 w="0">
                <a:solidFill>
                  <a:sysClr val="windowText" lastClr="000000"/>
                </a:solidFill>
              </a:ln>
              <a:solidFill>
                <a:srgbClr val="00CC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E89012-1807-316B-85CC-9558353C76B6}"/>
              </a:ext>
            </a:extLst>
          </p:cNvPr>
          <p:cNvSpPr txBox="1"/>
          <p:nvPr/>
        </p:nvSpPr>
        <p:spPr>
          <a:xfrm>
            <a:off x="2141420" y="2887862"/>
            <a:ext cx="61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2019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B85189-EB60-64DB-2EBB-5709B9AA3FB0}"/>
              </a:ext>
            </a:extLst>
          </p:cNvPr>
          <p:cNvSpPr txBox="1"/>
          <p:nvPr/>
        </p:nvSpPr>
        <p:spPr>
          <a:xfrm>
            <a:off x="3723860" y="2917193"/>
            <a:ext cx="61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2020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AD9FC0-D02B-E5BF-324F-F6A71F5572E9}"/>
              </a:ext>
            </a:extLst>
          </p:cNvPr>
          <p:cNvSpPr txBox="1"/>
          <p:nvPr/>
        </p:nvSpPr>
        <p:spPr>
          <a:xfrm>
            <a:off x="5779611" y="2928115"/>
            <a:ext cx="61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2021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1EE8CC-BD07-7B1C-7F30-22051C512197}"/>
              </a:ext>
            </a:extLst>
          </p:cNvPr>
          <p:cNvSpPr txBox="1"/>
          <p:nvPr/>
        </p:nvSpPr>
        <p:spPr>
          <a:xfrm>
            <a:off x="6848059" y="2928115"/>
            <a:ext cx="61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2022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57D107-BC2B-C465-9204-91B19306A835}"/>
              </a:ext>
            </a:extLst>
          </p:cNvPr>
          <p:cNvSpPr txBox="1"/>
          <p:nvPr/>
        </p:nvSpPr>
        <p:spPr>
          <a:xfrm>
            <a:off x="7381460" y="2917193"/>
            <a:ext cx="740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2023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ED2663EE-5166-7AED-7261-9465326E9D08}"/>
              </a:ext>
            </a:extLst>
          </p:cNvPr>
          <p:cNvSpPr/>
          <p:nvPr/>
        </p:nvSpPr>
        <p:spPr>
          <a:xfrm rot="5400000">
            <a:off x="8572752" y="2373438"/>
            <a:ext cx="174839" cy="740732"/>
          </a:xfrm>
          <a:prstGeom prst="rightBrace">
            <a:avLst>
              <a:gd name="adj1" fmla="val 8333"/>
              <a:gd name="adj2" fmla="val 50603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 w="0">
                <a:solidFill>
                  <a:sysClr val="windowText" lastClr="000000"/>
                </a:solidFill>
              </a:ln>
              <a:solidFill>
                <a:srgbClr val="00CC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914FA3-9FD1-AA96-41E7-A70BB1FA6D4D}"/>
              </a:ext>
            </a:extLst>
          </p:cNvPr>
          <p:cNvSpPr txBox="1"/>
          <p:nvPr/>
        </p:nvSpPr>
        <p:spPr>
          <a:xfrm>
            <a:off x="8305800" y="2928115"/>
            <a:ext cx="673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2025+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183755-3FD9-C8AA-D9E5-9291C9AE9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072" b="12340"/>
          <a:stretch/>
        </p:blipFill>
        <p:spPr bwMode="auto">
          <a:xfrm>
            <a:off x="1550823" y="4915924"/>
            <a:ext cx="5856216" cy="186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30A2BF-5745-5C56-CE3D-C4B89690F336}"/>
              </a:ext>
            </a:extLst>
          </p:cNvPr>
          <p:cNvCxnSpPr>
            <a:cxnSpLocks/>
          </p:cNvCxnSpPr>
          <p:nvPr/>
        </p:nvCxnSpPr>
        <p:spPr bwMode="auto">
          <a:xfrm>
            <a:off x="1831096" y="3237031"/>
            <a:ext cx="0" cy="1550461"/>
          </a:xfrm>
          <a:prstGeom prst="line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0E108B-0656-D173-73B0-3A6061C520E4}"/>
              </a:ext>
            </a:extLst>
          </p:cNvPr>
          <p:cNvCxnSpPr>
            <a:cxnSpLocks/>
          </p:cNvCxnSpPr>
          <p:nvPr/>
        </p:nvCxnSpPr>
        <p:spPr bwMode="auto">
          <a:xfrm>
            <a:off x="7215772" y="3237031"/>
            <a:ext cx="0" cy="2706291"/>
          </a:xfrm>
          <a:prstGeom prst="line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41326914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30CAF4-6747-02BD-0B1A-DEB4CC37FF79}"/>
              </a:ext>
            </a:extLst>
          </p:cNvPr>
          <p:cNvSpPr/>
          <p:nvPr/>
        </p:nvSpPr>
        <p:spPr>
          <a:xfrm>
            <a:off x="708285" y="1368028"/>
            <a:ext cx="1167337" cy="5709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 groups (2019-2022)   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5BF50B5-4BA3-B766-8CEF-CF169B9C6475}"/>
              </a:ext>
            </a:extLst>
          </p:cNvPr>
          <p:cNvSpPr/>
          <p:nvPr/>
        </p:nvSpPr>
        <p:spPr>
          <a:xfrm>
            <a:off x="1239736" y="2038810"/>
            <a:ext cx="104435" cy="57099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88DA0E-5613-B44E-7D53-9EA35D6ABD75}"/>
              </a:ext>
            </a:extLst>
          </p:cNvPr>
          <p:cNvSpPr/>
          <p:nvPr/>
        </p:nvSpPr>
        <p:spPr>
          <a:xfrm>
            <a:off x="708285" y="2797462"/>
            <a:ext cx="1167337" cy="5709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groups identified SNPs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9E9B923-F7BD-2782-07D8-EECCFCB83CD7}"/>
              </a:ext>
            </a:extLst>
          </p:cNvPr>
          <p:cNvSpPr/>
          <p:nvPr/>
        </p:nvSpPr>
        <p:spPr>
          <a:xfrm>
            <a:off x="1239736" y="3556114"/>
            <a:ext cx="104435" cy="57099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97F5723-8825-D9B9-89AE-74A74451D278}"/>
              </a:ext>
            </a:extLst>
          </p:cNvPr>
          <p:cNvSpPr/>
          <p:nvPr/>
        </p:nvSpPr>
        <p:spPr>
          <a:xfrm>
            <a:off x="655532" y="4228008"/>
            <a:ext cx="1261764" cy="69097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of 36 SNPs are disease associated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519F3EE-471D-219C-0CEF-047A02056AEE}"/>
              </a:ext>
            </a:extLst>
          </p:cNvPr>
          <p:cNvGraphicFramePr/>
          <p:nvPr/>
        </p:nvGraphicFramePr>
        <p:xfrm>
          <a:off x="2339715" y="1336453"/>
          <a:ext cx="6395803" cy="4197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9E62C5D-30C7-DD36-DFBB-958D8E8956EC}"/>
              </a:ext>
            </a:extLst>
          </p:cNvPr>
          <p:cNvSpPr txBox="1"/>
          <p:nvPr/>
        </p:nvSpPr>
        <p:spPr>
          <a:xfrm>
            <a:off x="386495" y="183399"/>
            <a:ext cx="837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History of the Analysis of the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Zimmerome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” in the Class</a:t>
            </a:r>
          </a:p>
        </p:txBody>
      </p:sp>
    </p:spTree>
    <p:extLst>
      <p:ext uri="{BB962C8B-B14F-4D97-AF65-F5344CB8AC3E}">
        <p14:creationId xmlns:p14="http://schemas.microsoft.com/office/powerpoint/2010/main" val="423056250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336D-A007-977C-3EA5-0284E57C7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46436"/>
            <a:ext cx="6858000" cy="92979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elvetica" pitchFamily="2" charset="0"/>
              </a:rPr>
              <a:t>This year’s </a:t>
            </a:r>
            <a:r>
              <a:rPr lang="en-US" sz="2400" dirty="0" err="1">
                <a:latin typeface="Helvetica" pitchFamily="2" charset="0"/>
              </a:rPr>
              <a:t>Zimmerome</a:t>
            </a:r>
            <a:r>
              <a:rPr lang="en-US" sz="2400" dirty="0">
                <a:latin typeface="Helvetica" pitchFamily="2" charset="0"/>
              </a:rPr>
              <a:t> Assignment: Investigate and Analyze a Personal Genome Using Bioinformatic/Biomedical Tools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A95C2-8030-9D1C-CF2F-D1D97F3836B2}"/>
              </a:ext>
            </a:extLst>
          </p:cNvPr>
          <p:cNvSpPr txBox="1"/>
          <p:nvPr/>
        </p:nvSpPr>
        <p:spPr>
          <a:xfrm>
            <a:off x="4660596" y="2129396"/>
            <a:ext cx="37883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Team based approach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Assigned Teams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Each team focuses on a single chromosome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Cross-disciplinary 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1. Computational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Leveraging tools to prioritize genes or variants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Pipeline Development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2. Biological/Biomedical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Interpretation of prioritized genes or loci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3. Written and Oral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Communication of project and results through written report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A3AE5-E121-8B81-9096-AAE620CBD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00"/>
          <a:stretch/>
        </p:blipFill>
        <p:spPr>
          <a:xfrm>
            <a:off x="1646214" y="3302578"/>
            <a:ext cx="1417522" cy="236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56202-B063-FCD1-7600-C5FEE1508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68" y="2167059"/>
            <a:ext cx="3953289" cy="10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92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21;p35">
            <a:extLst>
              <a:ext uri="{FF2B5EF4-FFF2-40B4-BE49-F238E27FC236}">
                <a16:creationId xmlns:a16="http://schemas.microsoft.com/office/drawing/2014/main" id="{8BFB996E-69EA-8676-4F3F-C3B9D12011F2}"/>
              </a:ext>
            </a:extLst>
          </p:cNvPr>
          <p:cNvSpPr txBox="1"/>
          <p:nvPr/>
        </p:nvSpPr>
        <p:spPr>
          <a:xfrm>
            <a:off x="7555925" y="2022275"/>
            <a:ext cx="16068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Google Shape;323;p35">
            <a:extLst>
              <a:ext uri="{FF2B5EF4-FFF2-40B4-BE49-F238E27FC236}">
                <a16:creationId xmlns:a16="http://schemas.microsoft.com/office/drawing/2014/main" id="{72525C49-E579-42F9-E74E-B97702C0C463}"/>
              </a:ext>
            </a:extLst>
          </p:cNvPr>
          <p:cNvSpPr txBox="1"/>
          <p:nvPr/>
        </p:nvSpPr>
        <p:spPr>
          <a:xfrm>
            <a:off x="2993275" y="1167950"/>
            <a:ext cx="60459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Google Shape;326;p35">
            <a:extLst>
              <a:ext uri="{FF2B5EF4-FFF2-40B4-BE49-F238E27FC236}">
                <a16:creationId xmlns:a16="http://schemas.microsoft.com/office/drawing/2014/main" id="{306F4678-CFB6-41B5-8614-9335143E1E1C}"/>
              </a:ext>
            </a:extLst>
          </p:cNvPr>
          <p:cNvSpPr txBox="1">
            <a:spLocks/>
          </p:cNvSpPr>
          <p:nvPr/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en-US"/>
            </a:defPPr>
            <a:lvl1pPr lvl="0" algn="l" rtl="0" fontAlgn="base">
              <a:spcBef>
                <a:spcPct val="0"/>
              </a:spcBef>
              <a:spcAft>
                <a:spcPct val="0"/>
              </a:spcAft>
              <a:buNone/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lvl="1" algn="l" rtl="0" fontAlgn="base">
              <a:spcBef>
                <a:spcPct val="0"/>
              </a:spcBef>
              <a:spcAft>
                <a:spcPct val="0"/>
              </a:spcAft>
              <a:buNone/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lvl="2" algn="l" rtl="0" fontAlgn="base">
              <a:spcBef>
                <a:spcPct val="0"/>
              </a:spcBef>
              <a:spcAft>
                <a:spcPct val="0"/>
              </a:spcAft>
              <a:buNone/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lvl="3" algn="l" rtl="0" fontAlgn="base">
              <a:spcBef>
                <a:spcPct val="0"/>
              </a:spcBef>
              <a:spcAft>
                <a:spcPct val="0"/>
              </a:spcAft>
              <a:buNone/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lvl="4" algn="l" rtl="0" fontAlgn="base">
              <a:spcBef>
                <a:spcPct val="0"/>
              </a:spcBef>
              <a:spcAft>
                <a:spcPct val="0"/>
              </a:spcAft>
              <a:buNone/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lvl="5" algn="l" defTabSz="457200" rtl="0" eaLnBrk="1" latinLnBrk="0" hangingPunct="1">
              <a:buNone/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lvl="6" algn="l" defTabSz="457200" rtl="0" eaLnBrk="1" latinLnBrk="0" hangingPunct="1">
              <a:buNone/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lvl="7" algn="l" defTabSz="457200" rtl="0" eaLnBrk="1" latinLnBrk="0" hangingPunct="1">
              <a:buNone/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lvl="8" algn="l" defTabSz="457200" rtl="0" eaLnBrk="1" latinLnBrk="0" hangingPunct="1">
              <a:buNone/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DCA1BA-AFD1-CC42-A20E-22FE5FEDE1DA}"/>
              </a:ext>
            </a:extLst>
          </p:cNvPr>
          <p:cNvGrpSpPr/>
          <p:nvPr/>
        </p:nvGrpSpPr>
        <p:grpSpPr>
          <a:xfrm>
            <a:off x="0" y="365759"/>
            <a:ext cx="8922473" cy="4955925"/>
            <a:chOff x="74717" y="564542"/>
            <a:chExt cx="8922473" cy="4955925"/>
          </a:xfrm>
        </p:grpSpPr>
        <p:pic>
          <p:nvPicPr>
            <p:cNvPr id="3" name="Picture 2" descr="A close-up of a chart&#10;&#10;Description automatically generated">
              <a:extLst>
                <a:ext uri="{FF2B5EF4-FFF2-40B4-BE49-F238E27FC236}">
                  <a16:creationId xmlns:a16="http://schemas.microsoft.com/office/drawing/2014/main" id="{2F1C478D-86E1-6B40-B5B5-F93ED4232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17" y="564542"/>
              <a:ext cx="8922473" cy="495497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D1BA5E-BDFB-5D43-AD02-9C2CCE3D2E79}"/>
                </a:ext>
              </a:extLst>
            </p:cNvPr>
            <p:cNvSpPr/>
            <p:nvPr/>
          </p:nvSpPr>
          <p:spPr bwMode="auto">
            <a:xfrm>
              <a:off x="8746808" y="5255812"/>
              <a:ext cx="177378" cy="26465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14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iagram&#10;&#10;Description automatically generated">
            <a:extLst>
              <a:ext uri="{FF2B5EF4-FFF2-40B4-BE49-F238E27FC236}">
                <a16:creationId xmlns:a16="http://schemas.microsoft.com/office/drawing/2014/main" id="{300675E3-C880-1343-A17A-4C2911E5D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6" y="532737"/>
            <a:ext cx="8437282" cy="474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4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F8B3D-EC73-16E9-7AFA-75D3F7E4C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BC5D0-8C4B-CEE5-0D00-ABA736078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Notes on the Course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CF222-8C28-9897-F737-D7C7CC3DF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791075"/>
          </a:xfrm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Surveys: Please make sure these are done quickly </a:t>
            </a:r>
            <a:br>
              <a:rPr lang="en-US" sz="2200" dirty="0"/>
            </a:br>
            <a:r>
              <a:rPr lang="en-US" sz="2200" dirty="0"/>
              <a:t>- Available from </a:t>
            </a:r>
            <a:br>
              <a:rPr lang="en-US" altLang="en-US" sz="3200" b="1" dirty="0"/>
            </a:br>
            <a:br>
              <a:rPr lang="en-US" altLang="en-US" sz="3200" b="1" dirty="0"/>
            </a:br>
            <a:r>
              <a:rPr lang="en-US" altLang="en-US" sz="3000" b="1" dirty="0" err="1"/>
              <a:t>gersteinlab.org</a:t>
            </a:r>
            <a:r>
              <a:rPr lang="en-US" altLang="en-US" sz="3000" b="1" dirty="0"/>
              <a:t>/courses/3520</a:t>
            </a:r>
            <a:endParaRPr lang="en-US" sz="2200" b="1" dirty="0"/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Sections: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Discussion section assignments will be sent out shortly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Will start next week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Register for Piazza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Lecture summaries have already started ! 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Homework is published on canvas </a:t>
            </a:r>
            <a:br>
              <a:rPr lang="en-US" sz="2200" dirty="0"/>
            </a:br>
            <a:r>
              <a:rPr lang="en-US" sz="2200" dirty="0"/>
              <a:t>(make a Q that AI can’t answer)</a:t>
            </a:r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For issues, please discuss with me &amp; TFs right after class </a:t>
            </a:r>
            <a:br>
              <a:rPr lang="en-US" sz="2200" dirty="0"/>
            </a:br>
            <a:r>
              <a:rPr lang="en-US" sz="2200" dirty="0"/>
              <a:t>or email </a:t>
            </a:r>
            <a:r>
              <a:rPr lang="en-US" sz="2200" dirty="0">
                <a:hlinkClick r:id="rId2"/>
              </a:rPr>
              <a:t>cbb752@gersteinlab.org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5687859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6A810755-E636-7222-1F7F-D89B0A48B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8175" y="109538"/>
            <a:ext cx="4603750" cy="88265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Jim Gray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 4</a:t>
            </a:r>
            <a:r>
              <a:rPr lang="en-US" altLang="ja-JP" sz="2800" baseline="30000">
                <a:ea typeface="ＭＳ Ｐゴシック" panose="020B0600070205080204" pitchFamily="34" charset="-128"/>
              </a:rPr>
              <a:t>th</a:t>
            </a:r>
            <a:r>
              <a:rPr lang="en-US" altLang="ja-JP" sz="2800">
                <a:ea typeface="ＭＳ Ｐゴシック" panose="020B0600070205080204" pitchFamily="34" charset="-128"/>
              </a:rPr>
              <a:t> Paradigm</a:t>
            </a:r>
            <a:endParaRPr lang="en-US" altLang="en-US" sz="2800">
              <a:ea typeface="ＭＳ Ｐゴシック" panose="020B0600070205080204" pitchFamily="34" charset="-128"/>
            </a:endParaRPr>
          </a:p>
        </p:txBody>
      </p:sp>
      <p:pic>
        <p:nvPicPr>
          <p:cNvPr id="14338" name="Picture 3" descr="stanford symbolic systems seminar">
            <a:extLst>
              <a:ext uri="{FF2B5EF4-FFF2-40B4-BE49-F238E27FC236}">
                <a16:creationId xmlns:a16="http://schemas.microsoft.com/office/drawing/2014/main" id="{4475DA22-149A-088C-1460-4A1FC30E1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1177925"/>
            <a:ext cx="4732337" cy="354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4">
            <a:extLst>
              <a:ext uri="{FF2B5EF4-FFF2-40B4-BE49-F238E27FC236}">
                <a16:creationId xmlns:a16="http://schemas.microsoft.com/office/drawing/2014/main" id="{F65D8A89-D9C9-7015-CFD9-4551C0FA8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6527800"/>
            <a:ext cx="84756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</a:rPr>
              <a:t>[Slide from : http://research.microsoft.com/en-us/um/people/gray/talks/stanford%2520symbolic%2520systems%2520seminar.ppt]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2785DFB-4322-F693-01A9-57D24C015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00063"/>
            <a:ext cx="2789238" cy="220345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4290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Helvetica" pitchFamily="2" charset="0"/>
              </a:rPr>
              <a:t>#3 - Simulation</a:t>
            </a:r>
          </a:p>
          <a:p>
            <a:pPr lvl="1" eaLnBrk="1" hangingPunct="1">
              <a:spcBef>
                <a:spcPts val="1200"/>
              </a:spcBef>
              <a:buFont typeface="Lucida Grande" panose="020B0600040502020204" pitchFamily="34" charset="0"/>
              <a:buNone/>
            </a:pPr>
            <a:r>
              <a:rPr lang="en-US" altLang="en-US" sz="1600">
                <a:solidFill>
                  <a:srgbClr val="FFFFFF"/>
                </a:solidFill>
                <a:latin typeface="Helvetica" pitchFamily="2" charset="0"/>
              </a:rPr>
              <a:t>Prediction based on physical principles (eg Exact Determination of Rocket Trajectory)</a:t>
            </a:r>
          </a:p>
          <a:p>
            <a:pPr lvl="1" eaLnBrk="1" hangingPunct="1">
              <a:buFont typeface="Lucida Grande" panose="020B0600040502020204" pitchFamily="34" charset="0"/>
              <a:buNone/>
            </a:pPr>
            <a:r>
              <a:rPr lang="en-US" altLang="en-US" sz="1600">
                <a:solidFill>
                  <a:srgbClr val="FFFFFF"/>
                </a:solidFill>
                <a:latin typeface="Helvetica" pitchFamily="2" charset="0"/>
              </a:rPr>
              <a:t>Emphasis on: Supercomputers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D315D96F-8B41-813A-D954-312D64EC4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467100"/>
            <a:ext cx="2909887" cy="2082800"/>
          </a:xfrm>
          <a:prstGeom prst="rect">
            <a:avLst/>
          </a:prstGeom>
          <a:solidFill>
            <a:srgbClr val="4BAB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4290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Helvetica" pitchFamily="2" charset="0"/>
              </a:rPr>
              <a:t> #4 - Data Mining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Helvetica" pitchFamily="2" charset="0"/>
              </a:rPr>
              <a:t>Classifying information &amp; discovering unexpected relationships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Helvetica" pitchFamily="2" charset="0"/>
              </a:rPr>
              <a:t>Emphasis: networks, </a:t>
            </a:r>
            <a:r>
              <a:rPr lang="ja-JP" altLang="en-US" sz="1600">
                <a:solidFill>
                  <a:srgbClr val="000000"/>
                </a:solidFill>
                <a:latin typeface="Helvetica" pitchFamily="2" charset="0"/>
              </a:rPr>
              <a:t>“</a:t>
            </a:r>
            <a:r>
              <a:rPr lang="en-US" altLang="ja-JP" sz="1600">
                <a:solidFill>
                  <a:srgbClr val="000000"/>
                </a:solidFill>
                <a:latin typeface="Helvetica" pitchFamily="2" charset="0"/>
              </a:rPr>
              <a:t>federated</a:t>
            </a:r>
            <a:r>
              <a:rPr lang="ja-JP" altLang="en-US" sz="1600">
                <a:solidFill>
                  <a:srgbClr val="000000"/>
                </a:solidFill>
                <a:latin typeface="Helvetica" pitchFamily="2" charset="0"/>
              </a:rPr>
              <a:t>”</a:t>
            </a:r>
            <a:r>
              <a:rPr lang="en-US" altLang="ja-JP" sz="1600">
                <a:solidFill>
                  <a:srgbClr val="000000"/>
                </a:solidFill>
                <a:latin typeface="Helvetica" pitchFamily="2" charset="0"/>
              </a:rPr>
              <a:t> DBs</a:t>
            </a:r>
            <a:endParaRPr lang="en-US" altLang="en-US" sz="1600">
              <a:solidFill>
                <a:srgbClr val="000000"/>
              </a:solidFill>
              <a:latin typeface="Helvetica" pitchFamily="2" charset="0"/>
            </a:endParaRPr>
          </a:p>
        </p:txBody>
      </p:sp>
      <p:cxnSp>
        <p:nvCxnSpPr>
          <p:cNvPr id="14342" name="Straight Arrow Connector 13">
            <a:extLst>
              <a:ext uri="{FF2B5EF4-FFF2-40B4-BE49-F238E27FC236}">
                <a16:creationId xmlns:a16="http://schemas.microsoft.com/office/drawing/2014/main" id="{93FA3375-5528-0441-2FB9-E46C4F98B59F}"/>
              </a:ext>
            </a:extLst>
          </p:cNvPr>
          <p:cNvCxnSpPr>
            <a:cxnSpLocks noChangeShapeType="1"/>
            <a:endCxn id="14340" idx="3"/>
          </p:cNvCxnSpPr>
          <p:nvPr/>
        </p:nvCxnSpPr>
        <p:spPr bwMode="auto">
          <a:xfrm flipH="1" flipV="1">
            <a:off x="3255963" y="1601788"/>
            <a:ext cx="1162050" cy="1116012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3" name="Straight Arrow Connector 14">
            <a:extLst>
              <a:ext uri="{FF2B5EF4-FFF2-40B4-BE49-F238E27FC236}">
                <a16:creationId xmlns:a16="http://schemas.microsoft.com/office/drawing/2014/main" id="{563450FE-601F-3FDC-E290-65495980CD4A}"/>
              </a:ext>
            </a:extLst>
          </p:cNvPr>
          <p:cNvCxnSpPr>
            <a:cxnSpLocks noChangeShapeType="1"/>
            <a:endCxn id="14341" idx="3"/>
          </p:cNvCxnSpPr>
          <p:nvPr/>
        </p:nvCxnSpPr>
        <p:spPr bwMode="auto">
          <a:xfrm flipH="1">
            <a:off x="3286125" y="3286125"/>
            <a:ext cx="1147763" cy="1222375"/>
          </a:xfrm>
          <a:prstGeom prst="straightConnector1">
            <a:avLst/>
          </a:prstGeom>
          <a:noFill/>
          <a:ln w="38100">
            <a:solidFill>
              <a:srgbClr val="4BAB5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4" name="TextBox 18">
            <a:extLst>
              <a:ext uri="{FF2B5EF4-FFF2-40B4-BE49-F238E27FC236}">
                <a16:creationId xmlns:a16="http://schemas.microsoft.com/office/drawing/2014/main" id="{40598E7C-6B12-4BDA-C382-B198D2D5A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5741988"/>
            <a:ext cx="450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Gray died in </a:t>
            </a:r>
            <a:r>
              <a:rPr lang="fr-FR" altLang="en-US" sz="1600">
                <a:solidFill>
                  <a:srgbClr val="000000"/>
                </a:solidFill>
              </a:rPr>
              <a:t>’</a:t>
            </a:r>
            <a:r>
              <a:rPr lang="en-US" altLang="ja-JP" sz="1600">
                <a:solidFill>
                  <a:srgbClr val="000000"/>
                </a:solidFill>
              </a:rPr>
              <a:t>07. </a:t>
            </a:r>
            <a:br>
              <a:rPr lang="en-US" altLang="ja-JP" sz="1600">
                <a:solidFill>
                  <a:srgbClr val="000000"/>
                </a:solidFill>
              </a:rPr>
            </a:br>
            <a:r>
              <a:rPr lang="en-US" altLang="ja-JP" sz="1600">
                <a:solidFill>
                  <a:srgbClr val="000000"/>
                </a:solidFill>
              </a:rPr>
              <a:t>Book about his ideas came out in </a:t>
            </a:r>
            <a:r>
              <a:rPr lang="ja-JP" altLang="en-US" sz="1600">
                <a:solidFill>
                  <a:srgbClr val="000000"/>
                </a:solidFill>
              </a:rPr>
              <a:t>‘</a:t>
            </a:r>
            <a:r>
              <a:rPr lang="en-US" altLang="ja-JP" sz="1600">
                <a:solidFill>
                  <a:srgbClr val="000000"/>
                </a:solidFill>
              </a:rPr>
              <a:t>09…..</a:t>
            </a:r>
            <a:endParaRPr lang="en-US" alt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11426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>
            <a:extLst>
              <a:ext uri="{FF2B5EF4-FFF2-40B4-BE49-F238E27FC236}">
                <a16:creationId xmlns:a16="http://schemas.microsoft.com/office/drawing/2014/main" id="{E72432BF-5CBF-AD85-F23D-BF45DC4FD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Data Science? An overall, bland definition</a:t>
            </a:r>
            <a:r>
              <a:rPr lang="mr-IN" altLang="en-US">
                <a:ea typeface="ＭＳ Ｐゴシック" panose="020B0600070205080204" pitchFamily="34" charset="-128"/>
              </a:rPr>
              <a:t>…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362" name="Content Placeholder 4">
            <a:extLst>
              <a:ext uri="{FF2B5EF4-FFF2-40B4-BE49-F238E27FC236}">
                <a16:creationId xmlns:a16="http://schemas.microsoft.com/office/drawing/2014/main" id="{39C9939F-A63D-3BDA-A813-2544292D36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4638675"/>
          </a:xfrm>
        </p:spPr>
        <p:txBody>
          <a:bodyPr/>
          <a:lstStyle/>
          <a:p>
            <a:r>
              <a:rPr lang="en-US" altLang="en-US" sz="1800">
                <a:ea typeface="ＭＳ Ｐゴシック" panose="020B0600070205080204" pitchFamily="34" charset="-128"/>
              </a:rPr>
              <a:t>Data Science encompasses the study of the entire </a:t>
            </a:r>
            <a:r>
              <a:rPr lang="en-US" altLang="en-US" sz="1800" b="1" u="sng">
                <a:solidFill>
                  <a:srgbClr val="FF0000"/>
                </a:solidFill>
                <a:ea typeface="ＭＳ Ｐゴシック" panose="020B0600070205080204" pitchFamily="34" charset="-128"/>
              </a:rPr>
              <a:t>lifecycle of data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Understanding of how data are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gathered</a:t>
            </a:r>
            <a:r>
              <a:rPr lang="en-US" altLang="en-US" sz="180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>
                <a:ea typeface="ＭＳ Ｐゴシック" panose="020B0600070205080204" pitchFamily="34" charset="-128"/>
              </a:rPr>
              <a:t>&amp; 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the issues that arise in its collection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Knowledge of what data sources are available 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&amp; how they may be synthesized to solve problems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The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storage</a:t>
            </a:r>
            <a:r>
              <a:rPr lang="en-US" altLang="en-US" sz="1800">
                <a:ea typeface="ＭＳ Ｐゴシック" panose="020B0600070205080204" pitchFamily="34" charset="-128"/>
              </a:rPr>
              <a:t>, access, annotation, management, &amp; </a:t>
            </a:r>
            <a:br>
              <a:rPr lang="en-US" altLang="en-US" sz="1800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transformation of data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Data Science encompasses many aspects of </a:t>
            </a:r>
            <a:r>
              <a:rPr lang="en-US" altLang="en-US" sz="1800" b="1" u="sng">
                <a:solidFill>
                  <a:srgbClr val="FF0000"/>
                </a:solidFill>
                <a:ea typeface="ＭＳ Ｐゴシック" panose="020B0600070205080204" pitchFamily="34" charset="-128"/>
              </a:rPr>
              <a:t>data analysis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Statistical inference, machine learning, &amp; the design of algorithms and computing systems that enable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data mining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Connecting this mining where possible with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physical modeling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The presentation and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visualization</a:t>
            </a:r>
            <a:r>
              <a:rPr lang="en-US" altLang="en-US" sz="1800">
                <a:ea typeface="ＭＳ Ｐゴシック" panose="020B0600070205080204" pitchFamily="34" charset="-128"/>
              </a:rPr>
              <a:t> of data analysis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The use of data analysis to make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practical decisions</a:t>
            </a:r>
            <a:r>
              <a:rPr lang="en-US" altLang="en-US" sz="1800">
                <a:ea typeface="ＭＳ Ｐゴシック" panose="020B0600070205080204" pitchFamily="34" charset="-128"/>
              </a:rPr>
              <a:t> &amp; policy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Secondary aspects of data, not its intended use </a:t>
            </a:r>
            <a:r>
              <a:rPr lang="mr-IN" altLang="en-US" sz="1800">
                <a:ea typeface="ＭＳ Ｐゴシック" panose="020B0600070205080204" pitchFamily="34" charset="-128"/>
              </a:rPr>
              <a:t>–</a:t>
            </a:r>
            <a:r>
              <a:rPr lang="en-US" altLang="en-US" sz="1800">
                <a:ea typeface="ＭＳ Ｐゴシック" panose="020B0600070205080204" pitchFamily="34" charset="-128"/>
              </a:rPr>
              <a:t> eg the </a:t>
            </a:r>
            <a:r>
              <a:rPr lang="en-US" altLang="en-US" sz="1800" b="1" u="sng">
                <a:solidFill>
                  <a:srgbClr val="FF0000"/>
                </a:solidFill>
                <a:ea typeface="ＭＳ Ｐゴシック" panose="020B0600070205080204" pitchFamily="34" charset="-128"/>
              </a:rPr>
              <a:t>data exhaust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The appropriate protection of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privacy 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Creative </a:t>
            </a:r>
            <a:r>
              <a:rPr lang="en-US" altLang="en-US" sz="1800" b="1">
                <a:solidFill>
                  <a:srgbClr val="00B050"/>
                </a:solidFill>
                <a:ea typeface="ＭＳ Ｐゴシック" panose="020B0600070205080204" pitchFamily="34" charset="-128"/>
              </a:rPr>
              <a:t>secondary uses </a:t>
            </a:r>
            <a:r>
              <a:rPr lang="en-US" altLang="en-US" sz="1800">
                <a:ea typeface="ＭＳ Ｐゴシック" panose="020B0600070205080204" pitchFamily="34" charset="-128"/>
              </a:rPr>
              <a:t>of data </a:t>
            </a:r>
            <a:r>
              <a:rPr lang="mr-IN" altLang="en-US" sz="1800">
                <a:ea typeface="ＭＳ Ｐゴシック" panose="020B0600070205080204" pitchFamily="34" charset="-128"/>
              </a:rPr>
              <a:t>–</a:t>
            </a:r>
            <a:r>
              <a:rPr lang="en-US" altLang="en-US" sz="1800">
                <a:ea typeface="ＭＳ Ｐゴシック" panose="020B0600070205080204" pitchFamily="34" charset="-128"/>
              </a:rPr>
              <a:t> eg for Science of science 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The elimination of inappropriate bias in the entire process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2">
            <a:extLst>
              <a:ext uri="{FF2B5EF4-FFF2-40B4-BE49-F238E27FC236}">
                <a16:creationId xmlns:a16="http://schemas.microsoft.com/office/drawing/2014/main" id="{908BA140-DC5F-60B3-479C-C6DE594BE6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35363" y="134938"/>
            <a:ext cx="5257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Data Science in the wider world: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 buzz-word for successful Ads</a:t>
            </a:r>
          </a:p>
        </p:txBody>
      </p:sp>
      <p:sp>
        <p:nvSpPr>
          <p:cNvPr id="16386" name="Content Placeholder 1">
            <a:extLst>
              <a:ext uri="{FF2B5EF4-FFF2-40B4-BE49-F238E27FC236}">
                <a16:creationId xmlns:a16="http://schemas.microsoft.com/office/drawing/2014/main" id="{B9435CD4-E39E-9CE0-078B-AC2DC50DC1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8" y="136525"/>
            <a:ext cx="2971800" cy="2398713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Ads, media, product placement,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supply optimization, 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Integral to success of GOOG, FB, AMZN, WMT</a:t>
            </a:r>
            <a:r>
              <a:rPr lang="mr-IN" altLang="en-US" sz="2000">
                <a:ea typeface="ＭＳ Ｐゴシック" panose="020B0600070205080204" pitchFamily="34" charset="-128"/>
              </a:rPr>
              <a:t>…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CF84CB55-8419-0176-4530-57F33A118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>
            <a:fillRect/>
          </a:stretch>
        </p:blipFill>
        <p:spPr bwMode="auto">
          <a:xfrm>
            <a:off x="3876675" y="1508125"/>
            <a:ext cx="4902200" cy="5029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Box 2">
            <a:extLst>
              <a:ext uri="{FF2B5EF4-FFF2-40B4-BE49-F238E27FC236}">
                <a16:creationId xmlns:a16="http://schemas.microsoft.com/office/drawing/2014/main" id="{2F1933DC-419B-5EB2-FFCB-9D57E976C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138" y="6567488"/>
            <a:ext cx="1455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[Oct. ‘12 issue]</a:t>
            </a:r>
          </a:p>
        </p:txBody>
      </p:sp>
      <p:pic>
        <p:nvPicPr>
          <p:cNvPr id="16389" name="Picture 6">
            <a:extLst>
              <a:ext uri="{FF2B5EF4-FFF2-40B4-BE49-F238E27FC236}">
                <a16:creationId xmlns:a16="http://schemas.microsoft.com/office/drawing/2014/main" id="{0AD4977A-480C-95CA-B442-2139447AA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5"/>
          <a:stretch>
            <a:fillRect/>
          </a:stretch>
        </p:blipFill>
        <p:spPr bwMode="auto">
          <a:xfrm>
            <a:off x="1371600" y="2141538"/>
            <a:ext cx="238601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Screen shot 2013-02-19 at 10.57.18 AM.png">
            <a:extLst>
              <a:ext uri="{FF2B5EF4-FFF2-40B4-BE49-F238E27FC236}">
                <a16:creationId xmlns:a16="http://schemas.microsoft.com/office/drawing/2014/main" id="{54D84B4E-E7B5-0E50-5EA4-03DBC7E1C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762500"/>
            <a:ext cx="3562350" cy="1804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32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5E127BAE-3139-1634-1C03-7442E10CFC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17513"/>
            <a:ext cx="19050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Data Science in Traditional Science</a:t>
            </a:r>
          </a:p>
        </p:txBody>
      </p:sp>
      <p:sp>
        <p:nvSpPr>
          <p:cNvPr id="17410" name="Rectangle 4">
            <a:extLst>
              <a:ext uri="{FF2B5EF4-FFF2-40B4-BE49-F238E27FC236}">
                <a16:creationId xmlns:a16="http://schemas.microsoft.com/office/drawing/2014/main" id="{8B3A3A46-A6FF-A528-E8D0-E00DBF17D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75" y="6224588"/>
            <a:ext cx="911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Genomics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DNA sequencer</a:t>
            </a:r>
          </a:p>
        </p:txBody>
      </p:sp>
      <p:grpSp>
        <p:nvGrpSpPr>
          <p:cNvPr id="17411" name="Group 8">
            <a:extLst>
              <a:ext uri="{FF2B5EF4-FFF2-40B4-BE49-F238E27FC236}">
                <a16:creationId xmlns:a16="http://schemas.microsoft.com/office/drawing/2014/main" id="{DBF8ADA6-8067-58CB-C2D9-20B1F7CA6446}"/>
              </a:ext>
            </a:extLst>
          </p:cNvPr>
          <p:cNvGrpSpPr>
            <a:grpSpLocks/>
          </p:cNvGrpSpPr>
          <p:nvPr/>
        </p:nvGrpSpPr>
        <p:grpSpPr bwMode="auto">
          <a:xfrm>
            <a:off x="2311400" y="2335213"/>
            <a:ext cx="1682750" cy="2098675"/>
            <a:chOff x="2999746" y="1105231"/>
            <a:chExt cx="1951865" cy="2435036"/>
          </a:xfrm>
        </p:grpSpPr>
        <p:sp>
          <p:nvSpPr>
            <p:cNvPr id="17425" name="Rectangle 9">
              <a:extLst>
                <a:ext uri="{FF2B5EF4-FFF2-40B4-BE49-F238E27FC236}">
                  <a16:creationId xmlns:a16="http://schemas.microsoft.com/office/drawing/2014/main" id="{83D38EED-3FA8-67C7-65DC-EDE966684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3350" y="2790345"/>
              <a:ext cx="1844657" cy="749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Neuroscience -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The Human Connectome Project </a:t>
              </a:r>
            </a:p>
          </p:txBody>
        </p:sp>
        <p:pic>
          <p:nvPicPr>
            <p:cNvPr id="17426" name="Picture 15" descr="Screen shot 2013-02-19 at 8.31.19 PM.png">
              <a:extLst>
                <a:ext uri="{FF2B5EF4-FFF2-40B4-BE49-F238E27FC236}">
                  <a16:creationId xmlns:a16="http://schemas.microsoft.com/office/drawing/2014/main" id="{B69963D8-0192-112C-0AB7-758051168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746" y="1105231"/>
              <a:ext cx="1951865" cy="170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2" name="Group 2">
            <a:extLst>
              <a:ext uri="{FF2B5EF4-FFF2-40B4-BE49-F238E27FC236}">
                <a16:creationId xmlns:a16="http://schemas.microsoft.com/office/drawing/2014/main" id="{5914F9BA-8611-52D9-D713-D8C72BEE0A73}"/>
              </a:ext>
            </a:extLst>
          </p:cNvPr>
          <p:cNvGrpSpPr>
            <a:grpSpLocks/>
          </p:cNvGrpSpPr>
          <p:nvPr/>
        </p:nvGrpSpPr>
        <p:grpSpPr bwMode="auto">
          <a:xfrm>
            <a:off x="217488" y="2097088"/>
            <a:ext cx="2058987" cy="1968500"/>
            <a:chOff x="457199" y="1580888"/>
            <a:chExt cx="2059566" cy="1967987"/>
          </a:xfrm>
        </p:grpSpPr>
        <p:pic>
          <p:nvPicPr>
            <p:cNvPr id="17423" name="Picture 16">
              <a:extLst>
                <a:ext uri="{FF2B5EF4-FFF2-40B4-BE49-F238E27FC236}">
                  <a16:creationId xmlns:a16="http://schemas.microsoft.com/office/drawing/2014/main" id="{D864AB40-27AA-F3DD-296D-75FD1F381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1580888"/>
              <a:ext cx="2058230" cy="154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4" name="Rectangle 17">
              <a:extLst>
                <a:ext uri="{FF2B5EF4-FFF2-40B4-BE49-F238E27FC236}">
                  <a16:creationId xmlns:a16="http://schemas.microsoft.com/office/drawing/2014/main" id="{F45854B5-C36F-D48B-80F3-1A9C683C1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85" y="3087032"/>
              <a:ext cx="1886480" cy="46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High energy physics -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Large Hadron Collider</a:t>
              </a:r>
            </a:p>
          </p:txBody>
        </p:sp>
      </p:grpSp>
      <p:pic>
        <p:nvPicPr>
          <p:cNvPr id="17413" name="Picture 21">
            <a:extLst>
              <a:ext uri="{FF2B5EF4-FFF2-40B4-BE49-F238E27FC236}">
                <a16:creationId xmlns:a16="http://schemas.microsoft.com/office/drawing/2014/main" id="{E47C245B-EF50-EBD5-075A-C285FB01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4706938"/>
            <a:ext cx="22685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Screen shot 2013-02-21 at 11.19.25 AM.png">
            <a:extLst>
              <a:ext uri="{FF2B5EF4-FFF2-40B4-BE49-F238E27FC236}">
                <a16:creationId xmlns:a16="http://schemas.microsoft.com/office/drawing/2014/main" id="{635DCA20-FE2E-7389-3B12-E6DC07CCA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2344738"/>
            <a:ext cx="14954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10">
            <a:extLst>
              <a:ext uri="{FF2B5EF4-FFF2-40B4-BE49-F238E27FC236}">
                <a16:creationId xmlns:a16="http://schemas.microsoft.com/office/drawing/2014/main" id="{45A594DC-89AD-3822-8633-60CAAA30A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3082925"/>
            <a:ext cx="996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Ecology </a:t>
            </a:r>
            <a:br>
              <a:rPr lang="en-US" altLang="en-US" sz="1200">
                <a:solidFill>
                  <a:srgbClr val="000000"/>
                </a:solidFill>
              </a:rPr>
            </a:br>
            <a:r>
              <a:rPr lang="en-US" altLang="en-US" sz="1200">
                <a:solidFill>
                  <a:srgbClr val="000000"/>
                </a:solidFill>
              </a:rPr>
              <a:t>&amp; Earth Sci.</a:t>
            </a:r>
            <a:br>
              <a:rPr lang="en-US" altLang="en-US" sz="1200">
                <a:solidFill>
                  <a:srgbClr val="000000"/>
                </a:solidFill>
              </a:rPr>
            </a:br>
            <a:r>
              <a:rPr lang="en-US" altLang="en-US" sz="1200">
                <a:solidFill>
                  <a:srgbClr val="000000"/>
                </a:solidFill>
              </a:rPr>
              <a:t> - Fluxnet</a:t>
            </a:r>
          </a:p>
        </p:txBody>
      </p:sp>
      <p:pic>
        <p:nvPicPr>
          <p:cNvPr id="17416" name="Picture 5">
            <a:extLst>
              <a:ext uri="{FF2B5EF4-FFF2-40B4-BE49-F238E27FC236}">
                <a16:creationId xmlns:a16="http://schemas.microsoft.com/office/drawing/2014/main" id="{F55FD685-DCD0-A278-DF8B-EEC3C076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97363"/>
            <a:ext cx="16827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22">
            <a:extLst>
              <a:ext uri="{FF2B5EF4-FFF2-40B4-BE49-F238E27FC236}">
                <a16:creationId xmlns:a16="http://schemas.microsoft.com/office/drawing/2014/main" id="{2FE6730C-BF3B-075B-C329-5510B8745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2575" y="5257800"/>
            <a:ext cx="25511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Astronomy 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Sloan Digital Sky survey</a:t>
            </a:r>
          </a:p>
        </p:txBody>
      </p:sp>
      <p:pic>
        <p:nvPicPr>
          <p:cNvPr id="17418" name="Picture 19">
            <a:extLst>
              <a:ext uri="{FF2B5EF4-FFF2-40B4-BE49-F238E27FC236}">
                <a16:creationId xmlns:a16="http://schemas.microsoft.com/office/drawing/2014/main" id="{1C7B6261-374A-F677-F102-00078351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16613"/>
            <a:ext cx="6604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24">
            <a:extLst>
              <a:ext uri="{FF2B5EF4-FFF2-40B4-BE49-F238E27FC236}">
                <a16:creationId xmlns:a16="http://schemas.microsoft.com/office/drawing/2014/main" id="{56950135-511B-EE5C-6E5D-12744DBD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795963"/>
            <a:ext cx="6556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Content Placeholder 4">
            <a:extLst>
              <a:ext uri="{FF2B5EF4-FFF2-40B4-BE49-F238E27FC236}">
                <a16:creationId xmlns:a16="http://schemas.microsoft.com/office/drawing/2014/main" id="{E59E9CE1-D3BC-5E44-903A-2EEE3DAD3E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62200" y="61913"/>
            <a:ext cx="6523038" cy="23622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Pre-dated commercial mining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Instrument generated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Large data sets often created by large teams not to answer one Q but to be mined broadly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Often coupled to a physical/biological model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Interplay with experiments</a:t>
            </a:r>
          </a:p>
          <a:p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pic>
        <p:nvPicPr>
          <p:cNvPr id="17421" name="Picture 18">
            <a:extLst>
              <a:ext uri="{FF2B5EF4-FFF2-40B4-BE49-F238E27FC236}">
                <a16:creationId xmlns:a16="http://schemas.microsoft.com/office/drawing/2014/main" id="{3629406D-8F0F-1C45-2732-E765BCC74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3" t="63333"/>
          <a:stretch>
            <a:fillRect/>
          </a:stretch>
        </p:blipFill>
        <p:spPr bwMode="auto">
          <a:xfrm>
            <a:off x="5105400" y="2881313"/>
            <a:ext cx="3627438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TextBox 3">
            <a:extLst>
              <a:ext uri="{FF2B5EF4-FFF2-40B4-BE49-F238E27FC236}">
                <a16:creationId xmlns:a16="http://schemas.microsoft.com/office/drawing/2014/main" id="{07289EF1-9659-85DD-772D-766E8596810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704013" y="1370012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>
                <a:solidFill>
                  <a:srgbClr val="7F7F7F"/>
                </a:solidFill>
              </a:rPr>
              <a:t>[Navarro et al. GenomeBiol. (</a:t>
            </a:r>
            <a:r>
              <a:rPr lang="uk-UA" altLang="en-US" sz="1400" b="1">
                <a:solidFill>
                  <a:srgbClr val="7F7F7F"/>
                </a:solidFill>
              </a:rPr>
              <a:t>’</a:t>
            </a:r>
            <a:r>
              <a:rPr lang="en-US" altLang="en-US" sz="1400" b="1">
                <a:solidFill>
                  <a:srgbClr val="7F7F7F"/>
                </a:solidFill>
              </a:rPr>
              <a:t>19, in press)]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>
            <a:extLst>
              <a:ext uri="{FF2B5EF4-FFF2-40B4-BE49-F238E27FC236}">
                <a16:creationId xmlns:a16="http://schemas.microsoft.com/office/drawing/2014/main" id="{3008B31C-AE28-19E4-8E38-31F4555B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0" r="49843"/>
          <a:stretch>
            <a:fillRect/>
          </a:stretch>
        </p:blipFill>
        <p:spPr bwMode="auto">
          <a:xfrm>
            <a:off x="177800" y="2098675"/>
            <a:ext cx="43942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>
            <a:extLst>
              <a:ext uri="{FF2B5EF4-FFF2-40B4-BE49-F238E27FC236}">
                <a16:creationId xmlns:a16="http://schemas.microsoft.com/office/drawing/2014/main" id="{C6BD1D6B-5613-DC1A-8695-F5E29C0B9F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0" y="484188"/>
            <a:ext cx="2447925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Coupling of Scientific Data to Models &amp; Experiments</a:t>
            </a:r>
          </a:p>
        </p:txBody>
      </p:sp>
      <p:sp>
        <p:nvSpPr>
          <p:cNvPr id="28674" name="Content Placeholder 1">
            <a:extLst>
              <a:ext uri="{FF2B5EF4-FFF2-40B4-BE49-F238E27FC236}">
                <a16:creationId xmlns:a16="http://schemas.microsoft.com/office/drawing/2014/main" id="{4D59E461-80A8-7C58-234D-B6D64A91B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838"/>
            <a:ext cx="6705600" cy="3255962"/>
          </a:xfrm>
        </p:spPr>
        <p:txBody>
          <a:bodyPr/>
          <a:lstStyle/>
          <a:p>
            <a:pPr marL="223838" lvl="1">
              <a:buFontTx/>
              <a:buChar char="•"/>
              <a:defRPr/>
            </a:pPr>
            <a:r>
              <a:rPr lang="en-US" altLang="x-none" sz="1800" dirty="0">
                <a:ea typeface="ＭＳ Ｐゴシック" charset="-128"/>
              </a:rPr>
              <a:t>Scientific data often coupled to a physical/biological model</a:t>
            </a:r>
          </a:p>
          <a:p>
            <a:pPr>
              <a:defRPr/>
            </a:pPr>
            <a:r>
              <a:rPr lang="en-US" altLang="x-none" sz="1800" dirty="0" err="1">
                <a:ea typeface="ＭＳ Ｐゴシック" charset="-128"/>
              </a:rPr>
              <a:t>Lauffenburger’s</a:t>
            </a:r>
            <a:r>
              <a:rPr lang="en-US" altLang="x-none" sz="1800" dirty="0">
                <a:ea typeface="ＭＳ Ｐゴシック" charset="-128"/>
              </a:rPr>
              <a:t> Sys. Biol. </a:t>
            </a:r>
            <a:r>
              <a:rPr lang="en-US" altLang="x-none" sz="2000" b="1" dirty="0">
                <a:ea typeface="ＭＳ Ｐゴシック" charset="-128"/>
              </a:rPr>
              <a:t>4</a:t>
            </a:r>
            <a:r>
              <a:rPr lang="en-US" altLang="x-none" sz="2000" b="1" dirty="0">
                <a:solidFill>
                  <a:srgbClr val="C00000"/>
                </a:solidFill>
                <a:ea typeface="ＭＳ Ｐゴシック" charset="-128"/>
              </a:rPr>
              <a:t>M</a:t>
            </a:r>
            <a:r>
              <a:rPr lang="en-US" altLang="x-none" sz="2000" b="1" dirty="0">
                <a:ea typeface="ＭＳ Ｐゴシック" charset="-128"/>
              </a:rPr>
              <a:t>s: </a:t>
            </a:r>
            <a:br>
              <a:rPr lang="en-US" altLang="x-none" sz="2000" b="1" dirty="0">
                <a:ea typeface="ＭＳ Ｐゴシック" charset="-128"/>
              </a:rPr>
            </a:br>
            <a:r>
              <a:rPr lang="en-US" altLang="x-none" sz="2000" b="1" dirty="0">
                <a:solidFill>
                  <a:srgbClr val="C00000"/>
                </a:solidFill>
                <a:ea typeface="ＭＳ Ｐゴシック" charset="-128"/>
              </a:rPr>
              <a:t>M</a:t>
            </a:r>
            <a:r>
              <a:rPr lang="en-US" altLang="x-none" sz="2000" b="1" dirty="0">
                <a:ea typeface="ＭＳ Ｐゴシック" charset="-128"/>
              </a:rPr>
              <a:t>easurement, </a:t>
            </a:r>
            <a:r>
              <a:rPr lang="en-US" altLang="x-none" sz="2000" b="1" dirty="0">
                <a:solidFill>
                  <a:srgbClr val="C00000"/>
                </a:solidFill>
                <a:ea typeface="ＭＳ Ｐゴシック" charset="-128"/>
              </a:rPr>
              <a:t>M</a:t>
            </a:r>
            <a:r>
              <a:rPr lang="en-US" altLang="x-none" sz="2000" b="1" dirty="0">
                <a:ea typeface="ＭＳ Ｐゴシック" charset="-128"/>
              </a:rPr>
              <a:t>ining, </a:t>
            </a:r>
            <a:r>
              <a:rPr lang="en-US" altLang="x-none" sz="2000" b="1" dirty="0">
                <a:solidFill>
                  <a:srgbClr val="C00000"/>
                </a:solidFill>
                <a:ea typeface="ＭＳ Ｐゴシック" charset="-128"/>
              </a:rPr>
              <a:t>M</a:t>
            </a:r>
            <a:r>
              <a:rPr lang="en-US" altLang="x-none" sz="2000" b="1" dirty="0">
                <a:ea typeface="ＭＳ Ｐゴシック" charset="-128"/>
              </a:rPr>
              <a:t>odeling &amp; </a:t>
            </a:r>
            <a:r>
              <a:rPr lang="en-US" altLang="x-none" sz="2000" b="1" dirty="0">
                <a:solidFill>
                  <a:srgbClr val="C00000"/>
                </a:solidFill>
                <a:ea typeface="ＭＳ Ｐゴシック" charset="-128"/>
              </a:rPr>
              <a:t>M</a:t>
            </a:r>
            <a:r>
              <a:rPr lang="en-US" altLang="x-none" sz="2000" b="1" dirty="0">
                <a:ea typeface="ＭＳ Ｐゴシック" charset="-128"/>
              </a:rPr>
              <a:t>anipulation</a:t>
            </a:r>
            <a:r>
              <a:rPr lang="en-US" altLang="x-none" sz="2000" dirty="0">
                <a:ea typeface="ＭＳ Ｐゴシック" charset="-128"/>
              </a:rPr>
              <a:t> </a:t>
            </a:r>
            <a:br>
              <a:rPr lang="en-US" altLang="x-none" sz="1800" dirty="0">
                <a:ea typeface="ＭＳ Ｐゴシック" charset="-128"/>
              </a:rPr>
            </a:br>
            <a:r>
              <a:rPr lang="en-US" altLang="x-none" sz="1400" dirty="0">
                <a:ea typeface="ＭＳ Ｐゴシック" charset="-128"/>
              </a:rPr>
              <a:t>(</a:t>
            </a:r>
            <a:r>
              <a:rPr lang="en-US" altLang="x-none" sz="1400" dirty="0" err="1">
                <a:ea typeface="ＭＳ Ｐゴシック" charset="-128"/>
              </a:rPr>
              <a:t>Ideker</a:t>
            </a:r>
            <a:r>
              <a:rPr lang="en-US" altLang="x-none" sz="1400" dirty="0">
                <a:ea typeface="ＭＳ Ｐゴシック" charset="-128"/>
              </a:rPr>
              <a:t> et al.’06. Annals of Biomed. Eng.)</a:t>
            </a:r>
            <a:endParaRPr lang="en-US" altLang="x-none" sz="1800" dirty="0">
              <a:ea typeface="ＭＳ Ｐゴシック" charset="-128"/>
            </a:endParaRPr>
          </a:p>
          <a:p>
            <a:pPr>
              <a:defRPr/>
            </a:pPr>
            <a:r>
              <a:rPr lang="en-US" altLang="zh-CN" sz="1800" dirty="0">
                <a:ea typeface="ＭＳ Ｐゴシック" charset="-128"/>
              </a:rPr>
              <a:t>Weather forecasting as an exemplar</a:t>
            </a:r>
          </a:p>
          <a:p>
            <a:pPr lvl="1">
              <a:buFont typeface="Lucida Grande" charset="0"/>
              <a:buChar char="-"/>
              <a:defRPr/>
            </a:pPr>
            <a:r>
              <a:rPr lang="en-US" altLang="zh-CN" sz="1400" dirty="0">
                <a:ea typeface="ＭＳ Ｐゴシック" charset="-128"/>
              </a:rPr>
              <a:t>Physical models &amp; simulation useful but not sufficient (“butterfly” effect)</a:t>
            </a:r>
          </a:p>
          <a:p>
            <a:pPr lvl="1">
              <a:buFont typeface="Lucida Grande" charset="0"/>
              <a:buChar char="-"/>
              <a:defRPr/>
            </a:pPr>
            <a:r>
              <a:rPr lang="en-US" altLang="zh-CN" sz="1400" dirty="0">
                <a:ea typeface="ＭＳ Ｐゴシック" charset="-128"/>
              </a:rPr>
              <a:t>Success via coupling to large-scale sensor data collection </a:t>
            </a:r>
          </a:p>
          <a:p>
            <a:pPr>
              <a:defRPr/>
            </a:pPr>
            <a:endParaRPr lang="en-US" altLang="x-none" sz="1800" dirty="0">
              <a:ea typeface="ＭＳ Ｐゴシック" charset="-128"/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B7AAE77C-3DA9-A507-7702-28E634EAC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409825"/>
            <a:ext cx="19621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>
            <a:extLst>
              <a:ext uri="{FF2B5EF4-FFF2-40B4-BE49-F238E27FC236}">
                <a16:creationId xmlns:a16="http://schemas.microsoft.com/office/drawing/2014/main" id="{8763D2AA-2BD5-289D-2010-92B1CD66B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775" y="6538913"/>
            <a:ext cx="654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i="1">
                <a:solidFill>
                  <a:srgbClr val="000000"/>
                </a:solidFill>
              </a:rPr>
              <a:t>NOAA</a:t>
            </a:r>
          </a:p>
        </p:txBody>
      </p:sp>
      <p:sp>
        <p:nvSpPr>
          <p:cNvPr id="19462" name="Rectangle 2">
            <a:extLst>
              <a:ext uri="{FF2B5EF4-FFF2-40B4-BE49-F238E27FC236}">
                <a16:creationId xmlns:a16="http://schemas.microsoft.com/office/drawing/2014/main" id="{824389ED-6A29-0F02-6E63-69D827D3F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546850"/>
            <a:ext cx="457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Image from http://web.aibn.uq.edu.au/cssb/ResearchProjects.htm</a:t>
            </a:r>
          </a:p>
        </p:txBody>
      </p:sp>
      <p:pic>
        <p:nvPicPr>
          <p:cNvPr id="19463" name="Picture 13" descr="F1.medium.gif">
            <a:extLst>
              <a:ext uri="{FF2B5EF4-FFF2-40B4-BE49-F238E27FC236}">
                <a16:creationId xmlns:a16="http://schemas.microsoft.com/office/drawing/2014/main" id="{E25F808E-80AF-99B8-07A7-595B38F9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5176838"/>
            <a:ext cx="21304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2">
            <a:extLst>
              <a:ext uri="{FF2B5EF4-FFF2-40B4-BE49-F238E27FC236}">
                <a16:creationId xmlns:a16="http://schemas.microsoft.com/office/drawing/2014/main" id="{CD63D2E2-339B-4BF2-F90C-42D67A5C7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5" y="38862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C00000"/>
                </a:solidFill>
              </a:rPr>
              <a:t>M</a:t>
            </a:r>
            <a:r>
              <a:rPr lang="en-US" altLang="en-US" sz="1800">
                <a:solidFill>
                  <a:srgbClr val="000000"/>
                </a:solidFill>
              </a:rPr>
              <a:t>odels + Data </a:t>
            </a:r>
            <a:r>
              <a:rPr lang="en-US" altLang="en-US" sz="1800" b="1">
                <a:solidFill>
                  <a:srgbClr val="C00000"/>
                </a:solidFill>
              </a:rPr>
              <a:t>M</a:t>
            </a:r>
            <a:r>
              <a:rPr lang="en-US" altLang="en-US" sz="1800">
                <a:solidFill>
                  <a:srgbClr val="000000"/>
                </a:solidFill>
              </a:rPr>
              <a:t>ining</a:t>
            </a:r>
          </a:p>
        </p:txBody>
      </p:sp>
      <p:cxnSp>
        <p:nvCxnSpPr>
          <p:cNvPr id="19465" name="Straight Arrow Connector 4">
            <a:extLst>
              <a:ext uri="{FF2B5EF4-FFF2-40B4-BE49-F238E27FC236}">
                <a16:creationId xmlns:a16="http://schemas.microsoft.com/office/drawing/2014/main" id="{61CB4489-3943-F000-5584-7F37FB5DC2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67525" y="4192588"/>
            <a:ext cx="0" cy="6350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6" name="TextBox 15">
            <a:extLst>
              <a:ext uri="{FF2B5EF4-FFF2-40B4-BE49-F238E27FC236}">
                <a16:creationId xmlns:a16="http://schemas.microsoft.com/office/drawing/2014/main" id="{5A2323D4-8D06-C0DD-74FD-B4BAD902C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735513"/>
            <a:ext cx="1085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Forecasts</a:t>
            </a:r>
          </a:p>
        </p:txBody>
      </p:sp>
      <p:pic>
        <p:nvPicPr>
          <p:cNvPr id="19467" name="Picture 6">
            <a:extLst>
              <a:ext uri="{FF2B5EF4-FFF2-40B4-BE49-F238E27FC236}">
                <a16:creationId xmlns:a16="http://schemas.microsoft.com/office/drawing/2014/main" id="{32B1EE11-5361-BD98-110B-F0DA81049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2487613"/>
            <a:ext cx="2147888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TextBox 12">
            <a:extLst>
              <a:ext uri="{FF2B5EF4-FFF2-40B4-BE49-F238E27FC236}">
                <a16:creationId xmlns:a16="http://schemas.microsoft.com/office/drawing/2014/main" id="{26FA21D1-4CE0-D9D8-0BC5-F0691FEE6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1888"/>
            <a:ext cx="1751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7F7F7F"/>
                </a:solidFill>
              </a:rPr>
              <a:t>[Navarro et al. GenomeBiol. (</a:t>
            </a:r>
            <a:r>
              <a:rPr lang="uk-UA" altLang="en-US" sz="1200" b="1">
                <a:solidFill>
                  <a:srgbClr val="7F7F7F"/>
                </a:solidFill>
              </a:rPr>
              <a:t>’</a:t>
            </a:r>
            <a:r>
              <a:rPr lang="en-US" altLang="en-US" sz="1200" b="1">
                <a:solidFill>
                  <a:srgbClr val="7F7F7F"/>
                </a:solidFill>
              </a:rPr>
              <a:t>19,</a:t>
            </a:r>
            <a:br>
              <a:rPr lang="en-US" altLang="en-US" sz="1200" b="1">
                <a:solidFill>
                  <a:srgbClr val="7F7F7F"/>
                </a:solidFill>
              </a:rPr>
            </a:br>
            <a:r>
              <a:rPr lang="en-US" altLang="en-US" sz="1200" b="1">
                <a:solidFill>
                  <a:srgbClr val="7F7F7F"/>
                </a:solidFill>
              </a:rPr>
              <a:t> in press)]</a:t>
            </a:r>
          </a:p>
        </p:txBody>
      </p:sp>
    </p:spTree>
  </p:cSld>
  <p:clrMapOvr>
    <a:masterClrMapping/>
  </p:clrMapOvr>
  <p:transition advTm="87066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paReiVyTaUA8fgVs6Rw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37997</TotalTime>
  <Words>2710</Words>
  <Application>Microsoft Macintosh PowerPoint</Application>
  <PresentationFormat>Letter Paper (8.5x11 in)</PresentationFormat>
  <Paragraphs>362</Paragraphs>
  <Slides>45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Arial</vt:lpstr>
      <vt:lpstr>Arno Pro</vt:lpstr>
      <vt:lpstr>Calibri</vt:lpstr>
      <vt:lpstr>Courier</vt:lpstr>
      <vt:lpstr>Courier New</vt:lpstr>
      <vt:lpstr>Helvetica</vt:lpstr>
      <vt:lpstr>Lucida Grande</vt:lpstr>
      <vt:lpstr>Symbol</vt:lpstr>
      <vt:lpstr>Times New Roman</vt:lpstr>
      <vt:lpstr>Basic-template-i0jhhsb-20160605</vt:lpstr>
      <vt:lpstr>1_Basic-template-i0jhhsb-20160605</vt:lpstr>
      <vt:lpstr>Outline-Style-20160605</vt:lpstr>
      <vt:lpstr>2_Basic-template-i0jhhsb-20160605</vt:lpstr>
      <vt:lpstr>1_Outline-Style-20160605</vt:lpstr>
      <vt:lpstr>Default Design</vt:lpstr>
      <vt:lpstr>3_Basic-template-i0jhhsb-20160605</vt:lpstr>
      <vt:lpstr>4_Basic-template-i0jhhsb-20160605</vt:lpstr>
      <vt:lpstr>Image</vt:lpstr>
      <vt:lpstr>PowerPoint Presentation</vt:lpstr>
      <vt:lpstr>Notes on the Course</vt:lpstr>
      <vt:lpstr>Overview: what is  Biomed. Data science? </vt:lpstr>
      <vt:lpstr>Jim Gray’s 4th Paradigm</vt:lpstr>
      <vt:lpstr>Jim Gray’s 4th Paradigm</vt:lpstr>
      <vt:lpstr>What is Data Science? An overall, bland definition…</vt:lpstr>
      <vt:lpstr>Data Science in the wider world:  a buzz-word for successful Ads</vt:lpstr>
      <vt:lpstr>Data Science in Traditional Science</vt:lpstr>
      <vt:lpstr>Coupling of Scientific Data to Models &amp; Experiments</vt:lpstr>
      <vt:lpstr>Biomed. Data science: </vt:lpstr>
      <vt:lpstr>Drivers of Biomedical Data Science</vt:lpstr>
      <vt:lpstr>Case Study: Amazing Progress in Scaling &amp; Integration with Genotype-Phenotype Relationships</vt:lpstr>
      <vt:lpstr>A Success of  Scale, Integration, Techniques:  Many GWAS variants found, most not in genes, but affecting regulatory network</vt:lpstr>
      <vt:lpstr>PowerPoint Presentation</vt:lpstr>
      <vt:lpstr>The Scaling of Genomic Data Science:  Powered by exponential increases in  data &amp; computing (Moore’s Law)  But Drug Development hasn’t followed this  (Eroom’s Law)….</vt:lpstr>
      <vt:lpstr>The scaling of computation, sequencing data, energy &amp; drug development on the same graph</vt:lpstr>
      <vt:lpstr>Sequencing cost reductions have resulted in an explosion of data in many subfields</vt:lpstr>
      <vt:lpstr>PowerPoint Presentation</vt:lpstr>
      <vt:lpstr>The changing costs of a sequencing pipeline</vt:lpstr>
      <vt:lpstr>The changing costs of a sequencing pipeline</vt:lpstr>
      <vt:lpstr>The changing costs of a sequencing pipeline</vt:lpstr>
      <vt:lpstr>Biomed. Data science: </vt:lpstr>
      <vt:lpstr>Major Application I:  Designing Drugs from Structural Targets</vt:lpstr>
      <vt:lpstr>Major Application II: Finding Homologs,  to Find Experimentally Tractable Gene Targets</vt:lpstr>
      <vt:lpstr>Major Application III:  Customizing treatment in oncology</vt:lpstr>
      <vt:lpstr>Major Application IV:  Finding molecular mechanisms &amp; drug targets  for diseases we know little about (Neuro-psychiatic Diseases)</vt:lpstr>
      <vt:lpstr>Major Application V: Holistic Personal Genome Characterization,  in Normal Individuals</vt:lpstr>
      <vt:lpstr>Expanding personalized medicine beyond the genome - iPOP</vt:lpstr>
      <vt:lpstr>PowerPoint Presentation</vt:lpstr>
      <vt:lpstr>PowerPoint Presentation</vt:lpstr>
      <vt:lpstr>Biomed. Data science: </vt:lpstr>
      <vt:lpstr>Defining the field – by crowd-sourced judgement</vt:lpstr>
      <vt:lpstr>What is Bioinformatics?</vt:lpstr>
      <vt:lpstr>Overview of Topics Surveyed</vt:lpstr>
      <vt:lpstr>Thoughts on the Class  GersteinLab.org/courses/452 (Class Web Page)  </vt:lpstr>
      <vt:lpstr>Lectures (&amp; Readings)  </vt:lpstr>
      <vt:lpstr>Key References for i1+i2a (ranked from most #1 to least important)</vt:lpstr>
      <vt:lpstr>Biomed. Data science: </vt:lpstr>
      <vt:lpstr>Analyzing Carl Zimmer’s genome</vt:lpstr>
      <vt:lpstr>2019 –  2023</vt:lpstr>
      <vt:lpstr>PowerPoint Presentation</vt:lpstr>
      <vt:lpstr>This year’s Zimmerome Assignment: Investigate and Analyze a Personal Genome Using Bioinformatic/Biomedical Tools</vt:lpstr>
      <vt:lpstr>PowerPoint Presentation</vt:lpstr>
      <vt:lpstr>PowerPoint Presentation</vt:lpstr>
      <vt:lpstr>Notes on the Course</vt:lpstr>
    </vt:vector>
  </TitlesOfParts>
  <Company>Yale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Protein Geometry,  Particularly Related to Packing at the Protein Surface</dc:title>
  <dc:creator>Office97</dc:creator>
  <cp:lastModifiedBy>Gerstein, Mark</cp:lastModifiedBy>
  <cp:revision>357</cp:revision>
  <cp:lastPrinted>2018-01-17T03:05:20Z</cp:lastPrinted>
  <dcterms:created xsi:type="dcterms:W3CDTF">2010-01-12T12:23:19Z</dcterms:created>
  <dcterms:modified xsi:type="dcterms:W3CDTF">2026-01-13T04:13:06Z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http://bioinfo.mbb.yale.edu/course</vt:lpwstr>
  </property>
  <property fmtid="{D5CDD505-2E9C-101B-9397-08002B2CF9AE}" pid="9" name="Other">
    <vt:lpwstr>All overheads are copyright 1998, Mark Gerstein, All Rights Reserved</vt:lpwstr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C:\InetPub\wwwroot\mbb474b3\c1</vt:lpwstr>
  </property>
</Properties>
</file>